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  <p:sldMasterId id="2147483669" r:id="rId3"/>
  </p:sldMasterIdLst>
  <p:notesMasterIdLst>
    <p:notesMasterId r:id="rId51"/>
  </p:notesMasterIdLst>
  <p:sldIdLst>
    <p:sldId id="9239" r:id="rId4"/>
    <p:sldId id="9154" r:id="rId5"/>
    <p:sldId id="9157" r:id="rId6"/>
    <p:sldId id="9163" r:id="rId7"/>
    <p:sldId id="9167" r:id="rId8"/>
    <p:sldId id="9169" r:id="rId9"/>
    <p:sldId id="9170" r:id="rId10"/>
    <p:sldId id="9171" r:id="rId11"/>
    <p:sldId id="9174" r:id="rId12"/>
    <p:sldId id="9175" r:id="rId13"/>
    <p:sldId id="9176" r:id="rId14"/>
    <p:sldId id="9177" r:id="rId15"/>
    <p:sldId id="9179" r:id="rId16"/>
    <p:sldId id="9182" r:id="rId17"/>
    <p:sldId id="9186" r:id="rId18"/>
    <p:sldId id="9208" r:id="rId19"/>
    <p:sldId id="9213" r:id="rId20"/>
    <p:sldId id="9214" r:id="rId21"/>
    <p:sldId id="9215" r:id="rId22"/>
    <p:sldId id="9216" r:id="rId23"/>
    <p:sldId id="9245" r:id="rId24"/>
    <p:sldId id="9244" r:id="rId25"/>
    <p:sldId id="9217" r:id="rId26"/>
    <p:sldId id="9218" r:id="rId27"/>
    <p:sldId id="9219" r:id="rId28"/>
    <p:sldId id="9220" r:id="rId29"/>
    <p:sldId id="9221" r:id="rId30"/>
    <p:sldId id="9222" r:id="rId31"/>
    <p:sldId id="9223" r:id="rId32"/>
    <p:sldId id="9225" r:id="rId33"/>
    <p:sldId id="9228" r:id="rId34"/>
    <p:sldId id="9237" r:id="rId35"/>
    <p:sldId id="9236" r:id="rId36"/>
    <p:sldId id="362" r:id="rId37"/>
    <p:sldId id="363" r:id="rId38"/>
    <p:sldId id="364" r:id="rId39"/>
    <p:sldId id="9202" r:id="rId40"/>
    <p:sldId id="9203" r:id="rId41"/>
    <p:sldId id="9241" r:id="rId42"/>
    <p:sldId id="9240" r:id="rId43"/>
    <p:sldId id="9242" r:id="rId44"/>
    <p:sldId id="9204" r:id="rId45"/>
    <p:sldId id="315" r:id="rId46"/>
    <p:sldId id="9243" r:id="rId47"/>
    <p:sldId id="9155" r:id="rId48"/>
    <p:sldId id="9158" r:id="rId49"/>
    <p:sldId id="9191" r:id="rId50"/>
  </p:sldIdLst>
  <p:sldSz cx="12188825" cy="6858000"/>
  <p:notesSz cx="7102475" cy="9388475"/>
  <p:embeddedFontLst>
    <p:embeddedFont>
      <p:font typeface="Amasis MT Pro Black" panose="02040A04050005020304" pitchFamily="18" charset="0"/>
      <p:bold r:id="rId52"/>
      <p:boldItalic r:id="rId53"/>
    </p:embeddedFont>
    <p:embeddedFont>
      <p:font typeface="Aptos Black" panose="020B0004020202020204" pitchFamily="34" charset="0"/>
      <p:bold r:id="rId54"/>
      <p:boldItalic r:id="rId55"/>
    </p:embeddedFont>
    <p:embeddedFont>
      <p:font typeface="Bodoni MT Black" panose="02070A03080606020203" pitchFamily="18" charset="0"/>
      <p:bold r:id="rId56"/>
      <p:boldItalic r:id="rId57"/>
    </p:embeddedFont>
    <p:embeddedFont>
      <p:font typeface="Bookman Old Style" panose="02050604050505020204" pitchFamily="18" charset="0"/>
      <p:regular r:id="rId58"/>
      <p:bold r:id="rId59"/>
      <p:italic r:id="rId60"/>
      <p:boldItalic r:id="rId61"/>
    </p:embeddedFont>
    <p:embeddedFont>
      <p:font typeface="Century Gothic" panose="020B0502020202020204" pitchFamily="34" charset="0"/>
      <p:regular r:id="rId62"/>
      <p:bold r:id="rId63"/>
      <p:italic r:id="rId64"/>
      <p:boldItalic r:id="rId65"/>
    </p:embeddedFont>
    <p:embeddedFont>
      <p:font typeface="Congenial Black" panose="02000503040000020004" pitchFamily="2" charset="0"/>
      <p:bold r:id="rId66"/>
      <p:boldItalic r:id="rId67"/>
    </p:embeddedFont>
    <p:embeddedFont>
      <p:font typeface="Poppins" panose="00000500000000000000" pitchFamily="2" charset="0"/>
      <p:regular r:id="rId68"/>
      <p:bold r:id="rId69"/>
      <p:italic r:id="rId70"/>
      <p:boldItalic r:id="rId71"/>
    </p:embeddedFont>
    <p:embeddedFont>
      <p:font typeface="Segoe UI Historic" panose="020B0502040204020203" pitchFamily="34" charset="0"/>
      <p:regular r:id="rId7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15">
          <p15:clr>
            <a:srgbClr val="A4A3A4"/>
          </p15:clr>
        </p15:guide>
        <p15:guide id="2" pos="2524">
          <p15:clr>
            <a:srgbClr val="A4A3A4"/>
          </p15:clr>
        </p15:guide>
        <p15:guide id="3" pos="4383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10" roundtripDataSignature="AMtx7mjq6G8eLWFU6/vESjebth8QMZj3H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7BBE217-31D9-4F7C-999F-5D909A147C1F}">
  <a:tblStyle styleId="{87BBE217-31D9-4F7C-999F-5D909A147C1F}" styleName="Table_0">
    <a:wholeTbl>
      <a:tcTxStyle b="off" i="off">
        <a:font>
          <a:latin typeface="Poppins"/>
          <a:ea typeface="Poppins"/>
          <a:cs typeface="Poppins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E6E6E6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6E6E6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Poppins"/>
          <a:ea typeface="Poppins"/>
          <a:cs typeface="Poppins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Poppins"/>
          <a:ea typeface="Poppins"/>
          <a:cs typeface="Poppins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/>
      <a:tcStyle>
        <a:tcBdr>
          <a:top>
            <a:ln w="508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 b="on" i="off">
        <a:font>
          <a:latin typeface="Poppins"/>
          <a:ea typeface="Poppins"/>
          <a:cs typeface="Poppins"/>
        </a:font>
        <a:schemeClr val="dk1"/>
      </a:tcTxStyle>
      <a:tcStyle>
        <a:tcBdr/>
      </a:tcStyle>
    </a:seCell>
    <a:swCell>
      <a:tcTxStyle b="on" i="off">
        <a:font>
          <a:latin typeface="Poppins"/>
          <a:ea typeface="Poppins"/>
          <a:cs typeface="Poppins"/>
        </a:font>
        <a:schemeClr val="dk1"/>
      </a:tcTxStyle>
      <a:tcStyle>
        <a:tcBdr/>
      </a:tcStyle>
    </a:swCell>
    <a:firstRow>
      <a:tcTxStyle b="on" i="off">
        <a:font>
          <a:latin typeface="Poppins"/>
          <a:ea typeface="Poppins"/>
          <a:cs typeface="Poppins"/>
        </a:font>
        <a:schemeClr val="lt1"/>
      </a:tcTxStyle>
      <a:tcStyle>
        <a:tcBdr>
          <a:bottom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3BC31CE-1242-4BC9-A643-25FC92FE5BE2}" styleName="Table_1">
    <a:wholeTbl>
      <a:tcTxStyle b="off" i="off">
        <a:font>
          <a:latin typeface="Poppins"/>
          <a:ea typeface="Poppins"/>
          <a:cs typeface="Poppins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Poppins"/>
          <a:ea typeface="Poppins"/>
          <a:cs typeface="Poppins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Poppins"/>
          <a:ea typeface="Poppins"/>
          <a:cs typeface="Poppins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Poppins"/>
          <a:ea typeface="Poppins"/>
          <a:cs typeface="Poppins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Poppins"/>
          <a:ea typeface="Poppins"/>
          <a:cs typeface="Poppins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63" autoAdjust="0"/>
    <p:restoredTop sz="95033" autoAdjust="0"/>
  </p:normalViewPr>
  <p:slideViewPr>
    <p:cSldViewPr snapToGrid="0">
      <p:cViewPr varScale="1">
        <p:scale>
          <a:sx n="74" d="100"/>
          <a:sy n="74" d="100"/>
        </p:scale>
        <p:origin x="806" y="72"/>
      </p:cViewPr>
      <p:guideLst>
        <p:guide orient="horz" pos="2115"/>
        <p:guide pos="2524"/>
        <p:guide pos="438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font" Target="fonts/font12.fntdata"/><Relationship Id="rId68" Type="http://schemas.openxmlformats.org/officeDocument/2006/relationships/font" Target="fonts/font17.fntdata"/><Relationship Id="rId112" Type="http://schemas.openxmlformats.org/officeDocument/2006/relationships/viewProps" Target="viewProps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font" Target="fonts/font2.fntdata"/><Relationship Id="rId58" Type="http://schemas.openxmlformats.org/officeDocument/2006/relationships/font" Target="fonts/font7.fntdata"/><Relationship Id="rId66" Type="http://schemas.openxmlformats.org/officeDocument/2006/relationships/font" Target="fonts/font15.fntdata"/><Relationship Id="rId110" Type="http://customschemas.google.com/relationships/presentationmetadata" Target="metadata"/><Relationship Id="rId5" Type="http://schemas.openxmlformats.org/officeDocument/2006/relationships/slide" Target="slides/slide2.xml"/><Relationship Id="rId61" Type="http://schemas.openxmlformats.org/officeDocument/2006/relationships/font" Target="fonts/font10.fntdata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font" Target="fonts/font5.fntdata"/><Relationship Id="rId64" Type="http://schemas.openxmlformats.org/officeDocument/2006/relationships/font" Target="fonts/font13.fntdata"/><Relationship Id="rId69" Type="http://schemas.openxmlformats.org/officeDocument/2006/relationships/font" Target="fonts/font18.fntdata"/><Relationship Id="rId113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notesMaster" Target="notesMasters/notesMaster1.xml"/><Relationship Id="rId72" Type="http://schemas.openxmlformats.org/officeDocument/2006/relationships/font" Target="fonts/font21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font" Target="fonts/font8.fntdata"/><Relationship Id="rId67" Type="http://schemas.openxmlformats.org/officeDocument/2006/relationships/font" Target="fonts/font16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font" Target="fonts/font3.fntdata"/><Relationship Id="rId62" Type="http://schemas.openxmlformats.org/officeDocument/2006/relationships/font" Target="fonts/font11.fntdata"/><Relationship Id="rId70" Type="http://schemas.openxmlformats.org/officeDocument/2006/relationships/font" Target="fonts/font19.fntdata"/><Relationship Id="rId11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font" Target="fonts/font6.fntdata"/><Relationship Id="rId114" Type="http://schemas.openxmlformats.org/officeDocument/2006/relationships/tableStyles" Target="tableStyles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font" Target="fonts/font1.fntdata"/><Relationship Id="rId60" Type="http://schemas.openxmlformats.org/officeDocument/2006/relationships/font" Target="fonts/font9.fntdata"/><Relationship Id="rId65" Type="http://schemas.openxmlformats.org/officeDocument/2006/relationships/font" Target="fonts/font14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font" Target="fonts/font4.fntdata"/><Relationship Id="rId7" Type="http://schemas.openxmlformats.org/officeDocument/2006/relationships/slide" Target="slides/slide4.xml"/><Relationship Id="rId71" Type="http://schemas.openxmlformats.org/officeDocument/2006/relationships/font" Target="fonts/font20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77739" cy="469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138" tIns="46056" rIns="92138" bIns="46056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023093" y="0"/>
            <a:ext cx="3077739" cy="469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138" tIns="46056" rIns="92138" bIns="46056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25450" y="704850"/>
            <a:ext cx="6251575" cy="3517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10248" y="4459527"/>
            <a:ext cx="5681980" cy="4224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138" tIns="46056" rIns="92138" bIns="46056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917423"/>
            <a:ext cx="3077739" cy="469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138" tIns="46056" rIns="92138" bIns="46056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023093" y="8917423"/>
            <a:ext cx="3077739" cy="469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138" tIns="46056" rIns="92138" bIns="46056" anchor="b" anchorCtr="0">
            <a:noAutofit/>
          </a:bodyPr>
          <a:lstStyle/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‹#›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7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921050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33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199198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>
          <a:extLst>
            <a:ext uri="{FF2B5EF4-FFF2-40B4-BE49-F238E27FC236}">
              <a16:creationId xmlns:a16="http://schemas.microsoft.com/office/drawing/2014/main" id="{8995FCC7-B4A8-27A0-473C-A6B47AA46C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26:notes">
            <a:extLst>
              <a:ext uri="{FF2B5EF4-FFF2-40B4-BE49-F238E27FC236}">
                <a16:creationId xmlns:a16="http://schemas.microsoft.com/office/drawing/2014/main" id="{53F4D42B-22F9-962C-4678-02068803DEA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92150"/>
            <a:ext cx="6143625" cy="3457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8" name="Google Shape;368;p26:notes">
            <a:extLst>
              <a:ext uri="{FF2B5EF4-FFF2-40B4-BE49-F238E27FC236}">
                <a16:creationId xmlns:a16="http://schemas.microsoft.com/office/drawing/2014/main" id="{097B630C-4CCE-171F-7A43-B5DD648276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90585" y="4380435"/>
            <a:ext cx="5524680" cy="4149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138" tIns="92138" rIns="92138" bIns="92138" anchor="t" anchorCtr="0">
            <a:noAutofit/>
          </a:bodyPr>
          <a:lstStyle/>
          <a:p>
            <a:pPr marL="0" indent="0">
              <a:buClr>
                <a:schemeClr val="dk1"/>
              </a:buClr>
              <a:buSzPts val="1200"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131501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>
          <a:extLst>
            <a:ext uri="{FF2B5EF4-FFF2-40B4-BE49-F238E27FC236}">
              <a16:creationId xmlns:a16="http://schemas.microsoft.com/office/drawing/2014/main" id="{D16104F2-1CDD-935E-AC13-B8560AFEA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26:notes">
            <a:extLst>
              <a:ext uri="{FF2B5EF4-FFF2-40B4-BE49-F238E27FC236}">
                <a16:creationId xmlns:a16="http://schemas.microsoft.com/office/drawing/2014/main" id="{DE9934F0-67EF-585E-A5F0-2DBF514CD0A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92150"/>
            <a:ext cx="6143625" cy="3457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8" name="Google Shape;368;p26:notes">
            <a:extLst>
              <a:ext uri="{FF2B5EF4-FFF2-40B4-BE49-F238E27FC236}">
                <a16:creationId xmlns:a16="http://schemas.microsoft.com/office/drawing/2014/main" id="{C327AECF-6DF3-3EE3-630F-CEA2AD6990D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90585" y="4380435"/>
            <a:ext cx="5524680" cy="4149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138" tIns="92138" rIns="92138" bIns="92138" anchor="t" anchorCtr="0">
            <a:noAutofit/>
          </a:bodyPr>
          <a:lstStyle/>
          <a:p>
            <a:pPr marL="0" indent="0">
              <a:buClr>
                <a:schemeClr val="dk1"/>
              </a:buClr>
              <a:buSzPts val="1200"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953408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>
          <a:extLst>
            <a:ext uri="{FF2B5EF4-FFF2-40B4-BE49-F238E27FC236}">
              <a16:creationId xmlns:a16="http://schemas.microsoft.com/office/drawing/2014/main" id="{33EFE8C5-E1BA-AF8D-064C-27CEFF01B4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26:notes">
            <a:extLst>
              <a:ext uri="{FF2B5EF4-FFF2-40B4-BE49-F238E27FC236}">
                <a16:creationId xmlns:a16="http://schemas.microsoft.com/office/drawing/2014/main" id="{3F6D4F8F-4A79-6E8D-F140-F2369FC8963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92150"/>
            <a:ext cx="6143625" cy="3457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8" name="Google Shape;368;p26:notes">
            <a:extLst>
              <a:ext uri="{FF2B5EF4-FFF2-40B4-BE49-F238E27FC236}">
                <a16:creationId xmlns:a16="http://schemas.microsoft.com/office/drawing/2014/main" id="{E35180E4-F794-6BB5-933C-4E4F6D1D86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90585" y="4380435"/>
            <a:ext cx="5524680" cy="4149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138" tIns="92138" rIns="92138" bIns="92138" anchor="t" anchorCtr="0">
            <a:noAutofit/>
          </a:bodyPr>
          <a:lstStyle/>
          <a:p>
            <a:pPr marL="0" indent="0">
              <a:buClr>
                <a:schemeClr val="dk1"/>
              </a:buClr>
              <a:buSzPts val="1200"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50107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45:notes"/>
          <p:cNvSpPr txBox="1">
            <a:spLocks noGrp="1"/>
          </p:cNvSpPr>
          <p:nvPr>
            <p:ph type="body" idx="1"/>
          </p:nvPr>
        </p:nvSpPr>
        <p:spPr>
          <a:xfrm>
            <a:off x="705327" y="4421823"/>
            <a:ext cx="5642610" cy="418909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7" name="Google Shape;647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698500"/>
            <a:ext cx="6202363" cy="34893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44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70064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7"/>
          <p:cNvSpPr txBox="1">
            <a:spLocks noGrp="1"/>
          </p:cNvSpPr>
          <p:nvPr>
            <p:ph type="title"/>
          </p:nvPr>
        </p:nvSpPr>
        <p:spPr>
          <a:xfrm>
            <a:off x="415492" y="593367"/>
            <a:ext cx="11357841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7"/>
          <p:cNvSpPr txBox="1">
            <a:spLocks noGrp="1"/>
          </p:cNvSpPr>
          <p:nvPr>
            <p:ph type="body" idx="1"/>
          </p:nvPr>
        </p:nvSpPr>
        <p:spPr>
          <a:xfrm>
            <a:off x="415492" y="1536633"/>
            <a:ext cx="11357841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47"/>
          <p:cNvSpPr txBox="1">
            <a:spLocks noGrp="1"/>
          </p:cNvSpPr>
          <p:nvPr>
            <p:ph type="sldNum" idx="12"/>
          </p:nvPr>
        </p:nvSpPr>
        <p:spPr>
          <a:xfrm>
            <a:off x="11293669" y="6217623"/>
            <a:ext cx="731409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r">
              <a:buClr>
                <a:schemeClr val="dk2"/>
              </a:buClr>
              <a:buSzPts val="1333"/>
              <a:buFont typeface="Poppins"/>
              <a:buNone/>
              <a:defRPr sz="1333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buClr>
                <a:schemeClr val="dk2"/>
              </a:buClr>
              <a:buSzPts val="1333"/>
              <a:buFont typeface="Poppins"/>
              <a:buNone/>
              <a:defRPr sz="1333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buClr>
                <a:schemeClr val="dk2"/>
              </a:buClr>
              <a:buSzPts val="1333"/>
              <a:buFont typeface="Poppins"/>
              <a:buNone/>
              <a:defRPr sz="1333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buClr>
                <a:schemeClr val="dk2"/>
              </a:buClr>
              <a:buSzPts val="1333"/>
              <a:buFont typeface="Poppins"/>
              <a:buNone/>
              <a:defRPr sz="1333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buClr>
                <a:schemeClr val="dk2"/>
              </a:buClr>
              <a:buSzPts val="1333"/>
              <a:buFont typeface="Poppins"/>
              <a:buNone/>
              <a:defRPr sz="1333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buClr>
                <a:schemeClr val="dk2"/>
              </a:buClr>
              <a:buSzPts val="1333"/>
              <a:buFont typeface="Poppins"/>
              <a:buNone/>
              <a:defRPr sz="1333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buClr>
                <a:schemeClr val="dk2"/>
              </a:buClr>
              <a:buSzPts val="1333"/>
              <a:buFont typeface="Poppins"/>
              <a:buNone/>
              <a:defRPr sz="1333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buClr>
                <a:schemeClr val="dk2"/>
              </a:buClr>
              <a:buSzPts val="1333"/>
              <a:buFont typeface="Poppins"/>
              <a:buNone/>
              <a:defRPr sz="1333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buClr>
                <a:schemeClr val="dk2"/>
              </a:buClr>
              <a:buSzPts val="1333"/>
              <a:buFont typeface="Poppins"/>
              <a:buNone/>
              <a:defRPr sz="1333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0"/>
          <p:cNvSpPr txBox="1">
            <a:spLocks noGrp="1"/>
          </p:cNvSpPr>
          <p:nvPr>
            <p:ph type="ctrTitle"/>
          </p:nvPr>
        </p:nvSpPr>
        <p:spPr>
          <a:xfrm>
            <a:off x="415503" y="992767"/>
            <a:ext cx="11357841" cy="27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2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2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2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2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2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2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2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2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2"/>
            </a:lvl9pPr>
          </a:lstStyle>
          <a:p>
            <a:endParaRPr/>
          </a:p>
        </p:txBody>
      </p:sp>
      <p:sp>
        <p:nvSpPr>
          <p:cNvPr id="19" name="Google Shape;19;p50"/>
          <p:cNvSpPr txBox="1">
            <a:spLocks noGrp="1"/>
          </p:cNvSpPr>
          <p:nvPr>
            <p:ph type="subTitle" idx="1"/>
          </p:nvPr>
        </p:nvSpPr>
        <p:spPr>
          <a:xfrm>
            <a:off x="415492" y="3778833"/>
            <a:ext cx="11357841" cy="10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2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2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2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2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2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2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2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2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2"/>
            </a:lvl9pPr>
          </a:lstStyle>
          <a:p>
            <a:endParaRPr/>
          </a:p>
        </p:txBody>
      </p:sp>
      <p:sp>
        <p:nvSpPr>
          <p:cNvPr id="20" name="Google Shape;20;p50"/>
          <p:cNvSpPr txBox="1">
            <a:spLocks noGrp="1"/>
          </p:cNvSpPr>
          <p:nvPr>
            <p:ph type="sldNum" idx="12"/>
          </p:nvPr>
        </p:nvSpPr>
        <p:spPr>
          <a:xfrm>
            <a:off x="11293669" y="6217623"/>
            <a:ext cx="731409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r">
              <a:buClr>
                <a:schemeClr val="dk2"/>
              </a:buClr>
              <a:buSzPts val="1333"/>
              <a:buFont typeface="Poppins"/>
              <a:buNone/>
              <a:defRPr sz="1333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buClr>
                <a:schemeClr val="dk2"/>
              </a:buClr>
              <a:buSzPts val="1333"/>
              <a:buFont typeface="Poppins"/>
              <a:buNone/>
              <a:defRPr sz="1333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buClr>
                <a:schemeClr val="dk2"/>
              </a:buClr>
              <a:buSzPts val="1333"/>
              <a:buFont typeface="Poppins"/>
              <a:buNone/>
              <a:defRPr sz="1333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buClr>
                <a:schemeClr val="dk2"/>
              </a:buClr>
              <a:buSzPts val="1333"/>
              <a:buFont typeface="Poppins"/>
              <a:buNone/>
              <a:defRPr sz="1333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buClr>
                <a:schemeClr val="dk2"/>
              </a:buClr>
              <a:buSzPts val="1333"/>
              <a:buFont typeface="Poppins"/>
              <a:buNone/>
              <a:defRPr sz="1333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buClr>
                <a:schemeClr val="dk2"/>
              </a:buClr>
              <a:buSzPts val="1333"/>
              <a:buFont typeface="Poppins"/>
              <a:buNone/>
              <a:defRPr sz="1333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buClr>
                <a:schemeClr val="dk2"/>
              </a:buClr>
              <a:buSzPts val="1333"/>
              <a:buFont typeface="Poppins"/>
              <a:buNone/>
              <a:defRPr sz="1333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buClr>
                <a:schemeClr val="dk2"/>
              </a:buClr>
              <a:buSzPts val="1333"/>
              <a:buFont typeface="Poppins"/>
              <a:buNone/>
              <a:defRPr sz="1333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buClr>
                <a:schemeClr val="dk2"/>
              </a:buClr>
              <a:buSzPts val="1333"/>
              <a:buFont typeface="Poppins"/>
              <a:buNone/>
              <a:defRPr sz="1333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8"/>
          <p:cNvSpPr txBox="1">
            <a:spLocks noGrp="1"/>
          </p:cNvSpPr>
          <p:nvPr>
            <p:ph type="title"/>
          </p:nvPr>
        </p:nvSpPr>
        <p:spPr>
          <a:xfrm>
            <a:off x="415492" y="2867800"/>
            <a:ext cx="11357841" cy="1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799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799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799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799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799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799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799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799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799"/>
            </a:lvl9pPr>
          </a:lstStyle>
          <a:p>
            <a:endParaRPr/>
          </a:p>
        </p:txBody>
      </p:sp>
      <p:sp>
        <p:nvSpPr>
          <p:cNvPr id="23" name="Google Shape;23;p58"/>
          <p:cNvSpPr txBox="1">
            <a:spLocks noGrp="1"/>
          </p:cNvSpPr>
          <p:nvPr>
            <p:ph type="sldNum" idx="12"/>
          </p:nvPr>
        </p:nvSpPr>
        <p:spPr>
          <a:xfrm>
            <a:off x="11293669" y="6217623"/>
            <a:ext cx="731409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9"/>
          <p:cNvSpPr txBox="1">
            <a:spLocks noGrp="1"/>
          </p:cNvSpPr>
          <p:nvPr>
            <p:ph type="title"/>
          </p:nvPr>
        </p:nvSpPr>
        <p:spPr>
          <a:xfrm>
            <a:off x="415492" y="593367"/>
            <a:ext cx="11357841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9"/>
          <p:cNvSpPr txBox="1">
            <a:spLocks noGrp="1"/>
          </p:cNvSpPr>
          <p:nvPr>
            <p:ph type="body" idx="1"/>
          </p:nvPr>
        </p:nvSpPr>
        <p:spPr>
          <a:xfrm>
            <a:off x="415492" y="1536633"/>
            <a:ext cx="5331811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6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7" name="Google Shape;27;p59"/>
          <p:cNvSpPr txBox="1">
            <a:spLocks noGrp="1"/>
          </p:cNvSpPr>
          <p:nvPr>
            <p:ph type="body" idx="2"/>
          </p:nvPr>
        </p:nvSpPr>
        <p:spPr>
          <a:xfrm>
            <a:off x="6441522" y="1536633"/>
            <a:ext cx="5331811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6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8" name="Google Shape;28;p59"/>
          <p:cNvSpPr txBox="1">
            <a:spLocks noGrp="1"/>
          </p:cNvSpPr>
          <p:nvPr>
            <p:ph type="sldNum" idx="12"/>
          </p:nvPr>
        </p:nvSpPr>
        <p:spPr>
          <a:xfrm>
            <a:off x="11293669" y="6217623"/>
            <a:ext cx="731409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0"/>
          <p:cNvSpPr txBox="1">
            <a:spLocks noGrp="1"/>
          </p:cNvSpPr>
          <p:nvPr>
            <p:ph type="title"/>
          </p:nvPr>
        </p:nvSpPr>
        <p:spPr>
          <a:xfrm>
            <a:off x="415492" y="593367"/>
            <a:ext cx="11357841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0"/>
          <p:cNvSpPr txBox="1">
            <a:spLocks noGrp="1"/>
          </p:cNvSpPr>
          <p:nvPr>
            <p:ph type="sldNum" idx="12"/>
          </p:nvPr>
        </p:nvSpPr>
        <p:spPr>
          <a:xfrm>
            <a:off x="11293669" y="6217623"/>
            <a:ext cx="731409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1"/>
          <p:cNvSpPr txBox="1">
            <a:spLocks noGrp="1"/>
          </p:cNvSpPr>
          <p:nvPr>
            <p:ph type="title"/>
          </p:nvPr>
        </p:nvSpPr>
        <p:spPr>
          <a:xfrm>
            <a:off x="415492" y="740800"/>
            <a:ext cx="3743025" cy="10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19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199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199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199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199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199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199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199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199"/>
            </a:lvl9pPr>
          </a:lstStyle>
          <a:p>
            <a:endParaRPr/>
          </a:p>
        </p:txBody>
      </p:sp>
      <p:sp>
        <p:nvSpPr>
          <p:cNvPr id="34" name="Google Shape;34;p61"/>
          <p:cNvSpPr txBox="1">
            <a:spLocks noGrp="1"/>
          </p:cNvSpPr>
          <p:nvPr>
            <p:ph type="body" idx="1"/>
          </p:nvPr>
        </p:nvSpPr>
        <p:spPr>
          <a:xfrm>
            <a:off x="415492" y="1852800"/>
            <a:ext cx="3743025" cy="42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5" name="Google Shape;35;p61"/>
          <p:cNvSpPr txBox="1">
            <a:spLocks noGrp="1"/>
          </p:cNvSpPr>
          <p:nvPr>
            <p:ph type="sldNum" idx="12"/>
          </p:nvPr>
        </p:nvSpPr>
        <p:spPr>
          <a:xfrm>
            <a:off x="11293669" y="6217623"/>
            <a:ext cx="731409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2"/>
          <p:cNvSpPr txBox="1">
            <a:spLocks noGrp="1"/>
          </p:cNvSpPr>
          <p:nvPr>
            <p:ph type="title"/>
          </p:nvPr>
        </p:nvSpPr>
        <p:spPr>
          <a:xfrm>
            <a:off x="653496" y="600200"/>
            <a:ext cx="8488189" cy="54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39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398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398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398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398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398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398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398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398"/>
            </a:lvl9pPr>
          </a:lstStyle>
          <a:p>
            <a:endParaRPr/>
          </a:p>
        </p:txBody>
      </p:sp>
      <p:sp>
        <p:nvSpPr>
          <p:cNvPr id="38" name="Google Shape;38;p62"/>
          <p:cNvSpPr txBox="1">
            <a:spLocks noGrp="1"/>
          </p:cNvSpPr>
          <p:nvPr>
            <p:ph type="sldNum" idx="12"/>
          </p:nvPr>
        </p:nvSpPr>
        <p:spPr>
          <a:xfrm>
            <a:off x="11293669" y="6217623"/>
            <a:ext cx="731409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6094412" y="-167"/>
            <a:ext cx="6094413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850" tIns="121850" rIns="121850" bIns="1218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99"/>
              <a:buFont typeface="Poppins"/>
              <a:buNone/>
            </a:pPr>
            <a:endParaRPr sz="2399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title"/>
          </p:nvPr>
        </p:nvSpPr>
        <p:spPr>
          <a:xfrm>
            <a:off x="353908" y="1644233"/>
            <a:ext cx="5392195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599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599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599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599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599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599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599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599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599"/>
            </a:lvl9pPr>
          </a:lstStyle>
          <a:p>
            <a:endParaRPr/>
          </a:p>
        </p:txBody>
      </p:sp>
      <p:sp>
        <p:nvSpPr>
          <p:cNvPr id="42" name="Google Shape;42;p63"/>
          <p:cNvSpPr txBox="1">
            <a:spLocks noGrp="1"/>
          </p:cNvSpPr>
          <p:nvPr>
            <p:ph type="subTitle" idx="1"/>
          </p:nvPr>
        </p:nvSpPr>
        <p:spPr>
          <a:xfrm>
            <a:off x="353908" y="3737433"/>
            <a:ext cx="5392195" cy="1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799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799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799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799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799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799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799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799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799"/>
            </a:lvl9pPr>
          </a:lstStyle>
          <a:p>
            <a:endParaRPr/>
          </a:p>
        </p:txBody>
      </p:sp>
      <p:sp>
        <p:nvSpPr>
          <p:cNvPr id="43" name="Google Shape;43;p63"/>
          <p:cNvSpPr txBox="1">
            <a:spLocks noGrp="1"/>
          </p:cNvSpPr>
          <p:nvPr>
            <p:ph type="body" idx="2"/>
          </p:nvPr>
        </p:nvSpPr>
        <p:spPr>
          <a:xfrm>
            <a:off x="6584285" y="965433"/>
            <a:ext cx="5114668" cy="49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63"/>
          <p:cNvSpPr txBox="1">
            <a:spLocks noGrp="1"/>
          </p:cNvSpPr>
          <p:nvPr>
            <p:ph type="sldNum" idx="12"/>
          </p:nvPr>
        </p:nvSpPr>
        <p:spPr>
          <a:xfrm>
            <a:off x="11293669" y="6217623"/>
            <a:ext cx="731409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4"/>
          <p:cNvSpPr txBox="1">
            <a:spLocks noGrp="1"/>
          </p:cNvSpPr>
          <p:nvPr>
            <p:ph type="body" idx="1"/>
          </p:nvPr>
        </p:nvSpPr>
        <p:spPr>
          <a:xfrm>
            <a:off x="415492" y="5640767"/>
            <a:ext cx="7996317" cy="8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64"/>
          <p:cNvSpPr txBox="1">
            <a:spLocks noGrp="1"/>
          </p:cNvSpPr>
          <p:nvPr>
            <p:ph type="sldNum" idx="12"/>
          </p:nvPr>
        </p:nvSpPr>
        <p:spPr>
          <a:xfrm>
            <a:off x="11293669" y="6217623"/>
            <a:ext cx="731409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65"/>
          <p:cNvSpPr txBox="1">
            <a:spLocks noGrp="1"/>
          </p:cNvSpPr>
          <p:nvPr>
            <p:ph type="title"/>
          </p:nvPr>
        </p:nvSpPr>
        <p:spPr>
          <a:xfrm>
            <a:off x="415492" y="1474833"/>
            <a:ext cx="11357841" cy="2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5996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5996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5996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5996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5996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5996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5996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5996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5996"/>
            </a:lvl9pPr>
          </a:lstStyle>
          <a:p>
            <a:endParaRPr/>
          </a:p>
        </p:txBody>
      </p:sp>
      <p:sp>
        <p:nvSpPr>
          <p:cNvPr id="50" name="Google Shape;50;p65"/>
          <p:cNvSpPr txBox="1">
            <a:spLocks noGrp="1"/>
          </p:cNvSpPr>
          <p:nvPr>
            <p:ph type="body" idx="1"/>
          </p:nvPr>
        </p:nvSpPr>
        <p:spPr>
          <a:xfrm>
            <a:off x="415492" y="4202967"/>
            <a:ext cx="11357841" cy="17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1" name="Google Shape;51;p65"/>
          <p:cNvSpPr txBox="1">
            <a:spLocks noGrp="1"/>
          </p:cNvSpPr>
          <p:nvPr>
            <p:ph type="sldNum" idx="12"/>
          </p:nvPr>
        </p:nvSpPr>
        <p:spPr>
          <a:xfrm>
            <a:off x="11293669" y="6217623"/>
            <a:ext cx="731409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66"/>
          <p:cNvSpPr txBox="1">
            <a:spLocks noGrp="1"/>
          </p:cNvSpPr>
          <p:nvPr>
            <p:ph type="sldNum" idx="12"/>
          </p:nvPr>
        </p:nvSpPr>
        <p:spPr>
          <a:xfrm>
            <a:off x="11293669" y="6217623"/>
            <a:ext cx="731409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buClr>
                <a:schemeClr val="dk2"/>
              </a:buClr>
              <a:buSzPts val="1333"/>
              <a:buFont typeface="Poppins"/>
              <a:buNone/>
              <a:defRPr sz="1333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2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52"/>
          <p:cNvSpPr txBox="1">
            <a:spLocks noGrp="1"/>
          </p:cNvSpPr>
          <p:nvPr>
            <p:ph type="ctrTitle"/>
          </p:nvPr>
        </p:nvSpPr>
        <p:spPr>
          <a:xfrm>
            <a:off x="914162" y="3733800"/>
            <a:ext cx="10360501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52"/>
          <p:cNvSpPr txBox="1">
            <a:spLocks noGrp="1"/>
          </p:cNvSpPr>
          <p:nvPr>
            <p:ph type="subTitle" idx="1"/>
          </p:nvPr>
        </p:nvSpPr>
        <p:spPr>
          <a:xfrm>
            <a:off x="1828324" y="4648200"/>
            <a:ext cx="8532178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pic>
        <p:nvPicPr>
          <p:cNvPr id="80" name="Google Shape;80;p52" descr="E:\Abigail Godoy\DepEd Style Guide\DepEd Seal_small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730373" y="1000540"/>
            <a:ext cx="2712098" cy="25577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53"/>
          <p:cNvSpPr/>
          <p:nvPr/>
        </p:nvSpPr>
        <p:spPr>
          <a:xfrm>
            <a:off x="4164515" y="6553200"/>
            <a:ext cx="385979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75" rIns="91400" bIns="45675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DEPARTMENT OF EDUCATION</a:t>
            </a:r>
            <a:endParaRPr sz="1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3" name="Google Shape;83;p53"/>
          <p:cNvSpPr txBox="1"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99" b="1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53"/>
          <p:cNvSpPr>
            <a:spLocks noGrp="1"/>
          </p:cNvSpPr>
          <p:nvPr>
            <p:ph type="pic" idx="2"/>
          </p:nvPr>
        </p:nvSpPr>
        <p:spPr>
          <a:xfrm>
            <a:off x="2389095" y="612775"/>
            <a:ext cx="7313295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85" name="Google Shape;85;p53"/>
          <p:cNvSpPr txBox="1">
            <a:spLocks noGrp="1"/>
          </p:cNvSpPr>
          <p:nvPr>
            <p:ph type="body" idx="1"/>
          </p:nvPr>
        </p:nvSpPr>
        <p:spPr>
          <a:xfrm>
            <a:off x="2389095" y="5367338"/>
            <a:ext cx="7313295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86" name="Google Shape;86;p53"/>
          <p:cNvSpPr txBox="1">
            <a:spLocks noGrp="1"/>
          </p:cNvSpPr>
          <p:nvPr>
            <p:ph type="dt" idx="10"/>
          </p:nvPr>
        </p:nvSpPr>
        <p:spPr>
          <a:xfrm>
            <a:off x="101574" y="6553200"/>
            <a:ext cx="2844059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ookman Old Style"/>
              <a:buNone/>
              <a:defRPr sz="1200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53"/>
          <p:cNvSpPr txBox="1">
            <a:spLocks noGrp="1"/>
          </p:cNvSpPr>
          <p:nvPr>
            <p:ph type="sldNum" idx="12"/>
          </p:nvPr>
        </p:nvSpPr>
        <p:spPr>
          <a:xfrm>
            <a:off x="9243192" y="6553200"/>
            <a:ext cx="2844059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8" name="Google Shape;88;p53"/>
          <p:cNvSpPr/>
          <p:nvPr/>
        </p:nvSpPr>
        <p:spPr>
          <a:xfrm>
            <a:off x="0" y="6345954"/>
            <a:ext cx="12188825" cy="512046"/>
          </a:xfrm>
          <a:prstGeom prst="rect">
            <a:avLst/>
          </a:prstGeom>
          <a:gradFill>
            <a:gsLst>
              <a:gs pos="0">
                <a:srgbClr val="284971"/>
              </a:gs>
              <a:gs pos="50000">
                <a:srgbClr val="3B6AA4"/>
              </a:gs>
              <a:gs pos="100000">
                <a:srgbClr val="4680C5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99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9" name="Google Shape;89;p53"/>
          <p:cNvSpPr/>
          <p:nvPr/>
        </p:nvSpPr>
        <p:spPr>
          <a:xfrm>
            <a:off x="0" y="6345954"/>
            <a:ext cx="12188825" cy="512046"/>
          </a:xfrm>
          <a:prstGeom prst="rect">
            <a:avLst/>
          </a:prstGeom>
          <a:gradFill>
            <a:gsLst>
              <a:gs pos="0">
                <a:schemeClr val="dk2"/>
              </a:gs>
              <a:gs pos="81000">
                <a:schemeClr val="dk2"/>
              </a:gs>
              <a:gs pos="99000">
                <a:srgbClr val="C8D8EB"/>
              </a:gs>
              <a:gs pos="100000">
                <a:srgbClr val="C8D8EB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99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0" name="Google Shape;90;p53"/>
          <p:cNvSpPr/>
          <p:nvPr/>
        </p:nvSpPr>
        <p:spPr>
          <a:xfrm>
            <a:off x="4164515" y="6459664"/>
            <a:ext cx="385979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75" rIns="91400" bIns="45675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</a:pPr>
            <a:r>
              <a:rPr lang="en-US" sz="12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DEPARTMENT OF EDUCATION</a:t>
            </a:r>
            <a:endParaRPr sz="14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1" name="Google Shape;91;p53"/>
          <p:cNvSpPr txBox="1"/>
          <p:nvPr/>
        </p:nvSpPr>
        <p:spPr>
          <a:xfrm>
            <a:off x="9243192" y="6456379"/>
            <a:ext cx="2844059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75" rIns="91400" bIns="4567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</a:pPr>
            <a:fld id="{00000000-1234-1234-1234-123412341234}" type="slidenum">
              <a:rPr lang="en-US" sz="12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sz="1200" b="1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92" name="Google Shape;92;p53" descr="A group of logos with tex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9269" y="6345955"/>
            <a:ext cx="940345" cy="487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54"/>
          <p:cNvSpPr/>
          <p:nvPr/>
        </p:nvSpPr>
        <p:spPr>
          <a:xfrm>
            <a:off x="0" y="0"/>
            <a:ext cx="12188825" cy="914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00" tIns="45675" rIns="91400" bIns="456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799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54"/>
          <p:cNvSpPr/>
          <p:nvPr/>
        </p:nvSpPr>
        <p:spPr>
          <a:xfrm>
            <a:off x="4164515" y="6553200"/>
            <a:ext cx="385979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75" rIns="91400" bIns="45675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DEPARTMENT OF EDUCATION</a:t>
            </a:r>
            <a:endParaRPr sz="1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6" name="Google Shape;96;p54"/>
          <p:cNvSpPr txBox="1">
            <a:spLocks noGrp="1"/>
          </p:cNvSpPr>
          <p:nvPr>
            <p:ph type="title"/>
          </p:nvPr>
        </p:nvSpPr>
        <p:spPr>
          <a:xfrm>
            <a:off x="609441" y="0"/>
            <a:ext cx="10969943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54"/>
          <p:cNvSpPr txBox="1">
            <a:spLocks noGrp="1"/>
          </p:cNvSpPr>
          <p:nvPr>
            <p:ph type="body" idx="1"/>
          </p:nvPr>
        </p:nvSpPr>
        <p:spPr>
          <a:xfrm rot="5400000">
            <a:off x="3679032" y="-1774191"/>
            <a:ext cx="4830763" cy="10969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8" name="Google Shape;98;p54"/>
          <p:cNvSpPr txBox="1">
            <a:spLocks noGrp="1"/>
          </p:cNvSpPr>
          <p:nvPr>
            <p:ph type="dt" idx="10"/>
          </p:nvPr>
        </p:nvSpPr>
        <p:spPr>
          <a:xfrm>
            <a:off x="101574" y="6553200"/>
            <a:ext cx="2844059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ookman Old Style"/>
              <a:buNone/>
              <a:defRPr sz="1200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54"/>
          <p:cNvSpPr txBox="1">
            <a:spLocks noGrp="1"/>
          </p:cNvSpPr>
          <p:nvPr>
            <p:ph type="sldNum" idx="12"/>
          </p:nvPr>
        </p:nvSpPr>
        <p:spPr>
          <a:xfrm>
            <a:off x="9243192" y="6553200"/>
            <a:ext cx="2844059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0" name="Google Shape;100;p54"/>
          <p:cNvSpPr/>
          <p:nvPr/>
        </p:nvSpPr>
        <p:spPr>
          <a:xfrm>
            <a:off x="0" y="6345954"/>
            <a:ext cx="12188825" cy="512046"/>
          </a:xfrm>
          <a:prstGeom prst="rect">
            <a:avLst/>
          </a:prstGeom>
          <a:gradFill>
            <a:gsLst>
              <a:gs pos="0">
                <a:srgbClr val="284971"/>
              </a:gs>
              <a:gs pos="50000">
                <a:srgbClr val="3B6AA4"/>
              </a:gs>
              <a:gs pos="100000">
                <a:srgbClr val="4680C5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99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1" name="Google Shape;101;p54"/>
          <p:cNvSpPr/>
          <p:nvPr/>
        </p:nvSpPr>
        <p:spPr>
          <a:xfrm>
            <a:off x="0" y="6345954"/>
            <a:ext cx="12188825" cy="512046"/>
          </a:xfrm>
          <a:prstGeom prst="rect">
            <a:avLst/>
          </a:prstGeom>
          <a:gradFill>
            <a:gsLst>
              <a:gs pos="0">
                <a:schemeClr val="dk2"/>
              </a:gs>
              <a:gs pos="81000">
                <a:schemeClr val="dk2"/>
              </a:gs>
              <a:gs pos="99000">
                <a:srgbClr val="C8D8EB"/>
              </a:gs>
              <a:gs pos="100000">
                <a:srgbClr val="C8D8EB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99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2" name="Google Shape;102;p54"/>
          <p:cNvSpPr/>
          <p:nvPr/>
        </p:nvSpPr>
        <p:spPr>
          <a:xfrm>
            <a:off x="4164515" y="6459664"/>
            <a:ext cx="385979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75" rIns="91400" bIns="45675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</a:pPr>
            <a:r>
              <a:rPr lang="en-US" sz="12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DEPARTMENT OF EDUCATION</a:t>
            </a:r>
            <a:endParaRPr sz="14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3" name="Google Shape;103;p54"/>
          <p:cNvSpPr txBox="1"/>
          <p:nvPr/>
        </p:nvSpPr>
        <p:spPr>
          <a:xfrm>
            <a:off x="9243192" y="6456379"/>
            <a:ext cx="2844059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75" rIns="91400" bIns="4567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</a:pPr>
            <a:fld id="{00000000-1234-1234-1234-123412341234}" type="slidenum">
              <a:rPr lang="en-US" sz="12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sz="1200" b="1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04" name="Google Shape;104;p54" descr="A group of logos with tex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9269" y="6345955"/>
            <a:ext cx="940345" cy="487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5"/>
          <p:cNvSpPr/>
          <p:nvPr/>
        </p:nvSpPr>
        <p:spPr>
          <a:xfrm>
            <a:off x="4164515" y="6553200"/>
            <a:ext cx="385979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75" rIns="91400" bIns="45675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DEPARTMENT OF EDUCATION</a:t>
            </a:r>
            <a:endParaRPr sz="1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7" name="Google Shape;107;p55"/>
          <p:cNvSpPr txBox="1">
            <a:spLocks noGrp="1"/>
          </p:cNvSpPr>
          <p:nvPr>
            <p:ph type="title"/>
          </p:nvPr>
        </p:nvSpPr>
        <p:spPr>
          <a:xfrm rot="5400000">
            <a:off x="7282379" y="1829157"/>
            <a:ext cx="5851525" cy="2742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55"/>
          <p:cNvSpPr txBox="1">
            <a:spLocks noGrp="1"/>
          </p:cNvSpPr>
          <p:nvPr>
            <p:ph type="body" idx="1"/>
          </p:nvPr>
        </p:nvSpPr>
        <p:spPr>
          <a:xfrm rot="5400000">
            <a:off x="1695836" y="-811754"/>
            <a:ext cx="5851525" cy="802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p55"/>
          <p:cNvSpPr txBox="1">
            <a:spLocks noGrp="1"/>
          </p:cNvSpPr>
          <p:nvPr>
            <p:ph type="dt" idx="10"/>
          </p:nvPr>
        </p:nvSpPr>
        <p:spPr>
          <a:xfrm>
            <a:off x="101574" y="6553200"/>
            <a:ext cx="2844059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ookman Old Style"/>
              <a:buNone/>
              <a:defRPr sz="1200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55"/>
          <p:cNvSpPr txBox="1">
            <a:spLocks noGrp="1"/>
          </p:cNvSpPr>
          <p:nvPr>
            <p:ph type="sldNum" idx="12"/>
          </p:nvPr>
        </p:nvSpPr>
        <p:spPr>
          <a:xfrm>
            <a:off x="9243192" y="6553200"/>
            <a:ext cx="2844059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1" name="Google Shape;111;p55"/>
          <p:cNvSpPr/>
          <p:nvPr/>
        </p:nvSpPr>
        <p:spPr>
          <a:xfrm>
            <a:off x="0" y="6345954"/>
            <a:ext cx="12188825" cy="512046"/>
          </a:xfrm>
          <a:prstGeom prst="rect">
            <a:avLst/>
          </a:prstGeom>
          <a:gradFill>
            <a:gsLst>
              <a:gs pos="0">
                <a:srgbClr val="284971"/>
              </a:gs>
              <a:gs pos="50000">
                <a:srgbClr val="3B6AA4"/>
              </a:gs>
              <a:gs pos="100000">
                <a:srgbClr val="4680C5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99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2" name="Google Shape;112;p55"/>
          <p:cNvSpPr/>
          <p:nvPr/>
        </p:nvSpPr>
        <p:spPr>
          <a:xfrm>
            <a:off x="0" y="6345954"/>
            <a:ext cx="12188825" cy="512046"/>
          </a:xfrm>
          <a:prstGeom prst="rect">
            <a:avLst/>
          </a:prstGeom>
          <a:gradFill>
            <a:gsLst>
              <a:gs pos="0">
                <a:schemeClr val="dk2"/>
              </a:gs>
              <a:gs pos="81000">
                <a:schemeClr val="dk2"/>
              </a:gs>
              <a:gs pos="99000">
                <a:srgbClr val="C8D8EB"/>
              </a:gs>
              <a:gs pos="100000">
                <a:srgbClr val="C8D8EB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99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3" name="Google Shape;113;p55"/>
          <p:cNvSpPr/>
          <p:nvPr/>
        </p:nvSpPr>
        <p:spPr>
          <a:xfrm>
            <a:off x="4164515" y="6459664"/>
            <a:ext cx="385979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75" rIns="91400" bIns="45675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</a:pPr>
            <a:r>
              <a:rPr lang="en-US" sz="12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DEPARTMENT OF EDUCATION</a:t>
            </a:r>
            <a:endParaRPr sz="14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4" name="Google Shape;114;p55"/>
          <p:cNvSpPr txBox="1"/>
          <p:nvPr/>
        </p:nvSpPr>
        <p:spPr>
          <a:xfrm>
            <a:off x="9243192" y="6456379"/>
            <a:ext cx="2844059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75" rIns="91400" bIns="4567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</a:pPr>
            <a:fld id="{00000000-1234-1234-1234-123412341234}" type="slidenum">
              <a:rPr lang="en-US" sz="12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sz="1200" b="1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15" name="Google Shape;115;p55" descr="A group of logos with tex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9269" y="6345955"/>
            <a:ext cx="940345" cy="487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6"/>
          <p:cNvSpPr/>
          <p:nvPr/>
        </p:nvSpPr>
        <p:spPr>
          <a:xfrm>
            <a:off x="0" y="0"/>
            <a:ext cx="12188825" cy="914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99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8" name="Google Shape;118;p56"/>
          <p:cNvSpPr txBox="1">
            <a:spLocks noGrp="1"/>
          </p:cNvSpPr>
          <p:nvPr>
            <p:ph type="title"/>
          </p:nvPr>
        </p:nvSpPr>
        <p:spPr>
          <a:xfrm>
            <a:off x="609441" y="0"/>
            <a:ext cx="10969943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56"/>
          <p:cNvSpPr txBox="1">
            <a:spLocks noGrp="1"/>
          </p:cNvSpPr>
          <p:nvPr>
            <p:ph type="dt" idx="10"/>
          </p:nvPr>
        </p:nvSpPr>
        <p:spPr>
          <a:xfrm>
            <a:off x="101574" y="6553200"/>
            <a:ext cx="2844059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ookman Old Style"/>
              <a:buNone/>
              <a:defRPr sz="1200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56"/>
          <p:cNvSpPr txBox="1">
            <a:spLocks noGrp="1"/>
          </p:cNvSpPr>
          <p:nvPr>
            <p:ph type="sldNum" idx="12"/>
          </p:nvPr>
        </p:nvSpPr>
        <p:spPr>
          <a:xfrm>
            <a:off x="9243192" y="6553200"/>
            <a:ext cx="2844059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7"/>
          <p:cNvSpPr txBox="1">
            <a:spLocks noGrp="1"/>
          </p:cNvSpPr>
          <p:nvPr>
            <p:ph type="title"/>
          </p:nvPr>
        </p:nvSpPr>
        <p:spPr>
          <a:xfrm>
            <a:off x="609441" y="0"/>
            <a:ext cx="10969943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57"/>
          <p:cNvSpPr txBox="1">
            <a:spLocks noGrp="1"/>
          </p:cNvSpPr>
          <p:nvPr>
            <p:ph type="ftr" idx="11"/>
          </p:nvPr>
        </p:nvSpPr>
        <p:spPr>
          <a:xfrm>
            <a:off x="4164515" y="6553200"/>
            <a:ext cx="385979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57"/>
          <p:cNvSpPr txBox="1">
            <a:spLocks noGrp="1"/>
          </p:cNvSpPr>
          <p:nvPr>
            <p:ph type="sldNum" idx="12"/>
          </p:nvPr>
        </p:nvSpPr>
        <p:spPr>
          <a:xfrm>
            <a:off x="9243192" y="6553200"/>
            <a:ext cx="2844059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51"/>
          <p:cNvSpPr txBox="1">
            <a:spLocks noGrp="1"/>
          </p:cNvSpPr>
          <p:nvPr>
            <p:ph type="sldNum" idx="12"/>
          </p:nvPr>
        </p:nvSpPr>
        <p:spPr>
          <a:xfrm>
            <a:off x="9243192" y="6574465"/>
            <a:ext cx="2844059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75" name="Google Shape;75;p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893"/>
            <a:ext cx="12188812" cy="6856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9622" y="5822083"/>
            <a:ext cx="1396453" cy="6956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31921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lt2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52"/>
          <p:cNvSpPr txBox="1">
            <a:spLocks noGrp="1"/>
          </p:cNvSpPr>
          <p:nvPr>
            <p:ph type="ctrTitle"/>
          </p:nvPr>
        </p:nvSpPr>
        <p:spPr>
          <a:xfrm>
            <a:off x="914162" y="3733800"/>
            <a:ext cx="10360501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52"/>
          <p:cNvSpPr txBox="1">
            <a:spLocks noGrp="1"/>
          </p:cNvSpPr>
          <p:nvPr>
            <p:ph type="subTitle" idx="1"/>
          </p:nvPr>
        </p:nvSpPr>
        <p:spPr>
          <a:xfrm>
            <a:off x="1828324" y="4648200"/>
            <a:ext cx="8532178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pic>
        <p:nvPicPr>
          <p:cNvPr id="80" name="Google Shape;80;p52" descr="E:\Abigail Godoy\DepEd Style Guide\DepEd Seal_small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730373" y="1000540"/>
            <a:ext cx="2712098" cy="25577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40774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53"/>
          <p:cNvSpPr/>
          <p:nvPr/>
        </p:nvSpPr>
        <p:spPr>
          <a:xfrm>
            <a:off x="4164515" y="6553200"/>
            <a:ext cx="385979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75" rIns="91400" bIns="45675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DEPARTMENT OF EDUCATION</a:t>
            </a:r>
            <a:endParaRPr sz="1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3" name="Google Shape;83;p53"/>
          <p:cNvSpPr txBox="1"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99" b="1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53"/>
          <p:cNvSpPr>
            <a:spLocks noGrp="1"/>
          </p:cNvSpPr>
          <p:nvPr>
            <p:ph type="pic" idx="2"/>
          </p:nvPr>
        </p:nvSpPr>
        <p:spPr>
          <a:xfrm>
            <a:off x="2389095" y="612775"/>
            <a:ext cx="7313295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85" name="Google Shape;85;p53"/>
          <p:cNvSpPr txBox="1">
            <a:spLocks noGrp="1"/>
          </p:cNvSpPr>
          <p:nvPr>
            <p:ph type="body" idx="1"/>
          </p:nvPr>
        </p:nvSpPr>
        <p:spPr>
          <a:xfrm>
            <a:off x="2389095" y="5367338"/>
            <a:ext cx="7313295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86" name="Google Shape;86;p53"/>
          <p:cNvSpPr txBox="1">
            <a:spLocks noGrp="1"/>
          </p:cNvSpPr>
          <p:nvPr>
            <p:ph type="dt" idx="10"/>
          </p:nvPr>
        </p:nvSpPr>
        <p:spPr>
          <a:xfrm>
            <a:off x="101574" y="6553200"/>
            <a:ext cx="2844059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ookman Old Style"/>
              <a:buNone/>
              <a:defRPr sz="1200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53"/>
          <p:cNvSpPr txBox="1">
            <a:spLocks noGrp="1"/>
          </p:cNvSpPr>
          <p:nvPr>
            <p:ph type="sldNum" idx="12"/>
          </p:nvPr>
        </p:nvSpPr>
        <p:spPr>
          <a:xfrm>
            <a:off x="9243192" y="6553200"/>
            <a:ext cx="2844059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8" name="Google Shape;88;p53"/>
          <p:cNvSpPr/>
          <p:nvPr/>
        </p:nvSpPr>
        <p:spPr>
          <a:xfrm>
            <a:off x="0" y="6345954"/>
            <a:ext cx="12188825" cy="512046"/>
          </a:xfrm>
          <a:prstGeom prst="rect">
            <a:avLst/>
          </a:prstGeom>
          <a:gradFill>
            <a:gsLst>
              <a:gs pos="0">
                <a:srgbClr val="284971"/>
              </a:gs>
              <a:gs pos="50000">
                <a:srgbClr val="3B6AA4"/>
              </a:gs>
              <a:gs pos="100000">
                <a:srgbClr val="4680C5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99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9" name="Google Shape;89;p53"/>
          <p:cNvSpPr/>
          <p:nvPr/>
        </p:nvSpPr>
        <p:spPr>
          <a:xfrm>
            <a:off x="0" y="6345954"/>
            <a:ext cx="12188825" cy="512046"/>
          </a:xfrm>
          <a:prstGeom prst="rect">
            <a:avLst/>
          </a:prstGeom>
          <a:gradFill>
            <a:gsLst>
              <a:gs pos="0">
                <a:schemeClr val="dk2"/>
              </a:gs>
              <a:gs pos="81000">
                <a:schemeClr val="dk2"/>
              </a:gs>
              <a:gs pos="99000">
                <a:srgbClr val="C8D8EB"/>
              </a:gs>
              <a:gs pos="100000">
                <a:srgbClr val="C8D8EB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99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0" name="Google Shape;90;p53"/>
          <p:cNvSpPr/>
          <p:nvPr/>
        </p:nvSpPr>
        <p:spPr>
          <a:xfrm>
            <a:off x="4164515" y="6459664"/>
            <a:ext cx="385979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75" rIns="91400" bIns="45675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</a:pPr>
            <a:r>
              <a:rPr lang="en-US" sz="12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DEPARTMENT OF EDUCATION</a:t>
            </a:r>
            <a:endParaRPr sz="14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1" name="Google Shape;91;p53"/>
          <p:cNvSpPr txBox="1"/>
          <p:nvPr/>
        </p:nvSpPr>
        <p:spPr>
          <a:xfrm>
            <a:off x="9243192" y="6456379"/>
            <a:ext cx="2844059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75" rIns="91400" bIns="4567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</a:pPr>
            <a:fld id="{00000000-1234-1234-1234-123412341234}" type="slidenum">
              <a:rPr lang="en-US" sz="12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sz="1200" b="1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92" name="Google Shape;92;p53" descr="A group of logos with tex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9269" y="6345955"/>
            <a:ext cx="940345" cy="4877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60305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54"/>
          <p:cNvSpPr/>
          <p:nvPr/>
        </p:nvSpPr>
        <p:spPr>
          <a:xfrm>
            <a:off x="0" y="0"/>
            <a:ext cx="12188825" cy="914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00" tIns="45675" rIns="91400" bIns="456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799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54"/>
          <p:cNvSpPr/>
          <p:nvPr/>
        </p:nvSpPr>
        <p:spPr>
          <a:xfrm>
            <a:off x="4164515" y="6553200"/>
            <a:ext cx="385979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75" rIns="91400" bIns="45675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DEPARTMENT OF EDUCATION</a:t>
            </a:r>
            <a:endParaRPr sz="1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6" name="Google Shape;96;p54"/>
          <p:cNvSpPr txBox="1">
            <a:spLocks noGrp="1"/>
          </p:cNvSpPr>
          <p:nvPr>
            <p:ph type="title"/>
          </p:nvPr>
        </p:nvSpPr>
        <p:spPr>
          <a:xfrm>
            <a:off x="609441" y="0"/>
            <a:ext cx="10969943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54"/>
          <p:cNvSpPr txBox="1">
            <a:spLocks noGrp="1"/>
          </p:cNvSpPr>
          <p:nvPr>
            <p:ph type="body" idx="1"/>
          </p:nvPr>
        </p:nvSpPr>
        <p:spPr>
          <a:xfrm rot="5400000">
            <a:off x="3679032" y="-1774191"/>
            <a:ext cx="4830763" cy="10969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8" name="Google Shape;98;p54"/>
          <p:cNvSpPr txBox="1">
            <a:spLocks noGrp="1"/>
          </p:cNvSpPr>
          <p:nvPr>
            <p:ph type="dt" idx="10"/>
          </p:nvPr>
        </p:nvSpPr>
        <p:spPr>
          <a:xfrm>
            <a:off x="101574" y="6553200"/>
            <a:ext cx="2844059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ookman Old Style"/>
              <a:buNone/>
              <a:defRPr sz="1200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54"/>
          <p:cNvSpPr txBox="1">
            <a:spLocks noGrp="1"/>
          </p:cNvSpPr>
          <p:nvPr>
            <p:ph type="sldNum" idx="12"/>
          </p:nvPr>
        </p:nvSpPr>
        <p:spPr>
          <a:xfrm>
            <a:off x="9243192" y="6553200"/>
            <a:ext cx="2844059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0" name="Google Shape;100;p54"/>
          <p:cNvSpPr/>
          <p:nvPr/>
        </p:nvSpPr>
        <p:spPr>
          <a:xfrm>
            <a:off x="0" y="6345954"/>
            <a:ext cx="12188825" cy="512046"/>
          </a:xfrm>
          <a:prstGeom prst="rect">
            <a:avLst/>
          </a:prstGeom>
          <a:gradFill>
            <a:gsLst>
              <a:gs pos="0">
                <a:srgbClr val="284971"/>
              </a:gs>
              <a:gs pos="50000">
                <a:srgbClr val="3B6AA4"/>
              </a:gs>
              <a:gs pos="100000">
                <a:srgbClr val="4680C5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99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1" name="Google Shape;101;p54"/>
          <p:cNvSpPr/>
          <p:nvPr/>
        </p:nvSpPr>
        <p:spPr>
          <a:xfrm>
            <a:off x="0" y="6345954"/>
            <a:ext cx="12188825" cy="512046"/>
          </a:xfrm>
          <a:prstGeom prst="rect">
            <a:avLst/>
          </a:prstGeom>
          <a:gradFill>
            <a:gsLst>
              <a:gs pos="0">
                <a:schemeClr val="dk2"/>
              </a:gs>
              <a:gs pos="81000">
                <a:schemeClr val="dk2"/>
              </a:gs>
              <a:gs pos="99000">
                <a:srgbClr val="C8D8EB"/>
              </a:gs>
              <a:gs pos="100000">
                <a:srgbClr val="C8D8EB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99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2" name="Google Shape;102;p54"/>
          <p:cNvSpPr/>
          <p:nvPr/>
        </p:nvSpPr>
        <p:spPr>
          <a:xfrm>
            <a:off x="4164515" y="6459664"/>
            <a:ext cx="385979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75" rIns="91400" bIns="45675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</a:pPr>
            <a:r>
              <a:rPr lang="en-US" sz="12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DEPARTMENT OF EDUCATION</a:t>
            </a:r>
            <a:endParaRPr sz="14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3" name="Google Shape;103;p54"/>
          <p:cNvSpPr txBox="1"/>
          <p:nvPr/>
        </p:nvSpPr>
        <p:spPr>
          <a:xfrm>
            <a:off x="9243192" y="6456379"/>
            <a:ext cx="2844059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75" rIns="91400" bIns="4567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</a:pPr>
            <a:fld id="{00000000-1234-1234-1234-123412341234}" type="slidenum">
              <a:rPr lang="en-US" sz="12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sz="1200" b="1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04" name="Google Shape;104;p54" descr="A group of logos with tex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9269" y="6345955"/>
            <a:ext cx="940345" cy="4877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12750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5"/>
          <p:cNvSpPr/>
          <p:nvPr/>
        </p:nvSpPr>
        <p:spPr>
          <a:xfrm>
            <a:off x="4164515" y="6553200"/>
            <a:ext cx="385979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75" rIns="91400" bIns="45675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DEPARTMENT OF EDUCATION</a:t>
            </a:r>
            <a:endParaRPr sz="1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7" name="Google Shape;107;p55"/>
          <p:cNvSpPr txBox="1">
            <a:spLocks noGrp="1"/>
          </p:cNvSpPr>
          <p:nvPr>
            <p:ph type="title"/>
          </p:nvPr>
        </p:nvSpPr>
        <p:spPr>
          <a:xfrm rot="5400000">
            <a:off x="7282379" y="1829157"/>
            <a:ext cx="5851525" cy="2742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55"/>
          <p:cNvSpPr txBox="1">
            <a:spLocks noGrp="1"/>
          </p:cNvSpPr>
          <p:nvPr>
            <p:ph type="body" idx="1"/>
          </p:nvPr>
        </p:nvSpPr>
        <p:spPr>
          <a:xfrm rot="5400000">
            <a:off x="1695836" y="-811754"/>
            <a:ext cx="5851525" cy="8024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p55"/>
          <p:cNvSpPr txBox="1">
            <a:spLocks noGrp="1"/>
          </p:cNvSpPr>
          <p:nvPr>
            <p:ph type="dt" idx="10"/>
          </p:nvPr>
        </p:nvSpPr>
        <p:spPr>
          <a:xfrm>
            <a:off x="101574" y="6553200"/>
            <a:ext cx="2844059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ookman Old Style"/>
              <a:buNone/>
              <a:defRPr sz="1200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55"/>
          <p:cNvSpPr txBox="1">
            <a:spLocks noGrp="1"/>
          </p:cNvSpPr>
          <p:nvPr>
            <p:ph type="sldNum" idx="12"/>
          </p:nvPr>
        </p:nvSpPr>
        <p:spPr>
          <a:xfrm>
            <a:off x="9243192" y="6553200"/>
            <a:ext cx="2844059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1" name="Google Shape;111;p55"/>
          <p:cNvSpPr/>
          <p:nvPr/>
        </p:nvSpPr>
        <p:spPr>
          <a:xfrm>
            <a:off x="0" y="6345954"/>
            <a:ext cx="12188825" cy="512046"/>
          </a:xfrm>
          <a:prstGeom prst="rect">
            <a:avLst/>
          </a:prstGeom>
          <a:gradFill>
            <a:gsLst>
              <a:gs pos="0">
                <a:srgbClr val="284971"/>
              </a:gs>
              <a:gs pos="50000">
                <a:srgbClr val="3B6AA4"/>
              </a:gs>
              <a:gs pos="100000">
                <a:srgbClr val="4680C5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99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2" name="Google Shape;112;p55"/>
          <p:cNvSpPr/>
          <p:nvPr/>
        </p:nvSpPr>
        <p:spPr>
          <a:xfrm>
            <a:off x="0" y="6345954"/>
            <a:ext cx="12188825" cy="512046"/>
          </a:xfrm>
          <a:prstGeom prst="rect">
            <a:avLst/>
          </a:prstGeom>
          <a:gradFill>
            <a:gsLst>
              <a:gs pos="0">
                <a:schemeClr val="dk2"/>
              </a:gs>
              <a:gs pos="81000">
                <a:schemeClr val="dk2"/>
              </a:gs>
              <a:gs pos="99000">
                <a:srgbClr val="C8D8EB"/>
              </a:gs>
              <a:gs pos="100000">
                <a:srgbClr val="C8D8EB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99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3" name="Google Shape;113;p55"/>
          <p:cNvSpPr/>
          <p:nvPr/>
        </p:nvSpPr>
        <p:spPr>
          <a:xfrm>
            <a:off x="4164515" y="6459664"/>
            <a:ext cx="385979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75" rIns="91400" bIns="45675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</a:pPr>
            <a:r>
              <a:rPr lang="en-US" sz="12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DEPARTMENT OF EDUCATION</a:t>
            </a:r>
            <a:endParaRPr sz="14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4" name="Google Shape;114;p55"/>
          <p:cNvSpPr txBox="1"/>
          <p:nvPr/>
        </p:nvSpPr>
        <p:spPr>
          <a:xfrm>
            <a:off x="9243192" y="6456379"/>
            <a:ext cx="2844059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75" rIns="91400" bIns="4567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</a:pPr>
            <a:fld id="{00000000-1234-1234-1234-123412341234}" type="slidenum">
              <a:rPr lang="en-US" sz="12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 sz="1200" b="1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15" name="Google Shape;115;p55" descr="A group of logos with tex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9269" y="6345955"/>
            <a:ext cx="940345" cy="4877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01240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6"/>
          <p:cNvSpPr/>
          <p:nvPr/>
        </p:nvSpPr>
        <p:spPr>
          <a:xfrm>
            <a:off x="0" y="0"/>
            <a:ext cx="12188825" cy="914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99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8" name="Google Shape;118;p56"/>
          <p:cNvSpPr txBox="1">
            <a:spLocks noGrp="1"/>
          </p:cNvSpPr>
          <p:nvPr>
            <p:ph type="title"/>
          </p:nvPr>
        </p:nvSpPr>
        <p:spPr>
          <a:xfrm>
            <a:off x="609441" y="0"/>
            <a:ext cx="10969943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56"/>
          <p:cNvSpPr txBox="1">
            <a:spLocks noGrp="1"/>
          </p:cNvSpPr>
          <p:nvPr>
            <p:ph type="dt" idx="10"/>
          </p:nvPr>
        </p:nvSpPr>
        <p:spPr>
          <a:xfrm>
            <a:off x="101574" y="6553200"/>
            <a:ext cx="2844059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ookman Old Style"/>
              <a:buNone/>
              <a:defRPr sz="1200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56"/>
          <p:cNvSpPr txBox="1">
            <a:spLocks noGrp="1"/>
          </p:cNvSpPr>
          <p:nvPr>
            <p:ph type="sldNum" idx="12"/>
          </p:nvPr>
        </p:nvSpPr>
        <p:spPr>
          <a:xfrm>
            <a:off x="9243192" y="6553200"/>
            <a:ext cx="2844059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811594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7"/>
          <p:cNvSpPr txBox="1">
            <a:spLocks noGrp="1"/>
          </p:cNvSpPr>
          <p:nvPr>
            <p:ph type="title"/>
          </p:nvPr>
        </p:nvSpPr>
        <p:spPr>
          <a:xfrm>
            <a:off x="609441" y="0"/>
            <a:ext cx="10969943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57"/>
          <p:cNvSpPr txBox="1">
            <a:spLocks noGrp="1"/>
          </p:cNvSpPr>
          <p:nvPr>
            <p:ph type="ftr" idx="11"/>
          </p:nvPr>
        </p:nvSpPr>
        <p:spPr>
          <a:xfrm>
            <a:off x="4164515" y="6553200"/>
            <a:ext cx="385979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57"/>
          <p:cNvSpPr txBox="1">
            <a:spLocks noGrp="1"/>
          </p:cNvSpPr>
          <p:nvPr>
            <p:ph type="sldNum" idx="12"/>
          </p:nvPr>
        </p:nvSpPr>
        <p:spPr>
          <a:xfrm>
            <a:off x="9243192" y="6553200"/>
            <a:ext cx="2844059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60782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6"/>
          <p:cNvSpPr txBox="1">
            <a:spLocks noGrp="1"/>
          </p:cNvSpPr>
          <p:nvPr>
            <p:ph type="title"/>
          </p:nvPr>
        </p:nvSpPr>
        <p:spPr>
          <a:xfrm>
            <a:off x="415492" y="593367"/>
            <a:ext cx="11357841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46"/>
          <p:cNvSpPr txBox="1">
            <a:spLocks noGrp="1"/>
          </p:cNvSpPr>
          <p:nvPr>
            <p:ph type="body" idx="1"/>
          </p:nvPr>
        </p:nvSpPr>
        <p:spPr>
          <a:xfrm>
            <a:off x="415492" y="1536633"/>
            <a:ext cx="11357841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866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866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866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866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866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866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866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866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46"/>
          <p:cNvSpPr txBox="1">
            <a:spLocks noGrp="1"/>
          </p:cNvSpPr>
          <p:nvPr>
            <p:ph type="sldNum" idx="12"/>
          </p:nvPr>
        </p:nvSpPr>
        <p:spPr>
          <a:xfrm>
            <a:off x="11293669" y="6217623"/>
            <a:ext cx="731409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buClr>
                <a:schemeClr val="dk2"/>
              </a:buClr>
              <a:buSzPts val="1333"/>
              <a:buFont typeface="Poppins"/>
              <a:buNone/>
              <a:defRPr sz="1333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marR="0" lvl="1" indent="0" algn="r" rtl="0">
              <a:buClr>
                <a:schemeClr val="dk2"/>
              </a:buClr>
              <a:buSzPts val="1333"/>
              <a:buFont typeface="Poppins"/>
              <a:buNone/>
              <a:defRPr sz="1333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marR="0" lvl="2" indent="0" algn="r" rtl="0">
              <a:buClr>
                <a:schemeClr val="dk2"/>
              </a:buClr>
              <a:buSzPts val="1333"/>
              <a:buFont typeface="Poppins"/>
              <a:buNone/>
              <a:defRPr sz="1333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marR="0" lvl="3" indent="0" algn="r" rtl="0">
              <a:buClr>
                <a:schemeClr val="dk2"/>
              </a:buClr>
              <a:buSzPts val="1333"/>
              <a:buFont typeface="Poppins"/>
              <a:buNone/>
              <a:defRPr sz="1333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marR="0" lvl="4" indent="0" algn="r" rtl="0">
              <a:buClr>
                <a:schemeClr val="dk2"/>
              </a:buClr>
              <a:buSzPts val="1333"/>
              <a:buFont typeface="Poppins"/>
              <a:buNone/>
              <a:defRPr sz="1333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marR="0" lvl="5" indent="0" algn="r" rtl="0">
              <a:buClr>
                <a:schemeClr val="dk2"/>
              </a:buClr>
              <a:buSzPts val="1333"/>
              <a:buFont typeface="Poppins"/>
              <a:buNone/>
              <a:defRPr sz="1333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marR="0" lvl="6" indent="0" algn="r" rtl="0">
              <a:buClr>
                <a:schemeClr val="dk2"/>
              </a:buClr>
              <a:buSzPts val="1333"/>
              <a:buFont typeface="Poppins"/>
              <a:buNone/>
              <a:defRPr sz="1333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marR="0" lvl="7" indent="0" algn="r" rtl="0">
              <a:buClr>
                <a:schemeClr val="dk2"/>
              </a:buClr>
              <a:buSzPts val="1333"/>
              <a:buFont typeface="Poppins"/>
              <a:buNone/>
              <a:defRPr sz="1333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marR="0" lvl="8" indent="0" algn="r" rtl="0">
              <a:buClr>
                <a:schemeClr val="dk2"/>
              </a:buClr>
              <a:buSzPts val="1333"/>
              <a:buFont typeface="Poppins"/>
              <a:buNone/>
              <a:defRPr sz="1333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8"/>
          <p:cNvSpPr/>
          <p:nvPr/>
        </p:nvSpPr>
        <p:spPr>
          <a:xfrm>
            <a:off x="0" y="6553200"/>
            <a:ext cx="12188825" cy="304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00" tIns="45675" rIns="91400" bIns="456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799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48"/>
          <p:cNvSpPr txBox="1">
            <a:spLocks noGrp="1"/>
          </p:cNvSpPr>
          <p:nvPr>
            <p:ph type="title"/>
          </p:nvPr>
        </p:nvSpPr>
        <p:spPr>
          <a:xfrm>
            <a:off x="609441" y="0"/>
            <a:ext cx="10969943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9pPr>
          </a:lstStyle>
          <a:p>
            <a:endParaRPr/>
          </a:p>
        </p:txBody>
      </p:sp>
      <p:sp>
        <p:nvSpPr>
          <p:cNvPr id="57" name="Google Shape;57;p48"/>
          <p:cNvSpPr txBox="1">
            <a:spLocks noGrp="1"/>
          </p:cNvSpPr>
          <p:nvPr>
            <p:ph type="body" idx="1"/>
          </p:nvPr>
        </p:nvSpPr>
        <p:spPr>
          <a:xfrm>
            <a:off x="609441" y="1295402"/>
            <a:ext cx="10969943" cy="4830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Google Shape;58;p48"/>
          <p:cNvSpPr txBox="1">
            <a:spLocks noGrp="1"/>
          </p:cNvSpPr>
          <p:nvPr>
            <p:ph type="dt" idx="10"/>
          </p:nvPr>
        </p:nvSpPr>
        <p:spPr>
          <a:xfrm>
            <a:off x="101574" y="6553200"/>
            <a:ext cx="2844059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ookman Old Style"/>
              <a:buNone/>
              <a:defRPr sz="1200" b="0" i="0" u="none" strike="noStrike" cap="non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7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7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7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7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7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7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7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7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Google Shape;59;p48"/>
          <p:cNvSpPr txBox="1">
            <a:spLocks noGrp="1"/>
          </p:cNvSpPr>
          <p:nvPr>
            <p:ph type="sldNum" idx="12"/>
          </p:nvPr>
        </p:nvSpPr>
        <p:spPr>
          <a:xfrm>
            <a:off x="9243192" y="6553200"/>
            <a:ext cx="2844059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0" name="Google Shape;60;p48"/>
          <p:cNvSpPr txBox="1">
            <a:spLocks noGrp="1"/>
          </p:cNvSpPr>
          <p:nvPr>
            <p:ph type="ftr" idx="11"/>
          </p:nvPr>
        </p:nvSpPr>
        <p:spPr>
          <a:xfrm>
            <a:off x="4164515" y="6553200"/>
            <a:ext cx="385979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ookman Old Style"/>
              <a:buNone/>
              <a:defRPr sz="1200" b="0" i="0" u="none" strike="noStrike" cap="non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7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7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7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7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7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7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7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7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8"/>
          <p:cNvSpPr/>
          <p:nvPr/>
        </p:nvSpPr>
        <p:spPr>
          <a:xfrm>
            <a:off x="0" y="6553200"/>
            <a:ext cx="12188825" cy="304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00" tIns="45675" rIns="91400" bIns="456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799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48"/>
          <p:cNvSpPr txBox="1">
            <a:spLocks noGrp="1"/>
          </p:cNvSpPr>
          <p:nvPr>
            <p:ph type="title"/>
          </p:nvPr>
        </p:nvSpPr>
        <p:spPr>
          <a:xfrm>
            <a:off x="609441" y="0"/>
            <a:ext cx="10969943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9pPr>
          </a:lstStyle>
          <a:p>
            <a:endParaRPr/>
          </a:p>
        </p:txBody>
      </p:sp>
      <p:sp>
        <p:nvSpPr>
          <p:cNvPr id="57" name="Google Shape;57;p48"/>
          <p:cNvSpPr txBox="1">
            <a:spLocks noGrp="1"/>
          </p:cNvSpPr>
          <p:nvPr>
            <p:ph type="body" idx="1"/>
          </p:nvPr>
        </p:nvSpPr>
        <p:spPr>
          <a:xfrm>
            <a:off x="609441" y="1295402"/>
            <a:ext cx="10969943" cy="4830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Google Shape;58;p48"/>
          <p:cNvSpPr txBox="1">
            <a:spLocks noGrp="1"/>
          </p:cNvSpPr>
          <p:nvPr>
            <p:ph type="dt" idx="10"/>
          </p:nvPr>
        </p:nvSpPr>
        <p:spPr>
          <a:xfrm>
            <a:off x="101574" y="6553200"/>
            <a:ext cx="2844059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ookman Old Style"/>
              <a:buNone/>
              <a:defRPr sz="1200" b="0" i="0" u="none" strike="noStrike" cap="non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7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7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7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7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7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7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7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7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Google Shape;59;p48"/>
          <p:cNvSpPr txBox="1">
            <a:spLocks noGrp="1"/>
          </p:cNvSpPr>
          <p:nvPr>
            <p:ph type="sldNum" idx="12"/>
          </p:nvPr>
        </p:nvSpPr>
        <p:spPr>
          <a:xfrm>
            <a:off x="9243192" y="6553200"/>
            <a:ext cx="2844059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ookman Old Style"/>
              <a:buNone/>
              <a:defRPr sz="1200" b="0" i="0" u="none" strike="noStrike" cap="none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0" name="Google Shape;60;p48"/>
          <p:cNvSpPr txBox="1">
            <a:spLocks noGrp="1"/>
          </p:cNvSpPr>
          <p:nvPr>
            <p:ph type="ftr" idx="11"/>
          </p:nvPr>
        </p:nvSpPr>
        <p:spPr>
          <a:xfrm>
            <a:off x="4164515" y="6553200"/>
            <a:ext cx="385979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ookman Old Style"/>
              <a:buNone/>
              <a:defRPr sz="1200" b="0" i="0" u="none" strike="noStrike" cap="non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7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7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7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7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7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7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7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799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8539819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0B05DE-41CD-5738-2B43-053A75BD6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1FBDDD5-30D0-24DE-F094-90D04D84F23F}"/>
              </a:ext>
            </a:extLst>
          </p:cNvPr>
          <p:cNvSpPr/>
          <p:nvPr/>
        </p:nvSpPr>
        <p:spPr>
          <a:xfrm>
            <a:off x="2070453" y="611996"/>
            <a:ext cx="8957589" cy="409342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4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ookman Old Style"/>
              </a:rPr>
              <a:t>DIVISION PROGRAM IMPLEMENTATION REVIEW AND PERFORMANCE ASSESSMENT </a:t>
            </a:r>
          </a:p>
          <a:p>
            <a:pPr algn="ctr"/>
            <a:r>
              <a:rPr lang="en-US" sz="4400" b="1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ookman Old Style"/>
              </a:rPr>
              <a:t>CY </a:t>
            </a:r>
            <a:r>
              <a:rPr lang="en-US" sz="4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ookman Old Style"/>
              </a:rPr>
              <a:t>2025</a:t>
            </a:r>
            <a:r>
              <a:rPr lang="en-US" sz="4400" b="1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ookman Old Style"/>
              </a:rPr>
              <a:t> </a:t>
            </a:r>
            <a:r>
              <a:rPr lang="en-US" sz="4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ookman Old Style"/>
              </a:rPr>
              <a:t>1ST</a:t>
            </a:r>
            <a:r>
              <a:rPr lang="en-US" sz="4400" b="1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ookman Old Style"/>
              </a:rPr>
              <a:t> </a:t>
            </a:r>
            <a:r>
              <a:rPr lang="en-US" sz="4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ookman Old Style"/>
              </a:rPr>
              <a:t>QUARTER</a:t>
            </a:r>
          </a:p>
          <a:p>
            <a:pPr algn="ctr"/>
            <a:r>
              <a:rPr lang="en-US" sz="20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ookman Old Style"/>
              </a:rPr>
              <a:t>April 10, 2025</a:t>
            </a:r>
          </a:p>
          <a:p>
            <a:pPr algn="ctr"/>
            <a:r>
              <a:rPr lang="en-US" sz="2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ookman Old Style"/>
              </a:rPr>
              <a:t>SDO Iriga City Teachers’ Hall </a:t>
            </a:r>
            <a:endParaRPr lang="en-US" sz="20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Bookman Old Style"/>
            </a:endParaRPr>
          </a:p>
        </p:txBody>
      </p:sp>
      <p:pic>
        <p:nvPicPr>
          <p:cNvPr id="3" name="Picture 2" descr="A close-up of a logo&#10;&#10;Description automatically generated">
            <a:extLst>
              <a:ext uri="{FF2B5EF4-FFF2-40B4-BE49-F238E27FC236}">
                <a16:creationId xmlns:a16="http://schemas.microsoft.com/office/drawing/2014/main" id="{482701F1-7C08-A44D-4FE0-37D7FD1F49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4" t="37690" r="3401" b="9423"/>
          <a:stretch/>
        </p:blipFill>
        <p:spPr bwMode="auto">
          <a:xfrm>
            <a:off x="5254497" y="5250426"/>
            <a:ext cx="2855684" cy="99557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Picture 3" descr="A logo of a college&#10;&#10;Description automatically generated">
            <a:extLst>
              <a:ext uri="{FF2B5EF4-FFF2-40B4-BE49-F238E27FC236}">
                <a16:creationId xmlns:a16="http://schemas.microsoft.com/office/drawing/2014/main" id="{9DA0594F-F6FF-133C-9CC3-068B277626C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774" y="5241213"/>
            <a:ext cx="1014003" cy="1014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225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5BAB23C-277B-3989-BC3D-CEB899705B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3965939"/>
              </p:ext>
            </p:extLst>
          </p:nvPr>
        </p:nvGraphicFramePr>
        <p:xfrm>
          <a:off x="1907606" y="1588388"/>
          <a:ext cx="8832710" cy="2133600"/>
        </p:xfrm>
        <a:graphic>
          <a:graphicData uri="http://schemas.openxmlformats.org/drawingml/2006/table">
            <a:tbl>
              <a:tblPr firstRow="1" bandRow="1">
                <a:tableStyleId>{87BBE217-31D9-4F7C-999F-5D909A147C1F}</a:tableStyleId>
              </a:tblPr>
              <a:tblGrid>
                <a:gridCol w="2723885">
                  <a:extLst>
                    <a:ext uri="{9D8B030D-6E8A-4147-A177-3AD203B41FA5}">
                      <a16:colId xmlns:a16="http://schemas.microsoft.com/office/drawing/2014/main" val="3683096238"/>
                    </a:ext>
                  </a:extLst>
                </a:gridCol>
                <a:gridCol w="6108825">
                  <a:extLst>
                    <a:ext uri="{9D8B030D-6E8A-4147-A177-3AD203B41FA5}">
                      <a16:colId xmlns:a16="http://schemas.microsoft.com/office/drawing/2014/main" val="257480686"/>
                    </a:ext>
                  </a:extLst>
                </a:gridCol>
              </a:tblGrid>
              <a:tr h="364409">
                <a:tc>
                  <a:txBody>
                    <a:bodyPr/>
                    <a:lstStyle/>
                    <a:p>
                      <a:r>
                        <a:rPr lang="en-PH" sz="3200" dirty="0"/>
                        <a:t>SECTION: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PH" sz="3200" dirty="0"/>
                        <a:t>Curriculum Implementation Division (CID)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3029214"/>
                  </a:ext>
                </a:extLst>
              </a:tr>
              <a:tr h="364409">
                <a:tc>
                  <a:txBody>
                    <a:bodyPr/>
                    <a:lstStyle/>
                    <a:p>
                      <a:r>
                        <a:rPr lang="en-PH" sz="3200" dirty="0"/>
                        <a:t>Head: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PH" sz="3200" dirty="0"/>
                        <a:t>JERSON V. TORALDE</a:t>
                      </a:r>
                    </a:p>
                    <a:p>
                      <a:pPr lvl="0">
                        <a:buNone/>
                      </a:pPr>
                      <a:r>
                        <a:rPr lang="en-PH" sz="3200" i="1" dirty="0"/>
                        <a:t>       Chief 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5234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1133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F25C0D-B5D6-0561-E6D1-01869421C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38;p2">
            <a:extLst>
              <a:ext uri="{FF2B5EF4-FFF2-40B4-BE49-F238E27FC236}">
                <a16:creationId xmlns:a16="http://schemas.microsoft.com/office/drawing/2014/main" id="{CF08507E-C7C2-B009-2774-FAEB17873669}"/>
              </a:ext>
            </a:extLst>
          </p:cNvPr>
          <p:cNvSpPr txBox="1"/>
          <p:nvPr/>
        </p:nvSpPr>
        <p:spPr>
          <a:xfrm>
            <a:off x="1535415" y="1778355"/>
            <a:ext cx="10246877" cy="1791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25" tIns="30450" rIns="60925" bIns="304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365D"/>
              </a:buClr>
              <a:buSzPts val="3199"/>
              <a:buFont typeface="Poppins"/>
              <a:buNone/>
            </a:pPr>
            <a:r>
              <a:rPr lang="en-US" sz="3199" b="1" i="0" u="none" strike="noStrike" cap="none" dirty="0">
                <a:solidFill>
                  <a:srgbClr val="17365D"/>
                </a:solidFill>
                <a:latin typeface="Poppins"/>
                <a:ea typeface="Poppins"/>
                <a:cs typeface="Poppins"/>
                <a:sym typeface="Poppins"/>
              </a:rPr>
              <a:t>INTERMEDIATE OUTCOMES PERFORMANCE INDICATORS</a:t>
            </a:r>
            <a:br>
              <a:rPr lang="en-US" sz="3199" b="1" i="0" u="none" strike="noStrike" cap="none" dirty="0">
                <a:solidFill>
                  <a:srgbClr val="17365D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US" sz="2000" b="1" i="1" u="none" strike="noStrike" cap="none" dirty="0">
                <a:solidFill>
                  <a:srgbClr val="17365D"/>
                </a:solidFill>
                <a:latin typeface="Poppins"/>
                <a:ea typeface="Poppins"/>
                <a:cs typeface="Poppins"/>
                <a:sym typeface="Poppins"/>
              </a:rPr>
              <a:t>(per DepEd Oder No. 29, s. 2022 – Agency Performance Measurement Matrix)</a:t>
            </a:r>
            <a:br>
              <a:rPr lang="en-US" sz="2000" b="1" i="1" u="none" strike="noStrike" cap="none" dirty="0">
                <a:solidFill>
                  <a:srgbClr val="17365D"/>
                </a:solidFill>
                <a:latin typeface="Poppins"/>
                <a:ea typeface="Poppins"/>
                <a:cs typeface="Poppins"/>
                <a:sym typeface="Poppins"/>
              </a:rPr>
            </a:br>
            <a:endParaRPr sz="3199" b="1" i="1" u="none" strike="noStrike" cap="none" dirty="0">
              <a:solidFill>
                <a:srgbClr val="17365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2184892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AB9E76-DE76-0B9A-AF82-15F4903B0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5F8C80A-936E-DDCC-83F8-9DF1B3A8AB3E}"/>
              </a:ext>
            </a:extLst>
          </p:cNvPr>
          <p:cNvSpPr txBox="1"/>
          <p:nvPr/>
        </p:nvSpPr>
        <p:spPr>
          <a:xfrm>
            <a:off x="1855380" y="1818451"/>
            <a:ext cx="8862237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2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all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ongenial Black" panose="02000503040000020004" pitchFamily="2" charset="0"/>
                <a:ea typeface="+mj-ea"/>
                <a:cs typeface="+mj-cs"/>
              </a:rPr>
              <a:t>Program, project and activities</a:t>
            </a:r>
          </a:p>
          <a:p>
            <a:pPr marL="0" marR="0" lvl="0" indent="0" algn="ctr" defTabSz="6092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kern="1200" cap="all" dirty="0">
                <a:solidFill>
                  <a:srgbClr val="1F497D">
                    <a:lumMod val="75000"/>
                  </a:srgbClr>
                </a:solidFill>
                <a:latin typeface="Congenial Black" panose="02000503040000020004" pitchFamily="2" charset="0"/>
                <a:ea typeface="+mj-ea"/>
                <a:cs typeface="+mj-cs"/>
              </a:rPr>
              <a:t>(continuing 2024)</a:t>
            </a:r>
            <a:endParaRPr kumimoji="0" lang="en-US" sz="5400" b="1" i="0" u="none" strike="noStrike" kern="1200" cap="all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Congenial Black" panose="02000503040000020004" pitchFamily="2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25432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89481F-AFEB-B0B5-7051-62F03926A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B6BEC-B7D4-A412-F044-28D3506CB209}"/>
              </a:ext>
            </a:extLst>
          </p:cNvPr>
          <p:cNvSpPr txBox="1">
            <a:spLocks/>
          </p:cNvSpPr>
          <p:nvPr/>
        </p:nvSpPr>
        <p:spPr>
          <a:xfrm>
            <a:off x="1818169" y="2533011"/>
            <a:ext cx="9548036" cy="1791977"/>
          </a:xfrm>
          <a:prstGeom prst="rect">
            <a:avLst/>
          </a:prstGeom>
        </p:spPr>
        <p:txBody>
          <a:bodyPr vert="horz" lIns="60944" tIns="30472" rIns="60944" bIns="30472" rtlCol="0" anchor="t">
            <a:noAutofit/>
          </a:bodyPr>
          <a:lstStyle>
            <a:lvl1pPr algn="l" defTabSz="914126" rtl="0" eaLnBrk="1" latinLnBrk="0" hangingPunct="1">
              <a:spcBef>
                <a:spcPct val="0"/>
              </a:spcBef>
              <a:buNone/>
              <a:defRPr sz="3999" b="1" kern="1200" cap="all">
                <a:solidFill>
                  <a:srgbClr val="FFC0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092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all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ongenial Black" panose="02000503040000020004" pitchFamily="2" charset="0"/>
                <a:ea typeface="+mj-ea"/>
                <a:cs typeface="+mj-cs"/>
              </a:rPr>
              <a:t>EQUITY </a:t>
            </a:r>
          </a:p>
          <a:p>
            <a:pPr marL="0" marR="0" lvl="0" indent="0" algn="ctr" defTabSz="6092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i="1" cap="none" dirty="0">
                <a:solidFill>
                  <a:srgbClr val="1F497D">
                    <a:lumMod val="75000"/>
                  </a:srgbClr>
                </a:solidFill>
                <a:latin typeface="Congenial Black" panose="02000503040000020004" pitchFamily="2" charset="0"/>
              </a:rPr>
              <a:t>IO: Disadvantaged school-age children and youth, and adults benefited from appropriate equity initiatives</a:t>
            </a:r>
          </a:p>
          <a:p>
            <a:pPr marL="0" marR="0" lvl="0" indent="0" algn="ctr" defTabSz="6092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ongenial Black" panose="02000503040000020004" pitchFamily="2" charset="0"/>
                <a:ea typeface="+mj-ea"/>
                <a:cs typeface="+mj-cs"/>
              </a:rPr>
            </a:br>
            <a:endParaRPr kumimoji="0" lang="en-PH" sz="3199" b="1" i="0" u="none" strike="noStrike" kern="1200" cap="all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Congenial Black" panose="02000503040000020004" pitchFamily="2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7577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4B9570-6B26-CDA1-1DAD-0C351F8BC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202;p6">
            <a:extLst>
              <a:ext uri="{FF2B5EF4-FFF2-40B4-BE49-F238E27FC236}">
                <a16:creationId xmlns:a16="http://schemas.microsoft.com/office/drawing/2014/main" id="{73116F33-8A96-B954-24E6-195E48F17D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82272713"/>
              </p:ext>
            </p:extLst>
          </p:nvPr>
        </p:nvGraphicFramePr>
        <p:xfrm>
          <a:off x="1190847" y="715760"/>
          <a:ext cx="10738884" cy="5426479"/>
        </p:xfrm>
        <a:graphic>
          <a:graphicData uri="http://schemas.openxmlformats.org/drawingml/2006/table">
            <a:tbl>
              <a:tblPr firstRow="1" bandRow="1">
                <a:tableStyleId>{87BBE217-31D9-4F7C-999F-5D909A147C1F}</a:tableStyleId>
              </a:tblPr>
              <a:tblGrid>
                <a:gridCol w="29040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4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52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66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05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983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06800"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ym typeface="Poppins"/>
                        </a:rPr>
                        <a:t>PPA/Line Item</a:t>
                      </a:r>
                      <a:endParaRPr dirty="0"/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 dirty="0">
                          <a:sym typeface="Poppins"/>
                        </a:rPr>
                        <a:t>Physical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ym typeface="Poppins"/>
                        </a:rPr>
                        <a:t>Reasons for</a:t>
                      </a:r>
                      <a:r>
                        <a:rPr lang="en-US" sz="1400" b="1" u="none" strike="noStrike" cap="none" dirty="0"/>
                        <a:t> 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ym typeface="Poppins"/>
                        </a:rPr>
                        <a:t>over/underperformance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sym typeface="Poppins"/>
                        </a:rPr>
                        <a:t>Performance Indicator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sym typeface="Poppins"/>
                        </a:rPr>
                        <a:t>Physical Target</a:t>
                      </a:r>
                      <a:endParaRPr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sym typeface="Poppins"/>
                        </a:rPr>
                        <a:t>(Annual)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sym typeface="Poppins"/>
                        </a:rPr>
                        <a:t>Accomplishment (Q1)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3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dk1"/>
                          </a:solidFill>
                          <a:sym typeface="Poppins"/>
                        </a:rPr>
                        <a:t>Number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dk1"/>
                          </a:solidFill>
                          <a:sym typeface="Poppins"/>
                        </a:rPr>
                        <a:t>%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7600">
                <a:tc row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>
                          <a:sym typeface="Poppins"/>
                        </a:rPr>
                        <a:t>SPED (Special Education Program-SNED)</a:t>
                      </a: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dirty="0"/>
                        <a:t>No. of Schools Offering the program</a:t>
                      </a: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dirty="0"/>
                        <a:t>41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dirty="0"/>
                        <a:t>41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dirty="0"/>
                        <a:t>100%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dirty="0"/>
                        <a:t>N/A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1384"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400" u="none" strike="noStrike" cap="none" dirty="0">
                        <a:sym typeface="Poppi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>
                          <a:solidFill>
                            <a:schemeClr val="tx1"/>
                          </a:solidFill>
                        </a:rPr>
                        <a:t>No. of Enrolment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397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N/A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N/A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N/A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5875"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dirty="0"/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>
                          <a:solidFill>
                            <a:schemeClr val="tx1"/>
                          </a:solidFill>
                        </a:rPr>
                        <a:t>No. of Activities Conducted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dirty="0"/>
                        <a:t>1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dirty="0"/>
                        <a:t>1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dirty="0"/>
                        <a:t>100%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dirty="0"/>
                        <a:t>Conducted February 2025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5875">
                <a:tc rowSpan="4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 err="1">
                          <a:sym typeface="Poppins"/>
                        </a:rPr>
                        <a:t>IPEd</a:t>
                      </a:r>
                      <a:r>
                        <a:rPr lang="en-US" sz="1400" u="none" strike="noStrike" cap="none" dirty="0">
                          <a:sym typeface="Poppins"/>
                        </a:rPr>
                        <a:t> (Indigenous Peoples Education Program)</a:t>
                      </a: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No. of Schools Offering the program</a:t>
                      </a: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dirty="0"/>
                        <a:t>43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N/A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N/A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N/A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5875"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400" u="none" strike="noStrike" cap="none" dirty="0">
                        <a:sym typeface="Poppi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>
                          <a:solidFill>
                            <a:schemeClr val="tx1"/>
                          </a:solidFill>
                        </a:rPr>
                        <a:t>No. of Enrolment 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dirty="0"/>
                        <a:t>1626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N/A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N/A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N/A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172620"/>
                  </a:ext>
                </a:extLst>
              </a:tr>
              <a:tr h="405875"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400" u="none" strike="noStrike" cap="none" dirty="0">
                        <a:sym typeface="Poppi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No. of Activities Conducted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dirty="0"/>
                        <a:t>3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3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100%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Completed last January and February 2025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5403316"/>
                  </a:ext>
                </a:extLst>
              </a:tr>
              <a:tr h="405875"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400" u="none" strike="noStrike" cap="none" dirty="0">
                        <a:sym typeface="Poppi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No. of Schools with program support funds (PSF) received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dirty="0"/>
                        <a:t>N/A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N/A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N/A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N/A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67493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3941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F52809-7F29-44D6-CD94-35FD70806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oogle Shape;202;p6">
            <a:extLst>
              <a:ext uri="{FF2B5EF4-FFF2-40B4-BE49-F238E27FC236}">
                <a16:creationId xmlns:a16="http://schemas.microsoft.com/office/drawing/2014/main" id="{E1AE03FC-F92D-F4E0-E283-97C09C1F03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05148889"/>
              </p:ext>
            </p:extLst>
          </p:nvPr>
        </p:nvGraphicFramePr>
        <p:xfrm>
          <a:off x="1229358" y="1"/>
          <a:ext cx="10840722" cy="6529215"/>
        </p:xfrm>
        <a:graphic>
          <a:graphicData uri="http://schemas.openxmlformats.org/drawingml/2006/table">
            <a:tbl>
              <a:tblPr firstRow="1" bandRow="1">
                <a:tableStyleId>{87BBE217-31D9-4F7C-999F-5D909A147C1F}</a:tableStyleId>
              </a:tblPr>
              <a:tblGrid>
                <a:gridCol w="27783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0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04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75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91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446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86719"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ym typeface="Poppins"/>
                        </a:rPr>
                        <a:t>PPA/Line Item</a:t>
                      </a:r>
                      <a:endParaRPr dirty="0"/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 dirty="0">
                          <a:sym typeface="Poppins"/>
                        </a:rPr>
                        <a:t>Physical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ym typeface="Poppins"/>
                        </a:rPr>
                        <a:t>Reasons for</a:t>
                      </a:r>
                      <a:r>
                        <a:rPr lang="en-US" sz="1400" b="1" u="none" strike="noStrike" cap="none" dirty="0"/>
                        <a:t> 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ym typeface="Poppins"/>
                        </a:rPr>
                        <a:t>over/underperformance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36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sym typeface="Poppins"/>
                        </a:rPr>
                        <a:t>Performance Indicator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sym typeface="Poppins"/>
                        </a:rPr>
                        <a:t>Physical Target</a:t>
                      </a:r>
                      <a:endParaRPr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sym typeface="Poppins"/>
                        </a:rPr>
                        <a:t>(Annual)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sym typeface="Poppins"/>
                        </a:rPr>
                        <a:t>Accomplishment (Q1)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800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dk1"/>
                          </a:solidFill>
                          <a:sym typeface="Poppins"/>
                        </a:rPr>
                        <a:t>Number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dk1"/>
                          </a:solidFill>
                          <a:sym typeface="Poppins"/>
                        </a:rPr>
                        <a:t>%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1095">
                <a:tc row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 dirty="0">
                          <a:sym typeface="Poppins"/>
                        </a:rPr>
                        <a:t>MG (Multigrade Education Program)</a:t>
                      </a: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No. of Schools Offering the program</a:t>
                      </a: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200" dirty="0"/>
                        <a:t>2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200" dirty="0"/>
                        <a:t>2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200" dirty="0"/>
                        <a:t>100%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200" dirty="0"/>
                        <a:t>N/A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8048"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400" u="none" strike="noStrike" cap="none" dirty="0">
                        <a:sym typeface="Poppi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>
                          <a:solidFill>
                            <a:schemeClr val="tx1"/>
                          </a:solidFill>
                        </a:rPr>
                        <a:t>No. of Enrolment </a:t>
                      </a:r>
                      <a:endParaRPr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123</a:t>
                      </a:r>
                      <a:endParaRPr sz="12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123</a:t>
                      </a:r>
                      <a:endParaRPr sz="12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100%</a:t>
                      </a:r>
                      <a:endParaRPr sz="12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4126"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>
                          <a:solidFill>
                            <a:schemeClr val="tx1"/>
                          </a:solidFill>
                        </a:rPr>
                        <a:t>No. of Activities Conducted </a:t>
                      </a:r>
                      <a:endParaRPr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</a:t>
                      </a:r>
                      <a:endParaRPr sz="12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</a:t>
                      </a:r>
                      <a:endParaRPr sz="12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0.00%</a:t>
                      </a:r>
                      <a:endParaRPr sz="12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one activity was conducted last 2024 and another activity will be conducted this Q2</a:t>
                      </a:r>
                      <a:endParaRPr sz="12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1653090"/>
                  </a:ext>
                </a:extLst>
              </a:tr>
              <a:tr h="430065">
                <a:tc rowSpan="5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 dirty="0">
                          <a:sym typeface="Poppins"/>
                        </a:rPr>
                        <a:t>ALS (Alternative Learning System)</a:t>
                      </a: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No. of Schools Offering the Program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42 CLCs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N/A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N/A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N/A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3806"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400" u="none" strike="noStrike" cap="none" dirty="0">
                        <a:sym typeface="Poppi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No. of Enrolment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1500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N/A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N/A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N/A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172620"/>
                  </a:ext>
                </a:extLst>
              </a:tr>
              <a:tr h="333806"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400" u="none" strike="noStrike" cap="none" dirty="0">
                        <a:sym typeface="Poppi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No. of Activities Conducted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15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N/A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N/A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N/A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5403316"/>
                  </a:ext>
                </a:extLst>
              </a:tr>
              <a:tr h="602100"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400" u="none" strike="noStrike" cap="none" dirty="0">
                        <a:sym typeface="Poppi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 dirty="0">
                          <a:solidFill>
                            <a:schemeClr val="tx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No. of ALS teachers with paid transportation and teaching aid allowance</a:t>
                      </a:r>
                      <a:endParaRPr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2914160"/>
                  </a:ext>
                </a:extLst>
              </a:tr>
              <a:tr h="602100"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400" u="none" strike="noStrike" cap="none" dirty="0">
                        <a:sym typeface="Poppi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 dirty="0">
                          <a:solidFill>
                            <a:schemeClr val="tx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No. of CAIs teachers with paid transportation and teaching aid allowance</a:t>
                      </a:r>
                      <a:endParaRPr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dirty="0"/>
                        <a:t>N/A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4783008"/>
                  </a:ext>
                </a:extLst>
              </a:tr>
              <a:tr h="430065">
                <a:tc rowSpan="4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 dirty="0">
                          <a:sym typeface="Poppins"/>
                        </a:rPr>
                        <a:t>MEP (Madrasah Education Program)</a:t>
                      </a: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No. of Schools Offering the Program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1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2264283"/>
                  </a:ext>
                </a:extLst>
              </a:tr>
              <a:tr h="333806"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400" u="none" strike="noStrike" cap="none" dirty="0">
                        <a:sym typeface="Poppi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No. of Enrolment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58</a:t>
                      </a:r>
                      <a:endParaRPr sz="1200" dirty="0" err="1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1474795"/>
                  </a:ext>
                </a:extLst>
              </a:tr>
              <a:tr h="333806"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400" u="none" strike="noStrike" cap="none" dirty="0">
                        <a:sym typeface="Poppi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No. of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Asatidz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paid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4471707"/>
                  </a:ext>
                </a:extLst>
              </a:tr>
              <a:tr h="333806"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400" u="none" strike="noStrike" cap="none" dirty="0">
                        <a:sym typeface="Poppi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No. of Activities Conducted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endParaRPr lang="en-US" sz="120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endParaRPr lang="en-US" sz="120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endParaRPr lang="en-US"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dirty="0"/>
                        <a:t>Already conducted in 2024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05736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2563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5A8310-348A-45B7-0737-4DEB8C481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45062-37AB-5193-1843-8AC8E7B1A4E1}"/>
              </a:ext>
            </a:extLst>
          </p:cNvPr>
          <p:cNvSpPr txBox="1">
            <a:spLocks/>
          </p:cNvSpPr>
          <p:nvPr/>
        </p:nvSpPr>
        <p:spPr>
          <a:xfrm>
            <a:off x="1626780" y="2420306"/>
            <a:ext cx="10143461" cy="1791977"/>
          </a:xfrm>
          <a:prstGeom prst="rect">
            <a:avLst/>
          </a:prstGeom>
        </p:spPr>
        <p:txBody>
          <a:bodyPr vert="horz" lIns="60944" tIns="30472" rIns="60944" bIns="30472" rtlCol="0" anchor="t">
            <a:noAutofit/>
          </a:bodyPr>
          <a:lstStyle>
            <a:lvl1pPr algn="l" defTabSz="914126" rtl="0" eaLnBrk="1" latinLnBrk="0" hangingPunct="1">
              <a:spcBef>
                <a:spcPct val="0"/>
              </a:spcBef>
              <a:buNone/>
              <a:defRPr sz="3999" b="1" kern="1200" cap="all">
                <a:solidFill>
                  <a:srgbClr val="FFC0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092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ongenial Black" panose="02000503040000020004" pitchFamily="2" charset="0"/>
                <a:ea typeface="+mj-ea"/>
                <a:cs typeface="+mj-cs"/>
              </a:rPr>
              <a:t>Quality</a:t>
            </a:r>
          </a:p>
          <a:p>
            <a:pPr marL="0" marR="0" lvl="0" indent="0" algn="ctr" defTabSz="6092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i="1" cap="none" dirty="0">
                <a:solidFill>
                  <a:srgbClr val="1F497D">
                    <a:lumMod val="75000"/>
                  </a:srgbClr>
                </a:solidFill>
                <a:latin typeface="Congenial Black" panose="02000503040000020004" pitchFamily="2" charset="0"/>
              </a:rPr>
              <a:t>IO: Learners complete K-12 basic education, having successfully attained all learning standards that equip them with the necessary skills and attributes to pursue their chosen paths</a:t>
            </a:r>
          </a:p>
          <a:p>
            <a:pPr marL="0" marR="0" lvl="0" indent="0" algn="ctr" defTabSz="6092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ongenial Black" panose="02000503040000020004" pitchFamily="2" charset="0"/>
                <a:ea typeface="+mj-ea"/>
                <a:cs typeface="+mj-cs"/>
              </a:rPr>
            </a:br>
            <a:endParaRPr kumimoji="0" lang="en-PH" sz="3199" b="1" i="0" u="none" strike="noStrike" kern="1200" cap="all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Congenial Black" panose="02000503040000020004" pitchFamily="2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344511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BC8D3F-E763-DDD7-6B93-261B0B305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oogle Shape;275;p14">
            <a:extLst>
              <a:ext uri="{FF2B5EF4-FFF2-40B4-BE49-F238E27FC236}">
                <a16:creationId xmlns:a16="http://schemas.microsoft.com/office/drawing/2014/main" id="{66092778-6BA7-0C09-153E-7008D85A4F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2096020"/>
              </p:ext>
            </p:extLst>
          </p:nvPr>
        </p:nvGraphicFramePr>
        <p:xfrm>
          <a:off x="1218882" y="701740"/>
          <a:ext cx="10462438" cy="3128060"/>
        </p:xfrm>
        <a:graphic>
          <a:graphicData uri="http://schemas.openxmlformats.org/drawingml/2006/table">
            <a:tbl>
              <a:tblPr firstRow="1" bandRow="1">
                <a:noFill/>
                <a:tableStyleId>{87BBE217-31D9-4F7C-999F-5D909A147C1F}</a:tableStyleId>
              </a:tblPr>
              <a:tblGrid>
                <a:gridCol w="25377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62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15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30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43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0094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06800"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PPA/Line Item</a:t>
                      </a:r>
                      <a:endParaRPr dirty="0"/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Physical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Reasons for 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over/underperformance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Performance Indicator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</a:t>
                      </a:r>
                      <a:r>
                        <a:rPr lang="en-US" sz="1400" b="0" u="none" strike="noStrike" cap="none" dirty="0">
                          <a:solidFill>
                            <a:schemeClr val="dk1"/>
                          </a:solidFill>
                        </a:rPr>
                        <a:t>Physical </a:t>
                      </a: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Target</a:t>
                      </a:r>
                      <a:endParaRPr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(Annual)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Accomplishment (Q1)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3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Number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%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5875"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Learning Tools Equipment (LTE) – Science and Mathematics (SM)</a:t>
                      </a:r>
                      <a:endParaRPr dirty="0"/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No. of tools and equipment delivered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0.00%</a:t>
                      </a:r>
                      <a:endParaRPr sz="15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dirty="0"/>
                        <a:t>Ongoing process of the documents such as PPMP, WFP, Project proposal, etc. </a:t>
                      </a:r>
                      <a:endParaRPr sz="15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5875"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dirty="0"/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No. of learners benefiting the program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 schools SJIS, SPNHS, ICSHS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0.00%</a:t>
                      </a:r>
                      <a:endParaRPr sz="15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dirty="0"/>
                        <a:t>To be distributed in Q3</a:t>
                      </a:r>
                      <a:endParaRPr sz="15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8449336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6883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A88AAE-BFCD-939C-1BE0-577C5015F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275;p14">
            <a:extLst>
              <a:ext uri="{FF2B5EF4-FFF2-40B4-BE49-F238E27FC236}">
                <a16:creationId xmlns:a16="http://schemas.microsoft.com/office/drawing/2014/main" id="{8BBF4DA3-58B5-95F6-1BB7-53FDE0ADD2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05002542"/>
              </p:ext>
            </p:extLst>
          </p:nvPr>
        </p:nvGraphicFramePr>
        <p:xfrm>
          <a:off x="1180214" y="615270"/>
          <a:ext cx="10823944" cy="4088200"/>
        </p:xfrm>
        <a:graphic>
          <a:graphicData uri="http://schemas.openxmlformats.org/drawingml/2006/table">
            <a:tbl>
              <a:tblPr firstRow="1" bandRow="1">
                <a:noFill/>
                <a:tableStyleId>{87BBE217-31D9-4F7C-999F-5D909A147C1F}</a:tableStyleId>
              </a:tblPr>
              <a:tblGrid>
                <a:gridCol w="2820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19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01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89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76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6747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06800"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PPA/Line Item</a:t>
                      </a:r>
                      <a:endParaRPr dirty="0"/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Physical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Reasons for 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over/underperformance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Performance Indicator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</a:rPr>
                        <a:t>Physical</a:t>
                      </a:r>
                      <a:r>
                        <a:rPr lang="en-US" sz="1400" u="none" strike="noStrike" cap="none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Target</a:t>
                      </a:r>
                      <a:endParaRPr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(Annual)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Accomplishment (Q1)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3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Number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%</a:t>
                      </a:r>
                      <a:endParaRPr sz="1200" b="1" u="none" strike="noStrike" cap="none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5875"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Learning Tools Equipment (LTE) – Tech-</a:t>
                      </a:r>
                      <a:r>
                        <a:rPr lang="en-US" dirty="0" err="1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Voc</a:t>
                      </a:r>
                      <a:r>
                        <a:rPr lang="en-US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and Livelihood(TVL) Equipment </a:t>
                      </a: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No. of tools and equipment delivered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0.00%</a:t>
                      </a:r>
                      <a:endParaRPr sz="15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dirty="0"/>
                        <a:t>It was obligated by the ZAHS Accountant  and  to be procured  this Q2 </a:t>
                      </a:r>
                      <a:endParaRPr sz="15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5875"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dirty="0"/>
                    </a:p>
                  </a:txBody>
                  <a:tcPr marL="91450" marR="91450" marT="45725" marB="45725" anchor="ctr">
                    <a:lnR w="9525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No. of learners benefiting the program</a:t>
                      </a: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400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0.00%</a:t>
                      </a:r>
                      <a:endParaRPr sz="15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5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Poppins"/>
                          <a:cs typeface="Poppins"/>
                          <a:sym typeface="Arial"/>
                        </a:rPr>
                        <a:t>It was obligated by the ZAHS Accountant  and  to be procured  this Q2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949709890"/>
                  </a:ext>
                </a:extLst>
              </a:tr>
              <a:tr h="405875"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ELLN (Early Language Literacy and Numeracy)</a:t>
                      </a: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No. of Activity Conducted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N/A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N/A</a:t>
                      </a:r>
                      <a:endParaRPr sz="15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dirty="0"/>
                        <a:t>100% conducted in 2024</a:t>
                      </a:r>
                      <a:endParaRPr sz="15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546086071"/>
                  </a:ext>
                </a:extLst>
              </a:tr>
              <a:tr h="405875">
                <a:tc v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No. of teachers trained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105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N/A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N/A</a:t>
                      </a:r>
                      <a:endParaRPr sz="15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dirty="0"/>
                        <a:t>100% ELLN Trained Teachers </a:t>
                      </a:r>
                      <a:endParaRPr sz="15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7730179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21601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AD8263-D7E8-D0C1-EC8C-531726C54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oogle Shape;275;p14">
            <a:extLst>
              <a:ext uri="{FF2B5EF4-FFF2-40B4-BE49-F238E27FC236}">
                <a16:creationId xmlns:a16="http://schemas.microsoft.com/office/drawing/2014/main" id="{48DA0AC6-7805-5840-A2A6-E89ECE3C74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8868649"/>
              </p:ext>
            </p:extLst>
          </p:nvPr>
        </p:nvGraphicFramePr>
        <p:xfrm>
          <a:off x="1360968" y="660995"/>
          <a:ext cx="10568763" cy="4591120"/>
        </p:xfrm>
        <a:graphic>
          <a:graphicData uri="http://schemas.openxmlformats.org/drawingml/2006/table">
            <a:tbl>
              <a:tblPr firstRow="1" bandRow="1">
                <a:noFill/>
                <a:tableStyleId>{87BBE217-31D9-4F7C-999F-5D909A147C1F}</a:tableStyleId>
              </a:tblPr>
              <a:tblGrid>
                <a:gridCol w="2128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03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16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71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7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353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06800"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PPA/Line Item</a:t>
                      </a:r>
                      <a:endParaRPr dirty="0"/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Physical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Reasons for 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over/underperformance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Performance Indicator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</a:rPr>
                        <a:t>Physical</a:t>
                      </a:r>
                      <a:r>
                        <a:rPr lang="en-US" sz="1400" u="none" strike="noStrike" cap="none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Target</a:t>
                      </a:r>
                      <a:endParaRPr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(Annual)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Accomplishment (Q1)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3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Number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%</a:t>
                      </a:r>
                      <a:endParaRPr sz="1200" b="1" u="none" strike="noStrike" cap="none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58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Textbooks (and Other Instructional materials)</a:t>
                      </a: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No. of schools provided with textbooks/instructional materials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51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51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100.00%</a:t>
                      </a:r>
                      <a:endParaRPr sz="15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dirty="0"/>
                        <a:t>All schools have been provided by Textbooks/IMs</a:t>
                      </a:r>
                      <a:endParaRPr sz="15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469963722"/>
                  </a:ext>
                </a:extLst>
              </a:tr>
              <a:tr h="40587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NASBE (National Assessment Systems for Basic Education )</a:t>
                      </a: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No. of National Assessments conducted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33.33%</a:t>
                      </a:r>
                      <a:endParaRPr sz="15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dirty="0"/>
                        <a:t>No ELLNA and NAT G12</a:t>
                      </a:r>
                      <a:endParaRPr sz="15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899908584"/>
                  </a:ext>
                </a:extLst>
              </a:tr>
              <a:tr h="405875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No. of Activities conducted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0.00%</a:t>
                      </a:r>
                      <a:endParaRPr sz="15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dirty="0"/>
                        <a:t>To be implemented this Q2</a:t>
                      </a:r>
                      <a:endParaRPr sz="15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538910410"/>
                  </a:ext>
                </a:extLst>
              </a:tr>
              <a:tr h="4058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FLO (Flexible Learning Options)</a:t>
                      </a: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No. of Schools Provided with Learning Resources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N/A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N/A</a:t>
                      </a:r>
                      <a:endParaRPr sz="15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dirty="0"/>
                        <a:t>Accomplished last 2024 </a:t>
                      </a:r>
                      <a:endParaRPr sz="15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8244925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94764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6DDC29-91FB-29C3-9367-B3F927308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275;p14">
            <a:extLst>
              <a:ext uri="{FF2B5EF4-FFF2-40B4-BE49-F238E27FC236}">
                <a16:creationId xmlns:a16="http://schemas.microsoft.com/office/drawing/2014/main" id="{FB96C6FA-C3C4-D040-4623-20C4305EFF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83493533"/>
              </p:ext>
            </p:extLst>
          </p:nvPr>
        </p:nvGraphicFramePr>
        <p:xfrm>
          <a:off x="1190846" y="697082"/>
          <a:ext cx="10607928" cy="5231220"/>
        </p:xfrm>
        <a:graphic>
          <a:graphicData uri="http://schemas.openxmlformats.org/drawingml/2006/table">
            <a:tbl>
              <a:tblPr firstRow="1" bandRow="1">
                <a:noFill/>
                <a:tableStyleId>{87BBE217-31D9-4F7C-999F-5D909A147C1F}</a:tableStyleId>
              </a:tblPr>
              <a:tblGrid>
                <a:gridCol w="24144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6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14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06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404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8745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06800"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PPA/Line Item</a:t>
                      </a:r>
                      <a:endParaRPr dirty="0"/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Physical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Reasons for 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over/underperformance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Performance Indicator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</a:rPr>
                        <a:t>Physical</a:t>
                      </a:r>
                      <a:r>
                        <a:rPr lang="en-US" sz="1400" u="none" strike="noStrike" cap="none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Target</a:t>
                      </a:r>
                      <a:endParaRPr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(Annual)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Accomplishment (Q1)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3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Number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%</a:t>
                      </a:r>
                      <a:endParaRPr sz="1200" b="1" u="none" strike="noStrike" cap="none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58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ADM (Alternative Delivery Mode)</a:t>
                      </a: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No. of Activities Conducted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0.00%</a:t>
                      </a:r>
                      <a:endParaRPr sz="15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dirty="0"/>
                        <a:t>Obligated and ready for implementation this Q3</a:t>
                      </a:r>
                      <a:endParaRPr sz="15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490250634"/>
                  </a:ext>
                </a:extLst>
              </a:tr>
              <a:tr h="405875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ALSADM (Implementation of Alternative Learning and Delivery Mode Programs, including requirement of Learning Centers)</a:t>
                      </a: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No. of Activities Conducted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N/A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N/A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N/A</a:t>
                      </a:r>
                      <a:endParaRPr sz="15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dirty="0"/>
                        <a:t>N/A</a:t>
                      </a:r>
                      <a:endParaRPr sz="15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469963722"/>
                  </a:ext>
                </a:extLst>
              </a:tr>
              <a:tr h="405875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No. of materials procured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N/A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N/A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N/A</a:t>
                      </a:r>
                      <a:endParaRPr sz="15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dirty="0"/>
                        <a:t>N/A</a:t>
                      </a:r>
                      <a:endParaRPr sz="15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899908584"/>
                  </a:ext>
                </a:extLst>
              </a:tr>
              <a:tr h="405875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No. of training/seminars/conferences attended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N/A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N/A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N/A</a:t>
                      </a:r>
                      <a:endParaRPr sz="15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dirty="0"/>
                        <a:t>N/A</a:t>
                      </a:r>
                      <a:endParaRPr sz="15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538910410"/>
                  </a:ext>
                </a:extLst>
              </a:tr>
              <a:tr h="40587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Journalism</a:t>
                      </a: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No. of students participated in the National Press Conference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N/A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N/A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N/A</a:t>
                      </a:r>
                      <a:endParaRPr sz="15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dirty="0"/>
                        <a:t>Fully accomplished in 2024 </a:t>
                      </a:r>
                      <a:endParaRPr sz="15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824492550"/>
                  </a:ext>
                </a:extLst>
              </a:tr>
              <a:tr h="405875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No. of Activities Conducted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N/A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N/A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N/A</a:t>
                      </a:r>
                      <a:endParaRPr sz="15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dirty="0"/>
                        <a:t>Fully conducted in 2024</a:t>
                      </a:r>
                      <a:endParaRPr sz="15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4461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29902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DBFA77-3EFD-48D6-3B76-4090DED88F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D5C85-688B-1DB0-C66A-53CAF4347ED5}"/>
              </a:ext>
            </a:extLst>
          </p:cNvPr>
          <p:cNvSpPr txBox="1">
            <a:spLocks/>
          </p:cNvSpPr>
          <p:nvPr/>
        </p:nvSpPr>
        <p:spPr>
          <a:xfrm>
            <a:off x="1509823" y="2621700"/>
            <a:ext cx="9675628" cy="1791977"/>
          </a:xfrm>
          <a:prstGeom prst="rect">
            <a:avLst/>
          </a:prstGeom>
        </p:spPr>
        <p:txBody>
          <a:bodyPr vert="horz" lIns="60944" tIns="30472" rIns="60944" bIns="30472" rtlCol="0" anchor="t">
            <a:noAutofit/>
          </a:bodyPr>
          <a:lstStyle>
            <a:lvl1pPr algn="l" defTabSz="914126" rtl="0" eaLnBrk="1" latinLnBrk="0" hangingPunct="1">
              <a:spcBef>
                <a:spcPct val="0"/>
              </a:spcBef>
              <a:buNone/>
              <a:defRPr sz="3999" b="1" kern="1200" cap="all">
                <a:solidFill>
                  <a:srgbClr val="FFC0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092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0" normalizeH="0" baseline="0" noProof="0" dirty="0" err="1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ongenial Black" panose="02000503040000020004" pitchFamily="2" charset="0"/>
                <a:ea typeface="+mj-ea"/>
                <a:cs typeface="+mj-cs"/>
              </a:rPr>
              <a:t>resiliencY</a:t>
            </a:r>
            <a:r>
              <a:rPr kumimoji="0" lang="en-US" sz="4000" b="1" i="0" u="none" strike="noStrike" kern="1200" cap="all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ongenial Black" panose="02000503040000020004" pitchFamily="2" charset="0"/>
                <a:ea typeface="+mj-ea"/>
                <a:cs typeface="+mj-cs"/>
              </a:rPr>
              <a:t> and well-being	</a:t>
            </a:r>
          </a:p>
          <a:p>
            <a:pPr marL="0" marR="0" lvl="0" indent="0" algn="ctr" defTabSz="6092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i="1" cap="none" dirty="0">
                <a:solidFill>
                  <a:srgbClr val="1F497D">
                    <a:lumMod val="75000"/>
                  </a:srgbClr>
                </a:solidFill>
                <a:latin typeface="Congenial Black" panose="02000503040000020004" pitchFamily="2" charset="0"/>
              </a:rPr>
              <a:t>IO: Learners are resilient and know their rights and have the life skills to protect themselves and claim their education-related rights from DepEd and other duty-bearers to promote learners’ well-being.</a:t>
            </a:r>
          </a:p>
          <a:p>
            <a:pPr marL="0" marR="0" lvl="0" indent="0" algn="ctr" defTabSz="6092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ongenial Black" panose="02000503040000020004" pitchFamily="2" charset="0"/>
                <a:ea typeface="+mj-ea"/>
                <a:cs typeface="+mj-cs"/>
              </a:rPr>
            </a:br>
            <a:endParaRPr kumimoji="0" lang="en-PH" sz="3199" b="1" i="0" u="none" strike="noStrike" kern="1200" cap="all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Congenial Black" panose="02000503040000020004" pitchFamily="2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630281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C867AC-DA73-4D2B-2542-280AFCC67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oogle Shape;275;p14">
            <a:extLst>
              <a:ext uri="{FF2B5EF4-FFF2-40B4-BE49-F238E27FC236}">
                <a16:creationId xmlns:a16="http://schemas.microsoft.com/office/drawing/2014/main" id="{F9232414-4035-1561-2E79-40786A963D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01037445"/>
              </p:ext>
            </p:extLst>
          </p:nvPr>
        </p:nvGraphicFramePr>
        <p:xfrm>
          <a:off x="1233376" y="652134"/>
          <a:ext cx="10536867" cy="5398850"/>
        </p:xfrm>
        <a:graphic>
          <a:graphicData uri="http://schemas.openxmlformats.org/drawingml/2006/table">
            <a:tbl>
              <a:tblPr firstRow="1" bandRow="1">
                <a:noFill/>
                <a:tableStyleId>{87BBE217-31D9-4F7C-999F-5D909A147C1F}</a:tableStyleId>
              </a:tblPr>
              <a:tblGrid>
                <a:gridCol w="2400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15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45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9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33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0641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06800"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PPA/Line Item</a:t>
                      </a:r>
                      <a:endParaRPr dirty="0"/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Physical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Reasons for 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over/underperformance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Performance Indicator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</a:rPr>
                        <a:t>Physical</a:t>
                      </a:r>
                      <a:r>
                        <a:rPr lang="en-US" sz="1400" u="none" strike="noStrike" cap="none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Target</a:t>
                      </a:r>
                      <a:endParaRPr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(Annual)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Accomplishment (Q1)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3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Number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%</a:t>
                      </a:r>
                      <a:endParaRPr sz="1200" b="1" u="none" strike="noStrike" cap="none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5875"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BEC (Basic Education Curriculum)</a:t>
                      </a: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No. of learners participated in the activity (NLC)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6240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6240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100%</a:t>
                      </a:r>
                      <a:endParaRPr sz="15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dirty="0"/>
                        <a:t>Learners actively participated the NLC </a:t>
                      </a:r>
                      <a:endParaRPr sz="15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490250634"/>
                  </a:ext>
                </a:extLst>
              </a:tr>
              <a:tr h="405875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No. of Schools participated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48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48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100%</a:t>
                      </a:r>
                      <a:endParaRPr sz="15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dirty="0"/>
                        <a:t>All schools had participated the NLC</a:t>
                      </a:r>
                      <a:endParaRPr sz="15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469963722"/>
                  </a:ext>
                </a:extLst>
              </a:tr>
              <a:tr h="405875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No. of teachers paid for their meal allowances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374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374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100%</a:t>
                      </a:r>
                      <a:endParaRPr sz="15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dirty="0"/>
                        <a:t>Teachers have been paid for their meal allowances </a:t>
                      </a:r>
                      <a:endParaRPr sz="15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899908584"/>
                  </a:ext>
                </a:extLst>
              </a:tr>
              <a:tr h="405875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No. of capacity building/orientation conducted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100%</a:t>
                      </a:r>
                      <a:endParaRPr sz="15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dirty="0"/>
                        <a:t>100% Capacity Building/Orientation have been conducted </a:t>
                      </a:r>
                      <a:endParaRPr sz="15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538910410"/>
                  </a:ext>
                </a:extLst>
              </a:tr>
              <a:tr h="405875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No. of learning materials procured/produced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18720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18720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100%</a:t>
                      </a:r>
                      <a:endParaRPr sz="15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dirty="0"/>
                        <a:t>Learners were given LMs </a:t>
                      </a:r>
                      <a:endParaRPr sz="15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8244925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92770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328E0F-8C07-F461-FDCC-B748CA591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oogle Shape;275;p14">
            <a:extLst>
              <a:ext uri="{FF2B5EF4-FFF2-40B4-BE49-F238E27FC236}">
                <a16:creationId xmlns:a16="http://schemas.microsoft.com/office/drawing/2014/main" id="{1B304FC9-FF76-0C10-7994-4ED077D059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68948010"/>
              </p:ext>
            </p:extLst>
          </p:nvPr>
        </p:nvGraphicFramePr>
        <p:xfrm>
          <a:off x="1275907" y="828635"/>
          <a:ext cx="10409276" cy="2487980"/>
        </p:xfrm>
        <a:graphic>
          <a:graphicData uri="http://schemas.openxmlformats.org/drawingml/2006/table">
            <a:tbl>
              <a:tblPr firstRow="1" bandRow="1">
                <a:noFill/>
                <a:tableStyleId>{87BBE217-31D9-4F7C-999F-5D909A147C1F}</a:tableStyleId>
              </a:tblPr>
              <a:tblGrid>
                <a:gridCol w="2296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39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71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55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91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8371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06800"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PPA/Line Item</a:t>
                      </a:r>
                      <a:endParaRPr dirty="0"/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Physical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Reasons for 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over/underperformance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Performance Indicator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</a:rPr>
                        <a:t>Physical</a:t>
                      </a:r>
                      <a:r>
                        <a:rPr lang="en-US" sz="1400" u="none" strike="noStrike" cap="none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Target</a:t>
                      </a:r>
                      <a:endParaRPr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(Annual)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Accomplishment (Q1)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3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Number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%</a:t>
                      </a:r>
                      <a:endParaRPr sz="1200" b="1" u="none" strike="noStrike" cap="none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587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NASBE (National Assessment Systems for Basic Education )</a:t>
                      </a: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No. of National Assessments conducted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33.33%</a:t>
                      </a:r>
                      <a:endParaRPr sz="15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dirty="0"/>
                        <a:t>Only Grade 6 NAT was conducted </a:t>
                      </a:r>
                      <a:endParaRPr sz="15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538910410"/>
                  </a:ext>
                </a:extLst>
              </a:tr>
              <a:tr h="290102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No. of Activities conducted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N/A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N/A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N/A</a:t>
                      </a:r>
                      <a:endParaRPr sz="15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dirty="0"/>
                        <a:t>N/A</a:t>
                      </a:r>
                      <a:endParaRPr sz="15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8244925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3780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D13EAA-64E4-BAFF-EBEF-9D6E6381E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64C632A-223B-C44A-A6F6-D910FDD68153}"/>
              </a:ext>
            </a:extLst>
          </p:cNvPr>
          <p:cNvSpPr txBox="1"/>
          <p:nvPr/>
        </p:nvSpPr>
        <p:spPr>
          <a:xfrm>
            <a:off x="1929807" y="1095437"/>
            <a:ext cx="8862237" cy="42473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6092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kern="1200" cap="all" dirty="0">
                <a:solidFill>
                  <a:srgbClr val="1F497D">
                    <a:lumMod val="75000"/>
                  </a:srgbClr>
                </a:solidFill>
                <a:latin typeface="Congenial Black" panose="02000503040000020004" pitchFamily="2" charset="0"/>
                <a:ea typeface="+mj-ea"/>
                <a:cs typeface="+mj-cs"/>
              </a:rPr>
              <a:t>KEY PERFORMANCE INDICATORS AND </a:t>
            </a:r>
            <a:r>
              <a:rPr kumimoji="0" lang="en-US" sz="5400" b="1" i="0" u="none" strike="noStrike" kern="1200" cap="all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ongenial Black" panose="02000503040000020004" pitchFamily="2" charset="0"/>
                <a:ea typeface="+mj-ea"/>
                <a:cs typeface="+mj-cs"/>
              </a:rPr>
              <a:t>Program, project and activities</a:t>
            </a:r>
          </a:p>
          <a:p>
            <a:pPr marL="0" marR="0" lvl="0" indent="0" algn="ctr" defTabSz="6092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kern="1200" cap="all" dirty="0">
                <a:solidFill>
                  <a:srgbClr val="1F497D"/>
                </a:solidFill>
                <a:latin typeface="Congenial Black"/>
                <a:ea typeface="+mj-ea"/>
                <a:cs typeface="+mj-cs"/>
              </a:rPr>
              <a:t>(</a:t>
            </a:r>
            <a:r>
              <a:rPr lang="en-US" sz="5400" b="1" kern="1200" cap="all" dirty="0">
                <a:solidFill>
                  <a:srgbClr val="FF0000"/>
                </a:solidFill>
                <a:latin typeface="Congenial Black"/>
                <a:ea typeface="+mj-ea"/>
                <a:cs typeface="+mj-cs"/>
              </a:rPr>
              <a:t>Current- 2025</a:t>
            </a:r>
            <a:r>
              <a:rPr lang="en-US" sz="5400" b="1" kern="1200" cap="all" dirty="0">
                <a:solidFill>
                  <a:srgbClr val="1F497D"/>
                </a:solidFill>
                <a:latin typeface="Congenial Black"/>
                <a:ea typeface="+mj-ea"/>
                <a:cs typeface="+mj-cs"/>
              </a:rPr>
              <a:t>)</a:t>
            </a:r>
            <a:endParaRPr lang="en-US" sz="5400" b="1" i="0" u="none" strike="noStrike" kern="1200" cap="all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ongenial Black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196877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3830BA-C895-C98E-DBFB-0BE1065B0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39C0B-6359-2865-68A4-42A820D61543}"/>
              </a:ext>
            </a:extLst>
          </p:cNvPr>
          <p:cNvSpPr txBox="1">
            <a:spLocks/>
          </p:cNvSpPr>
          <p:nvPr/>
        </p:nvSpPr>
        <p:spPr>
          <a:xfrm>
            <a:off x="1818169" y="2533011"/>
            <a:ext cx="9548036" cy="1791977"/>
          </a:xfrm>
          <a:prstGeom prst="rect">
            <a:avLst/>
          </a:prstGeom>
        </p:spPr>
        <p:txBody>
          <a:bodyPr vert="horz" lIns="60944" tIns="30472" rIns="60944" bIns="30472" rtlCol="0" anchor="t">
            <a:noAutofit/>
          </a:bodyPr>
          <a:lstStyle>
            <a:lvl1pPr algn="l" defTabSz="914126" rtl="0" eaLnBrk="1" latinLnBrk="0" hangingPunct="1">
              <a:spcBef>
                <a:spcPct val="0"/>
              </a:spcBef>
              <a:buNone/>
              <a:defRPr sz="3999" b="1" kern="1200" cap="all">
                <a:solidFill>
                  <a:srgbClr val="FFC0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092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all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ongenial Black" panose="02000503040000020004" pitchFamily="2" charset="0"/>
                <a:ea typeface="+mj-ea"/>
                <a:cs typeface="+mj-cs"/>
              </a:rPr>
              <a:t>EQUITY </a:t>
            </a:r>
          </a:p>
          <a:p>
            <a:pPr marL="0" marR="0" lvl="0" indent="0" algn="ctr" defTabSz="6092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i="1" cap="none" dirty="0">
                <a:solidFill>
                  <a:srgbClr val="1F497D">
                    <a:lumMod val="75000"/>
                  </a:srgbClr>
                </a:solidFill>
                <a:latin typeface="Congenial Black" panose="02000503040000020004" pitchFamily="2" charset="0"/>
              </a:rPr>
              <a:t>IO: Disadvantaged school-age children and youth, and adults benefited from appropriate equity initiatives</a:t>
            </a:r>
          </a:p>
          <a:p>
            <a:pPr marL="0" marR="0" lvl="0" indent="0" algn="ctr" defTabSz="6092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ongenial Black" panose="02000503040000020004" pitchFamily="2" charset="0"/>
                <a:ea typeface="+mj-ea"/>
                <a:cs typeface="+mj-cs"/>
              </a:rPr>
            </a:br>
            <a:endParaRPr kumimoji="0" lang="en-PH" sz="3199" b="1" i="0" u="none" strike="noStrike" kern="1200" cap="all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Congenial Black" panose="02000503040000020004" pitchFamily="2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231098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51B6AC-8D14-7E59-5553-D2596755D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oogle Shape;217;p8">
            <a:extLst>
              <a:ext uri="{FF2B5EF4-FFF2-40B4-BE49-F238E27FC236}">
                <a16:creationId xmlns:a16="http://schemas.microsoft.com/office/drawing/2014/main" id="{F06F1621-668B-A69E-F241-E067F51BDA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93180"/>
              </p:ext>
            </p:extLst>
          </p:nvPr>
        </p:nvGraphicFramePr>
        <p:xfrm>
          <a:off x="1148627" y="1594226"/>
          <a:ext cx="10600348" cy="3006512"/>
        </p:xfrm>
        <a:graphic>
          <a:graphicData uri="http://schemas.openxmlformats.org/drawingml/2006/table">
            <a:tbl>
              <a:tblPr firstRow="1" bandRow="1">
                <a:noFill/>
                <a:tableStyleId>{87BBE217-31D9-4F7C-999F-5D909A147C1F}</a:tableStyleId>
              </a:tblPr>
              <a:tblGrid>
                <a:gridCol w="23193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2974">
                  <a:extLst>
                    <a:ext uri="{9D8B030D-6E8A-4147-A177-3AD203B41FA5}">
                      <a16:colId xmlns:a16="http://schemas.microsoft.com/office/drawing/2014/main" val="3523034396"/>
                    </a:ext>
                  </a:extLst>
                </a:gridCol>
                <a:gridCol w="13229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39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211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58209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Performance Indicators</a:t>
                      </a:r>
                      <a:endParaRPr dirty="0"/>
                    </a:p>
                  </a:txBody>
                  <a:tcPr marL="91450" marR="91450" marT="45725" marB="45725" anchor="ctr"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PH" sz="1600" dirty="0"/>
                        <a:t>SY 2022-2023</a:t>
                      </a:r>
                      <a:endParaRPr sz="1600" dirty="0"/>
                    </a:p>
                  </a:txBody>
                  <a:tcPr marL="91450" marR="91450" marT="45725" marB="45725" anchor="ctr">
                    <a:lnL w="9525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SY 2023-2024</a:t>
                      </a:r>
                      <a:endParaRPr dirty="0"/>
                    </a:p>
                  </a:txBody>
                  <a:tcPr marL="91450" marR="91450" marT="45725" marB="45725" anchor="ctr">
                    <a:lnL w="9525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1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SY 2024-2025</a:t>
                      </a:r>
                      <a:endParaRPr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Reasons for Under/Over Performance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149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Elementary Gender Parity Index Completion</a:t>
                      </a:r>
                    </a:p>
                  </a:txBody>
                  <a:tcPr marL="91450" marR="91450" marT="45725" marB="45725" anchor="ctr"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1.00</a:t>
                      </a:r>
                    </a:p>
                  </a:txBody>
                  <a:tcPr marL="91450" marR="91450" marT="45725" marB="45725" anchor="ctr">
                    <a:lnL w="9525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1.01</a:t>
                      </a:r>
                    </a:p>
                  </a:txBody>
                  <a:tcPr marL="91450" marR="91450" marT="45725" marB="45725" anchor="ctr">
                    <a:lnL w="9525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1.02</a:t>
                      </a: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The trend reveals that there is parity between sexes </a:t>
                      </a: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5026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Secondary Gender Parity Index Completion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u="none" strike="noStrike" cap="non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1.02</a:t>
                      </a:r>
                    </a:p>
                  </a:txBody>
                  <a:tcPr marL="91450" marR="91450" marT="45725" marB="45725" anchor="ctr">
                    <a:lnL w="9525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1.10</a:t>
                      </a:r>
                    </a:p>
                  </a:txBody>
                  <a:tcPr marL="91450" marR="91450" marT="45725" marB="45725" anchor="ctr">
                    <a:lnL w="9525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/>
                        <a:t>1.10</a:t>
                      </a: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The trend reveals that there is parity between sexes 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endParaRPr lang="en-US" sz="16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Google Shape;218;p8">
            <a:extLst>
              <a:ext uri="{FF2B5EF4-FFF2-40B4-BE49-F238E27FC236}">
                <a16:creationId xmlns:a16="http://schemas.microsoft.com/office/drawing/2014/main" id="{FE99A357-6748-3D99-479B-960254C815E9}"/>
              </a:ext>
            </a:extLst>
          </p:cNvPr>
          <p:cNvSpPr txBox="1"/>
          <p:nvPr/>
        </p:nvSpPr>
        <p:spPr>
          <a:xfrm>
            <a:off x="963829" y="319857"/>
            <a:ext cx="10969943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4400" b="1" i="0" u="none" strike="noStrike" cap="none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KPIs (Three-Year Data)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908548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DC2641-3748-F992-60BA-AB4F7692A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202;p6">
            <a:extLst>
              <a:ext uri="{FF2B5EF4-FFF2-40B4-BE49-F238E27FC236}">
                <a16:creationId xmlns:a16="http://schemas.microsoft.com/office/drawing/2014/main" id="{AFB68F9B-C177-E879-844A-217E22F1D4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51640375"/>
              </p:ext>
            </p:extLst>
          </p:nvPr>
        </p:nvGraphicFramePr>
        <p:xfrm>
          <a:off x="1190847" y="715760"/>
          <a:ext cx="10738884" cy="5706625"/>
        </p:xfrm>
        <a:graphic>
          <a:graphicData uri="http://schemas.openxmlformats.org/drawingml/2006/table">
            <a:tbl>
              <a:tblPr firstRow="1" bandRow="1">
                <a:tableStyleId>{87BBE217-31D9-4F7C-999F-5D909A147C1F}</a:tableStyleId>
              </a:tblPr>
              <a:tblGrid>
                <a:gridCol w="29040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4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52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66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05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983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06800"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ym typeface="Poppins"/>
                        </a:rPr>
                        <a:t>PPA/Line Item</a:t>
                      </a:r>
                      <a:endParaRPr dirty="0"/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 dirty="0">
                          <a:sym typeface="Poppins"/>
                        </a:rPr>
                        <a:t>Physical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ym typeface="Poppins"/>
                        </a:rPr>
                        <a:t>Reasons for</a:t>
                      </a:r>
                      <a:r>
                        <a:rPr lang="en-US" sz="1400" b="1" u="none" strike="noStrike" cap="none" dirty="0"/>
                        <a:t> 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ym typeface="Poppins"/>
                        </a:rPr>
                        <a:t>over/underperformance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sym typeface="Poppins"/>
                        </a:rPr>
                        <a:t>Performance Indicator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sym typeface="Poppins"/>
                        </a:rPr>
                        <a:t>Physical Target</a:t>
                      </a:r>
                      <a:endParaRPr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sym typeface="Poppins"/>
                        </a:rPr>
                        <a:t>(Annual)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sym typeface="Poppins"/>
                        </a:rPr>
                        <a:t>Accomplishment (Q1)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3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dk1"/>
                          </a:solidFill>
                          <a:sym typeface="Poppins"/>
                        </a:rPr>
                        <a:t>Number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dk1"/>
                          </a:solidFill>
                          <a:sym typeface="Poppins"/>
                        </a:rPr>
                        <a:t>%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7600">
                <a:tc row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>
                          <a:sym typeface="Poppins"/>
                        </a:rPr>
                        <a:t>SPED (Special Education Program-SNED)</a:t>
                      </a: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dirty="0"/>
                        <a:t>No. of Schools Offering the program</a:t>
                      </a: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dirty="0"/>
                        <a:t>45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dirty="0"/>
                        <a:t>45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dirty="0"/>
                        <a:t>100%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dirty="0"/>
                        <a:t>All schools will be given attention for the programs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1384"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400" u="none" strike="noStrike" cap="none" dirty="0">
                        <a:sym typeface="Poppi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>
                          <a:solidFill>
                            <a:schemeClr val="tx1"/>
                          </a:solidFill>
                        </a:rPr>
                        <a:t>No. of Enrolment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400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400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100%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All students will be given priority attention to the programs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5875"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dirty="0"/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>
                          <a:solidFill>
                            <a:schemeClr val="tx1"/>
                          </a:solidFill>
                        </a:rPr>
                        <a:t>No. of Activities Conducted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dirty="0"/>
                        <a:t>7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dirty="0"/>
                        <a:t>0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dirty="0"/>
                        <a:t>0.00%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dirty="0"/>
                        <a:t>To be conducted on Q2 and Q3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5875">
                <a:tc rowSpan="4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 err="1">
                          <a:sym typeface="Poppins"/>
                        </a:rPr>
                        <a:t>IPEd</a:t>
                      </a:r>
                      <a:r>
                        <a:rPr lang="en-US" sz="1400" u="none" strike="noStrike" cap="none" dirty="0">
                          <a:sym typeface="Poppins"/>
                        </a:rPr>
                        <a:t> (Indigenous Peoples Education Program)</a:t>
                      </a: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No. of Schools Offering the program</a:t>
                      </a: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dirty="0"/>
                        <a:t>39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39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100%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All Schools will be given priority attention to the programs.  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5875"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400" u="none" strike="noStrike" cap="none" dirty="0">
                        <a:sym typeface="Poppi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>
                          <a:solidFill>
                            <a:schemeClr val="tx1"/>
                          </a:solidFill>
                        </a:rPr>
                        <a:t>No. of Enrolment 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dirty="0"/>
                        <a:t>1626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172620"/>
                  </a:ext>
                </a:extLst>
              </a:tr>
              <a:tr h="405875"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400" u="none" strike="noStrike" cap="none" dirty="0">
                        <a:sym typeface="Poppi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No. of Activities Conducted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dirty="0"/>
                        <a:t>2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0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0.00%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Waiting for Fund to be downloaded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5403316"/>
                  </a:ext>
                </a:extLst>
              </a:tr>
              <a:tr h="405875"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400" u="none" strike="noStrike" cap="none" dirty="0">
                        <a:sym typeface="Poppi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No. of Schools with program support funds (PSF) received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dirty="0"/>
                        <a:t>0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0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0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0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67493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20232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A962E4-A3AE-0ACD-3F81-C0AA3CC6B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oogle Shape;202;p6">
            <a:extLst>
              <a:ext uri="{FF2B5EF4-FFF2-40B4-BE49-F238E27FC236}">
                <a16:creationId xmlns:a16="http://schemas.microsoft.com/office/drawing/2014/main" id="{67C33261-ACF6-EFDC-61BE-63A56E69644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54464057"/>
              </p:ext>
            </p:extLst>
          </p:nvPr>
        </p:nvGraphicFramePr>
        <p:xfrm>
          <a:off x="0" y="1"/>
          <a:ext cx="12036056" cy="8337967"/>
        </p:xfrm>
        <a:graphic>
          <a:graphicData uri="http://schemas.openxmlformats.org/drawingml/2006/table">
            <a:tbl>
              <a:tblPr firstRow="1" bandRow="1">
                <a:tableStyleId>{87BBE217-31D9-4F7C-999F-5D909A147C1F}</a:tableStyleId>
              </a:tblPr>
              <a:tblGrid>
                <a:gridCol w="30847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18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39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73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60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921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19926"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ym typeface="Poppins"/>
                        </a:rPr>
                        <a:t>PPA/Line Item</a:t>
                      </a:r>
                      <a:endParaRPr dirty="0"/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 dirty="0">
                          <a:sym typeface="Poppins"/>
                        </a:rPr>
                        <a:t>Physical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ym typeface="Poppins"/>
                        </a:rPr>
                        <a:t>Reasons for</a:t>
                      </a:r>
                      <a:r>
                        <a:rPr lang="en-US" sz="1400" b="1" u="none" strike="noStrike" cap="none" dirty="0"/>
                        <a:t> 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ym typeface="Poppins"/>
                        </a:rPr>
                        <a:t>over/underperformance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7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sym typeface="Poppins"/>
                        </a:rPr>
                        <a:t>Performance Indicator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sym typeface="Poppins"/>
                        </a:rPr>
                        <a:t>Physical Target</a:t>
                      </a:r>
                      <a:endParaRPr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sym typeface="Poppins"/>
                        </a:rPr>
                        <a:t>(Annual)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sym typeface="Poppins"/>
                        </a:rPr>
                        <a:t>Accomplishment (Q1)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4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dk1"/>
                          </a:solidFill>
                          <a:sym typeface="Poppins"/>
                        </a:rPr>
                        <a:t>Number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dk1"/>
                          </a:solidFill>
                          <a:sym typeface="Poppins"/>
                        </a:rPr>
                        <a:t>%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2768">
                <a:tc row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 dirty="0">
                          <a:sym typeface="Poppins"/>
                        </a:rPr>
                        <a:t>MG (Multigrade Education Program)</a:t>
                      </a: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No. of Schools Offering the program</a:t>
                      </a: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200" dirty="0"/>
                        <a:t>2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200" dirty="0"/>
                        <a:t>2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200" dirty="0"/>
                        <a:t>100%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200" dirty="0"/>
                        <a:t>The two schools will be given priority program 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3911"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400" u="none" strike="noStrike" cap="none" dirty="0">
                        <a:sym typeface="Poppi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>
                          <a:solidFill>
                            <a:schemeClr val="tx1"/>
                          </a:solidFill>
                        </a:rPr>
                        <a:t>No. of Enrolment </a:t>
                      </a:r>
                      <a:endParaRPr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123</a:t>
                      </a:r>
                      <a:endParaRPr sz="12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123</a:t>
                      </a:r>
                      <a:endParaRPr sz="12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100%</a:t>
                      </a:r>
                      <a:endParaRPr sz="12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3911">
                <a:tc vMerge="1"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>
                          <a:solidFill>
                            <a:schemeClr val="tx1"/>
                          </a:solidFill>
                        </a:rPr>
                        <a:t>No. of Activities </a:t>
                      </a:r>
                      <a:endParaRPr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</a:t>
                      </a:r>
                      <a:endParaRPr sz="12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</a:t>
                      </a:r>
                      <a:endParaRPr sz="12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0.00%</a:t>
                      </a:r>
                      <a:endParaRPr sz="12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To be conducted in Q2 MG Instruction for SHs</a:t>
                      </a:r>
                      <a:endParaRPr sz="12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7606362"/>
                  </a:ext>
                </a:extLst>
              </a:tr>
              <a:tr h="651222">
                <a:tc rowSpan="4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 dirty="0">
                          <a:sym typeface="Poppins"/>
                        </a:rPr>
                        <a:t>ALS (Alternative Learning System)</a:t>
                      </a: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No. of Schools Offering the Program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42 CLCs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3 ALS SHS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1 BJMP 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tabLst/>
                        <a:defRPr/>
                      </a:pPr>
                      <a:r>
                        <a:rPr kumimoji="0" lang="en-PH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Poppins"/>
                          <a:cs typeface="Poppins"/>
                          <a:sym typeface="Arial"/>
                        </a:rPr>
                        <a:t>42 CLCs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tabLst/>
                        <a:defRPr/>
                      </a:pPr>
                      <a:r>
                        <a:rPr kumimoji="0" lang="en-PH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Poppins"/>
                          <a:cs typeface="Poppins"/>
                          <a:sym typeface="Arial"/>
                        </a:rPr>
                        <a:t>3 ALS SHS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tabLst/>
                        <a:defRPr/>
                      </a:pPr>
                      <a:r>
                        <a:rPr kumimoji="0" lang="en-PH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Poppins"/>
                          <a:cs typeface="Poppins"/>
                          <a:sym typeface="Arial"/>
                        </a:rPr>
                        <a:t>1 BJMP 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100%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All schools will be given the said program 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81525"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400" u="none" strike="noStrike" cap="none" dirty="0">
                        <a:sym typeface="Poppi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No. of Enrolment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1500 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BLP 52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A&amp;E 109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A7E JHS 564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ALS SHS 183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Poppins"/>
                          <a:cs typeface="Poppins"/>
                          <a:sym typeface="Arial"/>
                        </a:rPr>
                        <a:t>39% of the mapped potential learners did not enroll in the ALS programs. Most of the school-aged children and youth as well as some OSY were enrolled in the formal school.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172620"/>
                  </a:ext>
                </a:extLst>
              </a:tr>
              <a:tr h="412934"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400" u="none" strike="noStrike" cap="none" dirty="0">
                        <a:sym typeface="Poppi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No. of Activities Conducted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12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4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33.33%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Conduct of A&amp;E Test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Conduct of Regional ALS Encampment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Procurement of supplies and materials in supports to teaching and learning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Attendance of BAE Activity  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5403316"/>
                  </a:ext>
                </a:extLst>
              </a:tr>
              <a:tr h="651222"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400" u="none" strike="noStrike" cap="none" dirty="0">
                        <a:sym typeface="Poppi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 dirty="0">
                          <a:solidFill>
                            <a:schemeClr val="tx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No. of CAIs teachers with paid transportation and teaching aid allowance</a:t>
                      </a:r>
                      <a:endParaRPr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0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0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0.00%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There are no CIA in the Division 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4783008"/>
                  </a:ext>
                </a:extLst>
              </a:tr>
              <a:tr h="465151">
                <a:tc rowSpan="4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 dirty="0">
                          <a:sym typeface="Poppins"/>
                        </a:rPr>
                        <a:t>MEP (Madrasah Education Program)</a:t>
                      </a: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No. of Schools Offering the Program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1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1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100%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2264283"/>
                  </a:ext>
                </a:extLst>
              </a:tr>
              <a:tr h="412934"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400" u="none" strike="noStrike" cap="none" dirty="0">
                        <a:sym typeface="Poppi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No. of Enrolment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39</a:t>
                      </a:r>
                      <a:endParaRPr sz="1200" dirty="0" err="1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39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100%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1474795"/>
                  </a:ext>
                </a:extLst>
              </a:tr>
              <a:tr h="412934"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400" u="none" strike="noStrike" cap="none" dirty="0">
                        <a:sym typeface="Poppi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No. of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Asatidz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paid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3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3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100%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4471707"/>
                  </a:ext>
                </a:extLst>
              </a:tr>
              <a:tr h="412934"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400" u="none" strike="noStrike" cap="none" dirty="0">
                        <a:sym typeface="Poppi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No. of Activities Conducted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en-US" sz="1200" dirty="0"/>
                        <a:t>3</a:t>
                      </a: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en-US" sz="1200" dirty="0"/>
                        <a:t>2</a:t>
                      </a: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en-US" sz="1200" dirty="0"/>
                        <a:t>67%</a:t>
                      </a: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05736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61201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19C539-1EA6-2395-4B3C-68A578F462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oogle Shape;202;p6">
            <a:extLst>
              <a:ext uri="{FF2B5EF4-FFF2-40B4-BE49-F238E27FC236}">
                <a16:creationId xmlns:a16="http://schemas.microsoft.com/office/drawing/2014/main" id="{273A958F-AABC-5AD2-58BC-48F43D8FBC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3447521"/>
              </p:ext>
            </p:extLst>
          </p:nvPr>
        </p:nvGraphicFramePr>
        <p:xfrm>
          <a:off x="0" y="1"/>
          <a:ext cx="12036056" cy="5970928"/>
        </p:xfrm>
        <a:graphic>
          <a:graphicData uri="http://schemas.openxmlformats.org/drawingml/2006/table">
            <a:tbl>
              <a:tblPr firstRow="1" bandRow="1">
                <a:tableStyleId>{87BBE217-31D9-4F7C-999F-5D909A147C1F}</a:tableStyleId>
              </a:tblPr>
              <a:tblGrid>
                <a:gridCol w="30847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18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39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73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60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921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19926"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ym typeface="Poppins"/>
                        </a:rPr>
                        <a:t>PPA/Line Item</a:t>
                      </a:r>
                      <a:endParaRPr dirty="0"/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 dirty="0">
                          <a:sym typeface="Poppins"/>
                        </a:rPr>
                        <a:t>Physical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ym typeface="Poppins"/>
                        </a:rPr>
                        <a:t>Reasons for</a:t>
                      </a:r>
                      <a:r>
                        <a:rPr lang="en-US" sz="1400" b="1" u="none" strike="noStrike" cap="none" dirty="0"/>
                        <a:t> 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ym typeface="Poppins"/>
                        </a:rPr>
                        <a:t>over/underperformance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7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sym typeface="Poppins"/>
                        </a:rPr>
                        <a:t>Performance Indicator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sym typeface="Poppins"/>
                        </a:rPr>
                        <a:t>Physical Target</a:t>
                      </a:r>
                      <a:endParaRPr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sym typeface="Poppins"/>
                        </a:rPr>
                        <a:t>(Annual)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sym typeface="Poppins"/>
                        </a:rPr>
                        <a:t>Accomplishment (Q1)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4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dk1"/>
                          </a:solidFill>
                          <a:sym typeface="Poppins"/>
                        </a:rPr>
                        <a:t>Number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dk1"/>
                          </a:solidFill>
                          <a:sym typeface="Poppins"/>
                        </a:rPr>
                        <a:t>%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1222">
                <a:tc rowSpan="5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 dirty="0">
                          <a:sym typeface="Poppins"/>
                        </a:rPr>
                        <a:t>ALS (Alternative Learning System)</a:t>
                      </a: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No. of Schools Offering the Program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42 CLCs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3 ALS SHS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1 BJMP 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tabLst/>
                        <a:defRPr/>
                      </a:pPr>
                      <a:r>
                        <a:rPr kumimoji="0" lang="en-PH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Poppins"/>
                          <a:cs typeface="Poppins"/>
                          <a:sym typeface="Arial"/>
                        </a:rPr>
                        <a:t>42 CLCs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tabLst/>
                        <a:defRPr/>
                      </a:pPr>
                      <a:r>
                        <a:rPr kumimoji="0" lang="en-PH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Poppins"/>
                          <a:cs typeface="Poppins"/>
                          <a:sym typeface="Arial"/>
                        </a:rPr>
                        <a:t>3 ALS SHS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tabLst/>
                        <a:defRPr/>
                      </a:pPr>
                      <a:r>
                        <a:rPr kumimoji="0" lang="en-PH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Poppins"/>
                          <a:cs typeface="Poppins"/>
                          <a:sym typeface="Arial"/>
                        </a:rPr>
                        <a:t>1 BJMP 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100%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81525"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400" u="none" strike="noStrike" cap="none" dirty="0">
                        <a:sym typeface="Poppi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No. of Enrolment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1500 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BLP 52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A&amp;E 109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A7E JHS 564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ALS SHS 183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Poppins"/>
                          <a:cs typeface="Poppins"/>
                          <a:sym typeface="Arial"/>
                        </a:rPr>
                        <a:t>39% of the mapped potential learners did not enroll in the ALS programs. Most of the school-aged children and youth as well as some OSY were enrolled in the formal school.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172620"/>
                  </a:ext>
                </a:extLst>
              </a:tr>
              <a:tr h="412934"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400" u="none" strike="noStrike" cap="none" dirty="0">
                        <a:sym typeface="Poppi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No. of Activities Conducted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12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4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33.33%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Conduct of A&amp;E Test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Conduct of Regional ALS Encampment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Procurement of supplies and materials in supports to teaching and learning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Attendance of BAE Activity  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5403316"/>
                  </a:ext>
                </a:extLst>
              </a:tr>
              <a:tr h="651222"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400" u="none" strike="noStrike" cap="none" dirty="0">
                        <a:sym typeface="Poppi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 dirty="0">
                          <a:solidFill>
                            <a:schemeClr val="tx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No. of ALS teachers with paid transportation and teaching aid allowance</a:t>
                      </a:r>
                      <a:endParaRPr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20 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20 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100%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2914160"/>
                  </a:ext>
                </a:extLst>
              </a:tr>
              <a:tr h="651222"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400" u="none" strike="noStrike" cap="none" dirty="0">
                        <a:sym typeface="Poppi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200" u="none" strike="noStrike" cap="none" dirty="0">
                          <a:solidFill>
                            <a:schemeClr val="tx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No. of CAIs teachers with paid transportation and teaching aid allowance</a:t>
                      </a:r>
                      <a:endParaRPr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0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0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0.00%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There are no CIA in the Division 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4783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51889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9DF1A2-DEEB-5C7B-1881-A55FD76A9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oogle Shape;202;p6">
            <a:extLst>
              <a:ext uri="{FF2B5EF4-FFF2-40B4-BE49-F238E27FC236}">
                <a16:creationId xmlns:a16="http://schemas.microsoft.com/office/drawing/2014/main" id="{3042448D-EC96-579B-F52C-2DD60F3FD8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15366334"/>
              </p:ext>
            </p:extLst>
          </p:nvPr>
        </p:nvGraphicFramePr>
        <p:xfrm>
          <a:off x="1469091" y="1071717"/>
          <a:ext cx="10614753" cy="3418659"/>
        </p:xfrm>
        <a:graphic>
          <a:graphicData uri="http://schemas.openxmlformats.org/drawingml/2006/table">
            <a:tbl>
              <a:tblPr firstRow="1" bandRow="1">
                <a:tableStyleId>{87BBE217-31D9-4F7C-999F-5D909A147C1F}</a:tableStyleId>
              </a:tblPr>
              <a:tblGrid>
                <a:gridCol w="27204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92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52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28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90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9790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19926"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ym typeface="Poppins"/>
                        </a:rPr>
                        <a:t>PPA/Line Item</a:t>
                      </a:r>
                      <a:endParaRPr dirty="0"/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 dirty="0">
                          <a:sym typeface="Poppins"/>
                        </a:rPr>
                        <a:t>Physical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ym typeface="Poppins"/>
                        </a:rPr>
                        <a:t>Reasons for</a:t>
                      </a:r>
                      <a:r>
                        <a:rPr lang="en-US" sz="1400" b="1" u="none" strike="noStrike" cap="none" dirty="0"/>
                        <a:t> 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ym typeface="Poppins"/>
                        </a:rPr>
                        <a:t>over/underperformance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7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sym typeface="Poppins"/>
                        </a:rPr>
                        <a:t>Performance Indicator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sym typeface="Poppins"/>
                        </a:rPr>
                        <a:t>Physical Target</a:t>
                      </a:r>
                      <a:endParaRPr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sym typeface="Poppins"/>
                        </a:rPr>
                        <a:t>(Annual)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sym typeface="Poppins"/>
                        </a:rPr>
                        <a:t>Accomplishment (Q1)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4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dk1"/>
                          </a:solidFill>
                          <a:sym typeface="Poppins"/>
                        </a:rPr>
                        <a:t>Number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dk1"/>
                          </a:solidFill>
                          <a:sym typeface="Poppins"/>
                        </a:rPr>
                        <a:t>%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2934"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PH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PH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PH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5403316"/>
                  </a:ext>
                </a:extLst>
              </a:tr>
              <a:tr h="465151">
                <a:tc rowSpan="4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 dirty="0">
                          <a:sym typeface="Poppins"/>
                        </a:rPr>
                        <a:t>MEP (Madrasah Education Program)</a:t>
                      </a: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No. of Schools Offering the Program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1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1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>
                          <a:sym typeface="Poppins"/>
                        </a:rPr>
                        <a:t>100%</a:t>
                      </a: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2264283"/>
                  </a:ext>
                </a:extLst>
              </a:tr>
              <a:tr h="412934"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400" u="none" strike="noStrike" cap="none" dirty="0">
                        <a:sym typeface="Poppi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No. of Enrolment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39</a:t>
                      </a:r>
                      <a:endParaRPr sz="1200" dirty="0" err="1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39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100%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1474795"/>
                  </a:ext>
                </a:extLst>
              </a:tr>
              <a:tr h="412934"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400" u="none" strike="noStrike" cap="none" dirty="0">
                        <a:sym typeface="Poppi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No. of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Asatidz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paid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3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3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100%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4471707"/>
                  </a:ext>
                </a:extLst>
              </a:tr>
              <a:tr h="412934"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400" u="none" strike="noStrike" cap="none" dirty="0">
                        <a:sym typeface="Poppi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No. of Activities Conducted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en-US" sz="1200" dirty="0"/>
                        <a:t>3</a:t>
                      </a: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en-US" sz="1200" dirty="0"/>
                        <a:t>2</a:t>
                      </a: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/>
                        <a:buNone/>
                      </a:pPr>
                      <a:r>
                        <a:rPr lang="en-US" sz="1200" dirty="0"/>
                        <a:t>67%</a:t>
                      </a: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sz="1200" dirty="0"/>
                        <a:t>Another activity will be conducted on Q2 </a:t>
                      </a:r>
                      <a:endParaRPr sz="12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05736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45127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FC7EB7-CCD3-6631-E392-2C7666227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5DE00-0A5E-4BC9-46C4-8C362DBB9F02}"/>
              </a:ext>
            </a:extLst>
          </p:cNvPr>
          <p:cNvSpPr txBox="1">
            <a:spLocks/>
          </p:cNvSpPr>
          <p:nvPr/>
        </p:nvSpPr>
        <p:spPr>
          <a:xfrm>
            <a:off x="1626780" y="2420306"/>
            <a:ext cx="10143461" cy="1791977"/>
          </a:xfrm>
          <a:prstGeom prst="rect">
            <a:avLst/>
          </a:prstGeom>
        </p:spPr>
        <p:txBody>
          <a:bodyPr vert="horz" lIns="60944" tIns="30472" rIns="60944" bIns="30472" rtlCol="0" anchor="t">
            <a:noAutofit/>
          </a:bodyPr>
          <a:lstStyle>
            <a:lvl1pPr algn="l" defTabSz="914126" rtl="0" eaLnBrk="1" latinLnBrk="0" hangingPunct="1">
              <a:spcBef>
                <a:spcPct val="0"/>
              </a:spcBef>
              <a:buNone/>
              <a:defRPr sz="3999" b="1" kern="1200" cap="all">
                <a:solidFill>
                  <a:srgbClr val="FFC0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092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ongenial Black" panose="02000503040000020004" pitchFamily="2" charset="0"/>
                <a:ea typeface="+mj-ea"/>
                <a:cs typeface="+mj-cs"/>
              </a:rPr>
              <a:t>Quality</a:t>
            </a:r>
          </a:p>
          <a:p>
            <a:pPr marL="0" marR="0" lvl="0" indent="0" algn="ctr" defTabSz="6092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i="1" cap="none" dirty="0">
                <a:solidFill>
                  <a:srgbClr val="1F497D">
                    <a:lumMod val="75000"/>
                  </a:srgbClr>
                </a:solidFill>
                <a:latin typeface="Congenial Black" panose="02000503040000020004" pitchFamily="2" charset="0"/>
              </a:rPr>
              <a:t>IO: Learners complete K-12 basic education, having successfully attained all learning standards that equip them with the necessary skills and attributes to pursue their chosen paths</a:t>
            </a:r>
          </a:p>
          <a:p>
            <a:pPr marL="0" marR="0" lvl="0" indent="0" algn="ctr" defTabSz="6092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ongenial Black" panose="02000503040000020004" pitchFamily="2" charset="0"/>
                <a:ea typeface="+mj-ea"/>
                <a:cs typeface="+mj-cs"/>
              </a:rPr>
            </a:br>
            <a:endParaRPr kumimoji="0" lang="en-PH" sz="3199" b="1" i="0" u="none" strike="noStrike" kern="1200" cap="all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Congenial Black" panose="02000503040000020004" pitchFamily="2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557572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2C9435-F64D-E8EA-23E2-926809B81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oogle Shape;256;p12">
            <a:extLst>
              <a:ext uri="{FF2B5EF4-FFF2-40B4-BE49-F238E27FC236}">
                <a16:creationId xmlns:a16="http://schemas.microsoft.com/office/drawing/2014/main" id="{496718DE-9AEE-6DFB-590C-74BCE302BC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12316107"/>
              </p:ext>
            </p:extLst>
          </p:nvPr>
        </p:nvGraphicFramePr>
        <p:xfrm>
          <a:off x="1297172" y="1070032"/>
          <a:ext cx="10653822" cy="4818575"/>
        </p:xfrm>
        <a:graphic>
          <a:graphicData uri="http://schemas.openxmlformats.org/drawingml/2006/table">
            <a:tbl>
              <a:tblPr firstRow="1" bandRow="1">
                <a:noFill/>
                <a:tableStyleId>{87BBE217-31D9-4F7C-999F-5D909A147C1F}</a:tableStyleId>
              </a:tblPr>
              <a:tblGrid>
                <a:gridCol w="4275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79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80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1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77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dirty="0"/>
                        <a:t>Elementary</a:t>
                      </a:r>
                      <a:endParaRPr dirty="0"/>
                    </a:p>
                  </a:txBody>
                  <a:tcPr marL="91450" marR="91450" marT="45725" marB="45725" anchor="ctr"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SY 2022-2023</a:t>
                      </a:r>
                      <a:endParaRPr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SY 2023-2024</a:t>
                      </a:r>
                      <a:endParaRPr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SY 2024-2025</a:t>
                      </a:r>
                      <a:endParaRPr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8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Elementary Completion Rate</a:t>
                      </a:r>
                      <a:endParaRPr dirty="0"/>
                    </a:p>
                  </a:txBody>
                  <a:tcPr marL="91450" marR="91450" marT="45725" marB="45725" anchor="ctr"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99.64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96.07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8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Percentage of learners achieving nearly proficient or better in English</a:t>
                      </a:r>
                      <a:endParaRPr dirty="0"/>
                    </a:p>
                  </a:txBody>
                  <a:tcPr marL="91450" marR="91450" marT="45725" marB="45725" anchor="ctr"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25.67%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26.34%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32.11% (Transitioning Readers) – Source CRLA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3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Percentage of learners achieving nearly proficient or better in Numeracy</a:t>
                      </a:r>
                      <a:endParaRPr dirty="0"/>
                    </a:p>
                  </a:txBody>
                  <a:tcPr marL="91450" marR="91450" marT="45725" marB="45725" anchor="ctr"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KS1: 11.237% (EOSY ALNAT 2022 – 2023)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KS1: 33.7% (EOSY RMA 2023 – 2024)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KS1: 27.69% (EOSY RMA 2024-2025)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3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Percentage of Grade 6 learners attaining nearly proficient level or better  in stage 2 literacy standards</a:t>
                      </a:r>
                      <a:endParaRPr/>
                    </a:p>
                  </a:txBody>
                  <a:tcPr marL="91450" marR="91450" marT="45725" marB="45725" anchor="ctr"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NDA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38.78% (Phil-IRI)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40.04% (Phil-IRI)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63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Percentage of Grade 6 learners attaining nearly proficient level or better  in stage 2 numeracy standards</a:t>
                      </a:r>
                      <a:endParaRPr/>
                    </a:p>
                  </a:txBody>
                  <a:tcPr marL="91450" marR="91450" marT="45725" marB="45725" anchor="ctr"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KS2: 13.252% (EOSY ALNAT 2022 – 2023)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KS2: 14.575% (EOSY ALNAT 2023 – 2024)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dirty="0"/>
                        <a:t>KS2: 21.388% (EOSY ALNAT 2024 – 2025)</a:t>
                      </a:r>
                      <a:endParaRPr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Google Shape;258;p12">
            <a:extLst>
              <a:ext uri="{FF2B5EF4-FFF2-40B4-BE49-F238E27FC236}">
                <a16:creationId xmlns:a16="http://schemas.microsoft.com/office/drawing/2014/main" id="{D11F10B6-7948-C251-2AC0-467518BBB34D}"/>
              </a:ext>
            </a:extLst>
          </p:cNvPr>
          <p:cNvSpPr txBox="1"/>
          <p:nvPr/>
        </p:nvSpPr>
        <p:spPr>
          <a:xfrm>
            <a:off x="1218882" y="0"/>
            <a:ext cx="10969943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4400" b="1" i="0" u="none" strike="noStrike" cap="none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KPIs (Three-Year Data)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808498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C80555-2EBA-89F3-7BDD-C6BBA7EF6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58;p12">
            <a:extLst>
              <a:ext uri="{FF2B5EF4-FFF2-40B4-BE49-F238E27FC236}">
                <a16:creationId xmlns:a16="http://schemas.microsoft.com/office/drawing/2014/main" id="{E658A8F5-65F8-2355-B3D5-E88058A093FD}"/>
              </a:ext>
            </a:extLst>
          </p:cNvPr>
          <p:cNvSpPr txBox="1"/>
          <p:nvPr/>
        </p:nvSpPr>
        <p:spPr>
          <a:xfrm>
            <a:off x="1218882" y="0"/>
            <a:ext cx="10969943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4400" b="1" i="0" u="none" strike="noStrike" cap="none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KPIs (Three-Year Data)</a:t>
            </a:r>
            <a:endParaRPr dirty="0"/>
          </a:p>
        </p:txBody>
      </p:sp>
      <p:graphicFrame>
        <p:nvGraphicFramePr>
          <p:cNvPr id="2" name="Google Shape;265;p13">
            <a:extLst>
              <a:ext uri="{FF2B5EF4-FFF2-40B4-BE49-F238E27FC236}">
                <a16:creationId xmlns:a16="http://schemas.microsoft.com/office/drawing/2014/main" id="{FE9EF1B4-953F-5567-BCDD-EAD9F064D1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9809803"/>
              </p:ext>
            </p:extLst>
          </p:nvPr>
        </p:nvGraphicFramePr>
        <p:xfrm>
          <a:off x="1465349" y="1630712"/>
          <a:ext cx="10477007" cy="3856520"/>
        </p:xfrm>
        <a:graphic>
          <a:graphicData uri="http://schemas.openxmlformats.org/drawingml/2006/table">
            <a:tbl>
              <a:tblPr firstRow="1" bandRow="1">
                <a:noFill/>
                <a:tableStyleId>{87BBE217-31D9-4F7C-999F-5D909A147C1F}</a:tableStyleId>
              </a:tblPr>
              <a:tblGrid>
                <a:gridCol w="4204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35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66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8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dirty="0"/>
                        <a:t>Secondary</a:t>
                      </a:r>
                      <a:endParaRPr dirty="0"/>
                    </a:p>
                  </a:txBody>
                  <a:tcPr marL="91450" marR="91450" marT="45725" marB="45725" anchor="ctr"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SY 2022-2023</a:t>
                      </a:r>
                      <a:endParaRPr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SY 2023-2024</a:t>
                      </a:r>
                      <a:endParaRPr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SY 2024-2025</a:t>
                      </a:r>
                      <a:endParaRPr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8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Secondary Completion Rate</a:t>
                      </a:r>
                      <a:endParaRPr/>
                    </a:p>
                  </a:txBody>
                  <a:tcPr marL="91450" marR="91450" marT="45725" marB="45725" anchor="ctr"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94.63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87.85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None Yet 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8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Percentage of Grade 10 learners attaining nearly proficient level or better  in stage 3 literacy standards</a:t>
                      </a:r>
                      <a:endParaRPr dirty="0"/>
                    </a:p>
                  </a:txBody>
                  <a:tcPr marL="91450" marR="91450" marT="45725" marB="45725" anchor="ctr"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NDA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38.09%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50.45%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3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Percentage of Grade 10 learners attaining nearly proficient level or better  in stage 3 numeracy standards</a:t>
                      </a:r>
                      <a:endParaRPr dirty="0"/>
                    </a:p>
                  </a:txBody>
                  <a:tcPr marL="91450" marR="91450" marT="45725" marB="45725" anchor="ctr"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KS3: 7.203% (EOSY ALNAT 2022 – 2023)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KS3: 3.987% (EOSY ALNAT 2023 – 2024)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dirty="0"/>
                        <a:t>KS3: 18.56% (EOSY ALNAT 2024 – 2025)</a:t>
                      </a:r>
                      <a:endParaRPr dirty="0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3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Percentage of Grade 12 learners attaining nearly proficient level or better  in stage 4 SHS areas</a:t>
                      </a:r>
                      <a:endParaRPr/>
                    </a:p>
                  </a:txBody>
                  <a:tcPr marL="91450" marR="91450" marT="45725" marB="45725" anchor="ctr"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NDA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NDA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NDA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15725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CA10CA-885F-36C2-27DB-82C0A80A9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oogle Shape;275;p14">
            <a:extLst>
              <a:ext uri="{FF2B5EF4-FFF2-40B4-BE49-F238E27FC236}">
                <a16:creationId xmlns:a16="http://schemas.microsoft.com/office/drawing/2014/main" id="{E8FA00A9-A0A6-0324-DE52-11ACFA1A7E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9463384"/>
              </p:ext>
            </p:extLst>
          </p:nvPr>
        </p:nvGraphicFramePr>
        <p:xfrm>
          <a:off x="1218882" y="701740"/>
          <a:ext cx="10462438" cy="3417620"/>
        </p:xfrm>
        <a:graphic>
          <a:graphicData uri="http://schemas.openxmlformats.org/drawingml/2006/table">
            <a:tbl>
              <a:tblPr firstRow="1" bandRow="1">
                <a:noFill/>
                <a:tableStyleId>{87BBE217-31D9-4F7C-999F-5D909A147C1F}</a:tableStyleId>
              </a:tblPr>
              <a:tblGrid>
                <a:gridCol w="25377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62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15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30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43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0094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06800"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PPA/Line Item</a:t>
                      </a:r>
                      <a:endParaRPr dirty="0"/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Physical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Reasons for 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over/underperformance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Performance Indicator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</a:t>
                      </a:r>
                      <a:r>
                        <a:rPr lang="en-US" sz="1400" b="0" u="none" strike="noStrike" cap="none" dirty="0">
                          <a:solidFill>
                            <a:schemeClr val="dk1"/>
                          </a:solidFill>
                        </a:rPr>
                        <a:t>Physical </a:t>
                      </a: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Target</a:t>
                      </a:r>
                      <a:endParaRPr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(Annual)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Accomplishment (Q1)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3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Number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%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5875"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Learning Tools Equipment (LTE) – Science and Mathematics (SM)</a:t>
                      </a:r>
                      <a:endParaRPr dirty="0"/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No. of tools and equipment delivered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0.00%</a:t>
                      </a:r>
                      <a:endParaRPr sz="15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dirty="0"/>
                        <a:t>Documents are ongoing as to the Project Proposal, WFP, etc., and will be conducted/submitted for procurement in Q2</a:t>
                      </a:r>
                      <a:endParaRPr sz="15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5875"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dirty="0"/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No. of learners benefiting the program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 Schools (SPNHS, SJIS. SLIS)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0.00%</a:t>
                      </a:r>
                      <a:endParaRPr sz="15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dirty="0"/>
                        <a:t>To be distributed in Q2</a:t>
                      </a:r>
                      <a:endParaRPr sz="15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8449336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83126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7977A4-9BE9-3634-DE9C-542ADB0BA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275;p14">
            <a:extLst>
              <a:ext uri="{FF2B5EF4-FFF2-40B4-BE49-F238E27FC236}">
                <a16:creationId xmlns:a16="http://schemas.microsoft.com/office/drawing/2014/main" id="{AD538C7E-B0B4-9EFE-9DA2-EB41763E02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7355419"/>
              </p:ext>
            </p:extLst>
          </p:nvPr>
        </p:nvGraphicFramePr>
        <p:xfrm>
          <a:off x="1180214" y="615270"/>
          <a:ext cx="10823944" cy="3737680"/>
        </p:xfrm>
        <a:graphic>
          <a:graphicData uri="http://schemas.openxmlformats.org/drawingml/2006/table">
            <a:tbl>
              <a:tblPr firstRow="1" bandRow="1">
                <a:noFill/>
                <a:tableStyleId>{87BBE217-31D9-4F7C-999F-5D909A147C1F}</a:tableStyleId>
              </a:tblPr>
              <a:tblGrid>
                <a:gridCol w="2820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19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01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89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76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6747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06800"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PPA/Line Item</a:t>
                      </a:r>
                      <a:endParaRPr dirty="0"/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Physical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Reasons for 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over/underperformance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Performance Indicator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</a:rPr>
                        <a:t>Physical</a:t>
                      </a:r>
                      <a:r>
                        <a:rPr lang="en-US" sz="1400" u="none" strike="noStrike" cap="none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Target</a:t>
                      </a:r>
                      <a:endParaRPr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(Annual)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Accomplishment (Q1)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3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Number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%</a:t>
                      </a:r>
                      <a:endParaRPr sz="1200" b="1" u="none" strike="noStrike" cap="none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5875"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Learning Tools Equipment (LTE) – Tech-</a:t>
                      </a:r>
                      <a:r>
                        <a:rPr lang="en-US" dirty="0" err="1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Voc</a:t>
                      </a:r>
                      <a:r>
                        <a:rPr lang="en-US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and Livelihood(TVL) Equipment </a:t>
                      </a: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No. of tools and equipment delivered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200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0.00%</a:t>
                      </a:r>
                      <a:endParaRPr sz="15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dirty="0"/>
                        <a:t>Downloaded to ZAHS</a:t>
                      </a:r>
                      <a:endParaRPr sz="15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5875"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dirty="0"/>
                    </a:p>
                  </a:txBody>
                  <a:tcPr marL="91450" marR="91450" marT="45725" marB="45725" anchor="ctr">
                    <a:lnR w="9525" cap="flat" cmpd="sng" algn="ctr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No. of learners benefiting the program</a:t>
                      </a: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400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0.00%</a:t>
                      </a:r>
                      <a:endParaRPr sz="15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dirty="0"/>
                        <a:t>To be procured by Q2</a:t>
                      </a:r>
                      <a:endParaRPr sz="15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949709890"/>
                  </a:ext>
                </a:extLst>
              </a:tr>
              <a:tr h="405875"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ELLN (Early Language Literacy and Numeracy)</a:t>
                      </a: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No. of Activity Conducted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</a:t>
                      </a:r>
                      <a:endParaRPr sz="15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dirty="0"/>
                        <a:t>To be conducted on Q2</a:t>
                      </a:r>
                      <a:endParaRPr sz="15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546086071"/>
                  </a:ext>
                </a:extLst>
              </a:tr>
              <a:tr h="405875">
                <a:tc vMerge="1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No. of teachers trained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110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0.00%</a:t>
                      </a:r>
                      <a:endParaRPr sz="15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dirty="0"/>
                        <a:t>To be conducted on Q2</a:t>
                      </a:r>
                      <a:endParaRPr sz="15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7730179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29098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D91AC0-C6A4-7160-84F6-819FE44DE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oogle Shape;275;p14">
            <a:extLst>
              <a:ext uri="{FF2B5EF4-FFF2-40B4-BE49-F238E27FC236}">
                <a16:creationId xmlns:a16="http://schemas.microsoft.com/office/drawing/2014/main" id="{D8D66F5C-7FBF-9A62-D9BE-C2C51B7766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94213210"/>
              </p:ext>
            </p:extLst>
          </p:nvPr>
        </p:nvGraphicFramePr>
        <p:xfrm>
          <a:off x="1360968" y="660995"/>
          <a:ext cx="10568763" cy="4591120"/>
        </p:xfrm>
        <a:graphic>
          <a:graphicData uri="http://schemas.openxmlformats.org/drawingml/2006/table">
            <a:tbl>
              <a:tblPr firstRow="1" bandRow="1">
                <a:noFill/>
                <a:tableStyleId>{87BBE217-31D9-4F7C-999F-5D909A147C1F}</a:tableStyleId>
              </a:tblPr>
              <a:tblGrid>
                <a:gridCol w="2128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03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16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65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65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353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06800"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PPA/Line Item</a:t>
                      </a:r>
                      <a:endParaRPr dirty="0"/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Physical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Reasons for 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over/underperformance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Performance Indicator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</a:rPr>
                        <a:t>Physical</a:t>
                      </a:r>
                      <a:r>
                        <a:rPr lang="en-US" sz="1400" u="none" strike="noStrike" cap="none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Target</a:t>
                      </a:r>
                      <a:endParaRPr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(Annual)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Accomplishment (Q1)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3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Number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%</a:t>
                      </a:r>
                      <a:endParaRPr sz="1200" b="1" u="none" strike="noStrike" cap="none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58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Textbooks (and Other Instructional materials)</a:t>
                      </a: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No. of schools provided with textbooks/instructional materials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39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0.00%</a:t>
                      </a:r>
                      <a:endParaRPr sz="15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dirty="0"/>
                        <a:t>The sub aro has just arrived and will be implemented on Q2</a:t>
                      </a:r>
                      <a:endParaRPr sz="15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469963722"/>
                  </a:ext>
                </a:extLst>
              </a:tr>
              <a:tr h="40587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NASBE (National Assessment Systems for Basic Education )</a:t>
                      </a: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No. of National Assessments conducted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33.33%</a:t>
                      </a:r>
                      <a:endParaRPr sz="15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dirty="0"/>
                        <a:t>NAT G12 and ELLNA to be conducted as per DM </a:t>
                      </a:r>
                      <a:endParaRPr sz="15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899908584"/>
                  </a:ext>
                </a:extLst>
              </a:tr>
              <a:tr h="405875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No. of Activities conducted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0.00%</a:t>
                      </a:r>
                      <a:endParaRPr sz="15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dirty="0"/>
                        <a:t>To be conducted on Q2</a:t>
                      </a:r>
                      <a:endParaRPr sz="15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538910410"/>
                  </a:ext>
                </a:extLst>
              </a:tr>
              <a:tr h="4058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FLO (Flexible Learning Options)</a:t>
                      </a: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No. of Schools Provided with Learning Resources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0.00%</a:t>
                      </a:r>
                      <a:endParaRPr sz="15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dirty="0"/>
                        <a:t>Waiting for the 2025 Sub Aro </a:t>
                      </a:r>
                      <a:endParaRPr sz="15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8244925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37470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150C40-59C7-2794-4654-85989625A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275;p14">
            <a:extLst>
              <a:ext uri="{FF2B5EF4-FFF2-40B4-BE49-F238E27FC236}">
                <a16:creationId xmlns:a16="http://schemas.microsoft.com/office/drawing/2014/main" id="{001AB9AF-0F22-A4B3-9A8B-1504422E56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81336155"/>
              </p:ext>
            </p:extLst>
          </p:nvPr>
        </p:nvGraphicFramePr>
        <p:xfrm>
          <a:off x="896206" y="158070"/>
          <a:ext cx="10607928" cy="6764481"/>
        </p:xfrm>
        <a:graphic>
          <a:graphicData uri="http://schemas.openxmlformats.org/drawingml/2006/table">
            <a:tbl>
              <a:tblPr firstRow="1" bandRow="1">
                <a:noFill/>
                <a:tableStyleId>{87BBE217-31D9-4F7C-999F-5D909A147C1F}</a:tableStyleId>
              </a:tblPr>
              <a:tblGrid>
                <a:gridCol w="24144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6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14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06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404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8745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06800"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PPA/Line Item</a:t>
                      </a:r>
                      <a:endParaRPr dirty="0"/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Physical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Reasons for 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over/underperformance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Performance Indicator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</a:rPr>
                        <a:t>Physical</a:t>
                      </a:r>
                      <a:r>
                        <a:rPr lang="en-US" sz="1400" u="none" strike="noStrike" cap="none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Target</a:t>
                      </a:r>
                      <a:endParaRPr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(Annual)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Accomplishment (Q1)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3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Number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%</a:t>
                      </a:r>
                      <a:endParaRPr sz="1200" b="1" u="none" strike="noStrike" cap="none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58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ADM (Alternative Delivery Mode)</a:t>
                      </a: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No. of Activities Conducted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490250634"/>
                  </a:ext>
                </a:extLst>
              </a:tr>
              <a:tr h="405875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ALSADM (Implementation of Alternative Learning and Delivery Mode Programs, including requirement of Learning Centers)</a:t>
                      </a: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No. of Activities Conducted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</a:t>
                      </a:r>
                      <a:endParaRPr sz="15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6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Activities are scheduled on the second and fourth quarters</a:t>
                      </a:r>
                      <a:endParaRPr sz="15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469963722"/>
                  </a:ext>
                </a:extLst>
              </a:tr>
              <a:tr h="405875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No. of materials procured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60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0</a:t>
                      </a:r>
                      <a:endParaRPr sz="15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6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Still under procurement process (Procurement of supplies and materials in support to teaching and learning of ALS teachers and learners – Ink for Printers and Sign Pens)</a:t>
                      </a:r>
                      <a:endParaRPr sz="15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899908584"/>
                  </a:ext>
                </a:extLst>
              </a:tr>
              <a:tr h="405875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No. of training/seminars/conferences attended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PH" sz="1200" b="1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PH" sz="12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PH" sz="1200" b="1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PH" sz="12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PH" sz="1200" b="1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11.76</a:t>
                      </a:r>
                      <a:endParaRPr lang="en-PH" sz="12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PH" sz="1200" b="1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Only 1 division training-workshop for teachers and 1 BAE sponsored conference were attended by the teachers, EPSA, and Division Focal Person and select personnel for Quarter 1. </a:t>
                      </a:r>
                      <a:endParaRPr lang="en-PH" sz="12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538910410"/>
                  </a:ext>
                </a:extLst>
              </a:tr>
              <a:tr h="40587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Journalism</a:t>
                      </a: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No. of students participated in the National Press Conference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8 (NSPC Qualifiers)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dirty="0"/>
                        <a:t>To participate in Q3</a:t>
                      </a:r>
                      <a:endParaRPr sz="15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824492550"/>
                  </a:ext>
                </a:extLst>
              </a:tr>
              <a:tr h="405875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No. of Activities Conducted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dirty="0"/>
                        <a:t>To conduct in Q3</a:t>
                      </a:r>
                      <a:endParaRPr sz="15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4461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81954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B9C0BC-62A2-8518-032D-5A35C7151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D146E-CA5F-83EE-763D-7FE27FBB66AA}"/>
              </a:ext>
            </a:extLst>
          </p:cNvPr>
          <p:cNvSpPr txBox="1">
            <a:spLocks/>
          </p:cNvSpPr>
          <p:nvPr/>
        </p:nvSpPr>
        <p:spPr>
          <a:xfrm>
            <a:off x="1509823" y="2621700"/>
            <a:ext cx="9675628" cy="1791977"/>
          </a:xfrm>
          <a:prstGeom prst="rect">
            <a:avLst/>
          </a:prstGeom>
        </p:spPr>
        <p:txBody>
          <a:bodyPr vert="horz" lIns="60944" tIns="30472" rIns="60944" bIns="30472" rtlCol="0" anchor="t">
            <a:noAutofit/>
          </a:bodyPr>
          <a:lstStyle>
            <a:lvl1pPr algn="l" defTabSz="914126" rtl="0" eaLnBrk="1" latinLnBrk="0" hangingPunct="1">
              <a:spcBef>
                <a:spcPct val="0"/>
              </a:spcBef>
              <a:buNone/>
              <a:defRPr sz="3999" b="1" kern="1200" cap="all">
                <a:solidFill>
                  <a:srgbClr val="FFC0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092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0" normalizeH="0" baseline="0" noProof="0" dirty="0" err="1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ongenial Black" panose="02000503040000020004" pitchFamily="2" charset="0"/>
                <a:ea typeface="+mj-ea"/>
                <a:cs typeface="+mj-cs"/>
              </a:rPr>
              <a:t>resiliencY</a:t>
            </a:r>
            <a:r>
              <a:rPr kumimoji="0" lang="en-US" sz="4000" b="1" i="0" u="none" strike="noStrike" kern="1200" cap="all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ongenial Black" panose="02000503040000020004" pitchFamily="2" charset="0"/>
                <a:ea typeface="+mj-ea"/>
                <a:cs typeface="+mj-cs"/>
              </a:rPr>
              <a:t> and well-being	</a:t>
            </a:r>
          </a:p>
          <a:p>
            <a:pPr marL="0" marR="0" lvl="0" indent="0" algn="ctr" defTabSz="6092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i="1" cap="none" dirty="0">
                <a:solidFill>
                  <a:srgbClr val="1F497D">
                    <a:lumMod val="75000"/>
                  </a:srgbClr>
                </a:solidFill>
                <a:latin typeface="Congenial Black" panose="02000503040000020004" pitchFamily="2" charset="0"/>
              </a:rPr>
              <a:t>IO: Learners are resilient and know their rights and have the life skills to protect themselves and claim their education-related rights from DepEd and other duty-bearers to promote learners’ well-being.</a:t>
            </a:r>
          </a:p>
          <a:p>
            <a:pPr marL="0" marR="0" lvl="0" indent="0" algn="ctr" defTabSz="6092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ongenial Black" panose="02000503040000020004" pitchFamily="2" charset="0"/>
                <a:ea typeface="+mj-ea"/>
                <a:cs typeface="+mj-cs"/>
              </a:rPr>
            </a:br>
            <a:endParaRPr kumimoji="0" lang="en-PH" sz="3199" b="1" i="0" u="none" strike="noStrike" kern="1200" cap="all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Congenial Black" panose="02000503040000020004" pitchFamily="2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843139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BA47EC-C759-D3FA-6779-0143152F5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oogle Shape;275;p14">
            <a:extLst>
              <a:ext uri="{FF2B5EF4-FFF2-40B4-BE49-F238E27FC236}">
                <a16:creationId xmlns:a16="http://schemas.microsoft.com/office/drawing/2014/main" id="{180C7C71-7893-771E-A2D8-A679FD28E1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93360540"/>
              </p:ext>
            </p:extLst>
          </p:nvPr>
        </p:nvGraphicFramePr>
        <p:xfrm>
          <a:off x="1233376" y="652134"/>
          <a:ext cx="10536867" cy="5322650"/>
        </p:xfrm>
        <a:graphic>
          <a:graphicData uri="http://schemas.openxmlformats.org/drawingml/2006/table">
            <a:tbl>
              <a:tblPr firstRow="1" bandRow="1">
                <a:noFill/>
                <a:tableStyleId>{87BBE217-31D9-4F7C-999F-5D909A147C1F}</a:tableStyleId>
              </a:tblPr>
              <a:tblGrid>
                <a:gridCol w="2400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15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45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9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33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0641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06800"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PPA/Line Item</a:t>
                      </a:r>
                      <a:endParaRPr dirty="0"/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Physical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Reasons for 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over/underperformance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Performance Indicator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</a:rPr>
                        <a:t>Physical</a:t>
                      </a:r>
                      <a:r>
                        <a:rPr lang="en-US" sz="1400" u="none" strike="noStrike" cap="none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Target</a:t>
                      </a:r>
                      <a:endParaRPr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(Annual)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Accomplishment (Q1)</a:t>
                      </a:r>
                      <a:endParaRPr dirty="0"/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3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u="none" strike="noStrike" cap="none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Number</a:t>
                      </a:r>
                      <a:endParaRPr sz="1200" b="1" u="none" strike="noStrike" cap="none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%</a:t>
                      </a:r>
                      <a:endParaRPr sz="1200" b="1" u="none" strike="noStrike" cap="none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45700" marB="45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5875"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BEC (Basic Education Curriculum)</a:t>
                      </a: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No. of learners participated in the activity (NLC)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16,203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dirty="0"/>
                        <a:t>To be participated in Q2</a:t>
                      </a:r>
                      <a:endParaRPr sz="15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490250634"/>
                  </a:ext>
                </a:extLst>
              </a:tr>
              <a:tr h="405875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No. of Schools participated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51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dirty="0"/>
                        <a:t>To be participated in Q2</a:t>
                      </a:r>
                      <a:endParaRPr sz="15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469963722"/>
                  </a:ext>
                </a:extLst>
              </a:tr>
              <a:tr h="405875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No. of teachers paid for their meal allowances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374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dirty="0"/>
                        <a:t>To be compensated  through SC </a:t>
                      </a:r>
                      <a:endParaRPr sz="15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899908584"/>
                  </a:ext>
                </a:extLst>
              </a:tr>
              <a:tr h="405875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No. of capacity building/orientation conducted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dirty="0"/>
                        <a:t>To be conducted in Q2</a:t>
                      </a:r>
                      <a:endParaRPr sz="15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538910410"/>
                  </a:ext>
                </a:extLst>
              </a:tr>
              <a:tr h="405875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dirty="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PH" dirty="0"/>
                        <a:t>No. of learning materials procured/produced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400" u="none" strike="noStrike" cap="none" dirty="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350</a:t>
                      </a: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u="none" strike="noStrike" cap="none" dirty="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PH" sz="1500" dirty="0"/>
                        <a:t>To be procured in Q2</a:t>
                      </a:r>
                      <a:endParaRPr sz="1500" dirty="0"/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8244925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11514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FA93F3-B571-AADC-773A-4FA1B0464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1E4CE-6799-B8CA-6265-E9DA4DE5B5F3}"/>
              </a:ext>
            </a:extLst>
          </p:cNvPr>
          <p:cNvSpPr txBox="1">
            <a:spLocks/>
          </p:cNvSpPr>
          <p:nvPr/>
        </p:nvSpPr>
        <p:spPr>
          <a:xfrm>
            <a:off x="1384654" y="2533944"/>
            <a:ext cx="9706052" cy="1791977"/>
          </a:xfrm>
          <a:prstGeom prst="rect">
            <a:avLst/>
          </a:prstGeom>
        </p:spPr>
        <p:txBody>
          <a:bodyPr vert="horz" lIns="60944" tIns="30472" rIns="60944" bIns="30472" rtlCol="0" anchor="t">
            <a:noAutofit/>
          </a:bodyPr>
          <a:lstStyle>
            <a:lvl1pPr algn="l" defTabSz="914126" rtl="0" eaLnBrk="1" latinLnBrk="0" hangingPunct="1">
              <a:spcBef>
                <a:spcPct val="0"/>
              </a:spcBef>
              <a:buNone/>
              <a:defRPr sz="3999" b="1" kern="1200" cap="all">
                <a:solidFill>
                  <a:srgbClr val="FFC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09265">
              <a:defRPr/>
            </a:pPr>
            <a:r>
              <a:rPr lang="en-US" sz="4000" b="0" dirty="0">
                <a:solidFill>
                  <a:srgbClr val="1F497D"/>
                </a:solidFill>
                <a:latin typeface="Congenial Black"/>
                <a:ea typeface="+mj-lt"/>
                <a:cs typeface="+mj-lt"/>
              </a:rPr>
              <a:t>Enabling Environment Performance Indicators</a:t>
            </a:r>
            <a:endParaRPr lang="en-US" dirty="0">
              <a:solidFill>
                <a:srgbClr val="1F497D"/>
              </a:solidFill>
              <a:latin typeface="Congenial Black"/>
              <a:ea typeface="+mj-ea"/>
              <a:cs typeface="+mj-cs"/>
            </a:endParaRPr>
          </a:p>
          <a:p>
            <a:pPr marL="0" marR="0" lvl="0" indent="0" algn="ctr" defTabSz="6092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ongenial Black" panose="02000503040000020004" pitchFamily="2" charset="0"/>
                <a:ea typeface="+mj-ea"/>
                <a:cs typeface="+mj-cs"/>
              </a:rPr>
            </a:br>
            <a:endParaRPr kumimoji="0" lang="en-PH" sz="3199" b="1" i="0" u="none" strike="noStrike" kern="1200" cap="all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Congenial Black" panose="02000503040000020004" pitchFamily="2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953081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B02330-A0B0-2EAA-E2EA-6F28055EA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43E9174-F6D5-113C-23C1-B324937C8FE5}"/>
              </a:ext>
            </a:extLst>
          </p:cNvPr>
          <p:cNvSpPr txBox="1"/>
          <p:nvPr/>
        </p:nvSpPr>
        <p:spPr>
          <a:xfrm>
            <a:off x="2298273" y="1006282"/>
            <a:ext cx="8595157" cy="36625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 dirty="0">
                <a:latin typeface="Amasis MT Pro Black" panose="02040A04050005020304" pitchFamily="18" charset="0"/>
              </a:rPr>
              <a:t>Proportion of schools  achieving the ideal ratio on: </a:t>
            </a:r>
          </a:p>
          <a:p>
            <a:pPr marL="342900" indent="-342900">
              <a:buAutoNum type="arabicPeriod"/>
            </a:pPr>
            <a:r>
              <a:rPr lang="en-US" sz="2800" dirty="0">
                <a:latin typeface="Aptos Black" panose="020B0004020202020204" pitchFamily="34" charset="0"/>
              </a:rPr>
              <a:t>Learning resources and learning materials (LRs and LMs) 1:1 </a:t>
            </a:r>
          </a:p>
          <a:p>
            <a:pPr marL="342900" indent="-342900">
              <a:buAutoNum type="arabicPeriod"/>
            </a:pPr>
            <a:r>
              <a:rPr lang="en-US" sz="2800" dirty="0">
                <a:latin typeface="Aptos Black" panose="020B0004020202020204" pitchFamily="34" charset="0"/>
              </a:rPr>
              <a:t>Science and Math equipment (1:51)</a:t>
            </a:r>
          </a:p>
          <a:p>
            <a:pPr marL="342900" indent="-342900">
              <a:buAutoNum type="arabicPeriod"/>
            </a:pPr>
            <a:r>
              <a:rPr lang="en-US" sz="2800" dirty="0">
                <a:latin typeface="Aptos Black" panose="020B0004020202020204" pitchFamily="34" charset="0"/>
              </a:rPr>
              <a:t>Mathematics Manipulatives (1:8) for 39 Elem School </a:t>
            </a:r>
          </a:p>
          <a:p>
            <a:pPr marL="342900" indent="-342900">
              <a:buAutoNum type="arabicPeriod"/>
            </a:pPr>
            <a:r>
              <a:rPr lang="en-US" sz="2800" dirty="0">
                <a:latin typeface="Aptos Black" panose="020B0004020202020204" pitchFamily="34" charset="0"/>
              </a:rPr>
              <a:t>Multimedia package </a:t>
            </a:r>
          </a:p>
        </p:txBody>
      </p:sp>
    </p:spTree>
    <p:extLst>
      <p:ext uri="{BB962C8B-B14F-4D97-AF65-F5344CB8AC3E}">
        <p14:creationId xmlns:p14="http://schemas.microsoft.com/office/powerpoint/2010/main" val="30277953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>
          <a:extLst>
            <a:ext uri="{FF2B5EF4-FFF2-40B4-BE49-F238E27FC236}">
              <a16:creationId xmlns:a16="http://schemas.microsoft.com/office/drawing/2014/main" id="{F9403279-5959-1F41-9343-4D282FD61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" name="Google Shape;370;p26">
            <a:extLst>
              <a:ext uri="{FF2B5EF4-FFF2-40B4-BE49-F238E27FC236}">
                <a16:creationId xmlns:a16="http://schemas.microsoft.com/office/drawing/2014/main" id="{73725F79-FA0B-A1C6-6047-BE787A73207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893"/>
            <a:ext cx="12188812" cy="685621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DAA81B2-3890-6F52-2DEF-ADE1DBF7E1A7}"/>
              </a:ext>
            </a:extLst>
          </p:cNvPr>
          <p:cNvSpPr txBox="1">
            <a:spLocks/>
          </p:cNvSpPr>
          <p:nvPr/>
        </p:nvSpPr>
        <p:spPr>
          <a:xfrm>
            <a:off x="-2" y="119679"/>
            <a:ext cx="12188811" cy="914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9pPr>
          </a:lstStyle>
          <a:p>
            <a:r>
              <a:rPr lang="en-US" dirty="0"/>
              <a:t>BCCs in Achieving the KPI Targets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DC54700-3AD3-4FB8-D258-178B76E92CBC}"/>
              </a:ext>
            </a:extLst>
          </p:cNvPr>
          <p:cNvSpPr/>
          <p:nvPr/>
        </p:nvSpPr>
        <p:spPr>
          <a:xfrm flipH="1">
            <a:off x="0" y="116800"/>
            <a:ext cx="739588" cy="6740307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US" sz="5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en-US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EQUITY</a:t>
            </a:r>
          </a:p>
          <a:p>
            <a:pPr algn="ctr"/>
            <a:endParaRPr lang="en-US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9D13144-E522-1CB0-F305-DD7857A3B7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3056651"/>
              </p:ext>
            </p:extLst>
          </p:nvPr>
        </p:nvGraphicFramePr>
        <p:xfrm>
          <a:off x="739588" y="1034079"/>
          <a:ext cx="11449237" cy="6040033"/>
        </p:xfrm>
        <a:graphic>
          <a:graphicData uri="http://schemas.openxmlformats.org/drawingml/2006/table">
            <a:tbl>
              <a:tblPr firstRow="1" bandRow="1">
                <a:tableStyleId>{87BBE217-31D9-4F7C-999F-5D909A147C1F}</a:tableStyleId>
              </a:tblPr>
              <a:tblGrid>
                <a:gridCol w="11449237">
                  <a:extLst>
                    <a:ext uri="{9D8B030D-6E8A-4147-A177-3AD203B41FA5}">
                      <a16:colId xmlns:a16="http://schemas.microsoft.com/office/drawing/2014/main" val="1215305539"/>
                    </a:ext>
                  </a:extLst>
                </a:gridCol>
              </a:tblGrid>
              <a:tr h="727879">
                <a:tc>
                  <a:txBody>
                    <a:bodyPr/>
                    <a:lstStyle/>
                    <a:p>
                      <a:r>
                        <a:rPr lang="en-US" sz="2800" dirty="0"/>
                        <a:t>Overlapping activities and other funds were downloaded only at the end of the year. </a:t>
                      </a:r>
                      <a:endParaRPr lang="en-PH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904078"/>
                  </a:ext>
                </a:extLst>
              </a:tr>
              <a:tr h="727879">
                <a:tc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768663"/>
                  </a:ext>
                </a:extLst>
              </a:tr>
              <a:tr h="727879">
                <a:tc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690580"/>
                  </a:ext>
                </a:extLst>
              </a:tr>
              <a:tr h="727879"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891182"/>
                  </a:ext>
                </a:extLst>
              </a:tr>
              <a:tr h="727879">
                <a:tc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870764"/>
                  </a:ext>
                </a:extLst>
              </a:tr>
              <a:tr h="727879">
                <a:tc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381239"/>
                  </a:ext>
                </a:extLst>
              </a:tr>
              <a:tr h="727879">
                <a:tc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169607"/>
                  </a:ext>
                </a:extLst>
              </a:tr>
              <a:tr h="727879"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071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31587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>
          <a:extLst>
            <a:ext uri="{FF2B5EF4-FFF2-40B4-BE49-F238E27FC236}">
              <a16:creationId xmlns:a16="http://schemas.microsoft.com/office/drawing/2014/main" id="{5D0B608A-B333-9EF3-5CE3-ACBB98FDA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" name="Google Shape;370;p26">
            <a:extLst>
              <a:ext uri="{FF2B5EF4-FFF2-40B4-BE49-F238E27FC236}">
                <a16:creationId xmlns:a16="http://schemas.microsoft.com/office/drawing/2014/main" id="{282CA996-3FE5-823D-A036-9E410F0D30F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893"/>
            <a:ext cx="12188812" cy="685621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7254344-81B0-C02E-A65D-8957C0E7132C}"/>
              </a:ext>
            </a:extLst>
          </p:cNvPr>
          <p:cNvSpPr txBox="1">
            <a:spLocks/>
          </p:cNvSpPr>
          <p:nvPr/>
        </p:nvSpPr>
        <p:spPr>
          <a:xfrm>
            <a:off x="-2" y="119679"/>
            <a:ext cx="12188811" cy="914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9pPr>
          </a:lstStyle>
          <a:p>
            <a:r>
              <a:rPr lang="en-US" dirty="0"/>
              <a:t>BCCs in Achieving the KPI Targets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47B0DB-A6E9-72A7-8595-8A8C9BDA8598}"/>
              </a:ext>
            </a:extLst>
          </p:cNvPr>
          <p:cNvSpPr/>
          <p:nvPr/>
        </p:nvSpPr>
        <p:spPr>
          <a:xfrm flipH="1">
            <a:off x="-16" y="948690"/>
            <a:ext cx="739588" cy="5909310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QUALITY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B7A2362-F81F-05B5-A2E3-31766E171E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3405965"/>
              </p:ext>
            </p:extLst>
          </p:nvPr>
        </p:nvGraphicFramePr>
        <p:xfrm>
          <a:off x="739588" y="1034079"/>
          <a:ext cx="11449237" cy="6260675"/>
        </p:xfrm>
        <a:graphic>
          <a:graphicData uri="http://schemas.openxmlformats.org/drawingml/2006/table">
            <a:tbl>
              <a:tblPr firstRow="1" bandRow="1">
                <a:tableStyleId>{87BBE217-31D9-4F7C-999F-5D909A147C1F}</a:tableStyleId>
              </a:tblPr>
              <a:tblGrid>
                <a:gridCol w="11449237">
                  <a:extLst>
                    <a:ext uri="{9D8B030D-6E8A-4147-A177-3AD203B41FA5}">
                      <a16:colId xmlns:a16="http://schemas.microsoft.com/office/drawing/2014/main" val="1215305539"/>
                    </a:ext>
                  </a:extLst>
                </a:gridCol>
              </a:tblGrid>
              <a:tr h="72787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PH" sz="2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Poppins"/>
                          <a:cs typeface="Poppins"/>
                          <a:sym typeface="Arial"/>
                        </a:rPr>
                        <a:t>Limited Exposure of learners to technology based – instruction.</a:t>
                      </a:r>
                    </a:p>
                    <a:p>
                      <a:endParaRPr lang="en-P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904078"/>
                  </a:ext>
                </a:extLst>
              </a:tr>
              <a:tr h="72787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Poppins"/>
                          <a:sym typeface="Arial"/>
                        </a:rPr>
                        <a:t>Need to intensify professional training/ development/seminar for teachers in beginning reading and numeracy instruction</a:t>
                      </a:r>
                    </a:p>
                    <a:p>
                      <a:endParaRPr lang="en-P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768663"/>
                  </a:ext>
                </a:extLst>
              </a:tr>
              <a:tr h="72787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PH" sz="2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Poppins"/>
                          <a:sym typeface="Arial"/>
                        </a:rPr>
                        <a:t>Insufficient training to teachers in numeracy engagement </a:t>
                      </a:r>
                    </a:p>
                    <a:p>
                      <a:endParaRPr lang="en-P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690580"/>
                  </a:ext>
                </a:extLst>
              </a:tr>
              <a:tr h="72787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Poppins"/>
                          <a:sym typeface="Arial"/>
                        </a:rPr>
                        <a:t>Low results in the ALNAT</a:t>
                      </a:r>
                      <a:endParaRPr kumimoji="0" lang="en-PH" sz="2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Poppins"/>
                        <a:sym typeface="Arial"/>
                      </a:endParaRPr>
                    </a:p>
                    <a:p>
                      <a:endParaRPr lang="en-P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891182"/>
                  </a:ext>
                </a:extLst>
              </a:tr>
              <a:tr h="727879">
                <a:tc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870764"/>
                  </a:ext>
                </a:extLst>
              </a:tr>
              <a:tr h="727879">
                <a:tc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381239"/>
                  </a:ext>
                </a:extLst>
              </a:tr>
              <a:tr h="727879">
                <a:tc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169607"/>
                  </a:ext>
                </a:extLst>
              </a:tr>
              <a:tr h="727879"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071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25290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>
          <a:extLst>
            <a:ext uri="{FF2B5EF4-FFF2-40B4-BE49-F238E27FC236}">
              <a16:creationId xmlns:a16="http://schemas.microsoft.com/office/drawing/2014/main" id="{940BE592-0B58-C73F-FAB8-8BECB4BD2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" name="Google Shape;370;p26">
            <a:extLst>
              <a:ext uri="{FF2B5EF4-FFF2-40B4-BE49-F238E27FC236}">
                <a16:creationId xmlns:a16="http://schemas.microsoft.com/office/drawing/2014/main" id="{821D028E-EA7D-0253-5145-CD406BB0067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893"/>
            <a:ext cx="12188812" cy="685621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463E22B-45B7-E2F5-371B-60E685D2DA81}"/>
              </a:ext>
            </a:extLst>
          </p:cNvPr>
          <p:cNvSpPr txBox="1">
            <a:spLocks/>
          </p:cNvSpPr>
          <p:nvPr/>
        </p:nvSpPr>
        <p:spPr>
          <a:xfrm>
            <a:off x="-2" y="119679"/>
            <a:ext cx="12188811" cy="914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9pPr>
          </a:lstStyle>
          <a:p>
            <a:r>
              <a:rPr lang="en-US" dirty="0"/>
              <a:t>BCCs in Achieving the KPI Targets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9F4915F-B68E-CBBF-5A37-83A769095C91}"/>
              </a:ext>
            </a:extLst>
          </p:cNvPr>
          <p:cNvSpPr/>
          <p:nvPr/>
        </p:nvSpPr>
        <p:spPr>
          <a:xfrm flipH="1">
            <a:off x="0" y="486132"/>
            <a:ext cx="537898" cy="6370975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RESILIENCE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59FE33A-C974-E5A0-9961-006430DEA0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1113140"/>
              </p:ext>
            </p:extLst>
          </p:nvPr>
        </p:nvGraphicFramePr>
        <p:xfrm>
          <a:off x="1052052" y="1034079"/>
          <a:ext cx="11136757" cy="5823032"/>
        </p:xfrm>
        <a:graphic>
          <a:graphicData uri="http://schemas.openxmlformats.org/drawingml/2006/table">
            <a:tbl>
              <a:tblPr firstRow="1" bandRow="1">
                <a:tableStyleId>{87BBE217-31D9-4F7C-999F-5D909A147C1F}</a:tableStyleId>
              </a:tblPr>
              <a:tblGrid>
                <a:gridCol w="11136757">
                  <a:extLst>
                    <a:ext uri="{9D8B030D-6E8A-4147-A177-3AD203B41FA5}">
                      <a16:colId xmlns:a16="http://schemas.microsoft.com/office/drawing/2014/main" val="1215305539"/>
                    </a:ext>
                  </a:extLst>
                </a:gridCol>
              </a:tblGrid>
              <a:tr h="727879">
                <a:tc>
                  <a:txBody>
                    <a:bodyPr/>
                    <a:lstStyle/>
                    <a:p>
                      <a:r>
                        <a:rPr lang="en-PH" sz="2000" dirty="0">
                          <a:solidFill>
                            <a:schemeClr val="tx1"/>
                          </a:solidFill>
                        </a:rPr>
                        <a:t>Unwillingness of parents/guardians for their children to be included in the summer program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904078"/>
                  </a:ext>
                </a:extLst>
              </a:tr>
              <a:tr h="727879">
                <a:tc>
                  <a:txBody>
                    <a:bodyPr/>
                    <a:lstStyle/>
                    <a:p>
                      <a:r>
                        <a:rPr lang="en-PH" sz="2800" dirty="0">
                          <a:latin typeface="Amasis MT Pro Black" panose="02040A04050005020304" pitchFamily="18" charset="0"/>
                        </a:rPr>
                        <a:t>Advocating for the program to stakeholders.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768663"/>
                  </a:ext>
                </a:extLst>
              </a:tr>
              <a:tr h="727879"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690580"/>
                  </a:ext>
                </a:extLst>
              </a:tr>
              <a:tr h="727879"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891182"/>
                  </a:ext>
                </a:extLst>
              </a:tr>
              <a:tr h="727879"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870764"/>
                  </a:ext>
                </a:extLst>
              </a:tr>
              <a:tr h="727879"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381239"/>
                  </a:ext>
                </a:extLst>
              </a:tr>
              <a:tr h="727879">
                <a:tc>
                  <a:txBody>
                    <a:bodyPr/>
                    <a:lstStyle/>
                    <a:p>
                      <a:endParaRPr lang="en-P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169607"/>
                  </a:ext>
                </a:extLst>
              </a:tr>
              <a:tr h="727879"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07120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398DE843-B571-D648-C1E1-44D94F625245}"/>
              </a:ext>
            </a:extLst>
          </p:cNvPr>
          <p:cNvSpPr/>
          <p:nvPr/>
        </p:nvSpPr>
        <p:spPr>
          <a:xfrm flipH="1">
            <a:off x="537898" y="621495"/>
            <a:ext cx="537898" cy="6247864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WELL-BEING</a:t>
            </a:r>
          </a:p>
        </p:txBody>
      </p:sp>
    </p:spTree>
    <p:extLst>
      <p:ext uri="{BB962C8B-B14F-4D97-AF65-F5344CB8AC3E}">
        <p14:creationId xmlns:p14="http://schemas.microsoft.com/office/powerpoint/2010/main" val="41223593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B94A29-E2B1-C4BA-7C64-C5A6910FF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4ED65-CC80-0841-BCD4-EFC51EFEF67B}"/>
              </a:ext>
            </a:extLst>
          </p:cNvPr>
          <p:cNvSpPr txBox="1">
            <a:spLocks/>
          </p:cNvSpPr>
          <p:nvPr/>
        </p:nvSpPr>
        <p:spPr>
          <a:xfrm>
            <a:off x="-204145" y="151171"/>
            <a:ext cx="3859618" cy="722170"/>
          </a:xfrm>
          <a:prstGeom prst="rect">
            <a:avLst/>
          </a:prstGeom>
        </p:spPr>
        <p:txBody>
          <a:bodyPr vert="horz" lIns="60944" tIns="30472" rIns="60944" bIns="30472" rtlCol="0" anchor="t">
            <a:noAutofit/>
          </a:bodyPr>
          <a:lstStyle>
            <a:lvl1pPr algn="l" defTabSz="914126" rtl="0" eaLnBrk="1" latinLnBrk="0" hangingPunct="1">
              <a:spcBef>
                <a:spcPct val="0"/>
              </a:spcBef>
              <a:buNone/>
              <a:defRPr sz="3999" b="1" kern="1200" cap="all">
                <a:solidFill>
                  <a:srgbClr val="FFC000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ctr" defTabSz="6092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dirty="0">
                <a:solidFill>
                  <a:srgbClr val="1F497D">
                    <a:lumMod val="75000"/>
                  </a:srgbClr>
                </a:solidFill>
                <a:latin typeface="Congenial Black" panose="02000503040000020004" pitchFamily="2" charset="0"/>
              </a:rPr>
              <a:t>INITIATIVES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DEF574C-5FEE-5F56-3B69-F37A47FA44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1349794"/>
              </p:ext>
            </p:extLst>
          </p:nvPr>
        </p:nvGraphicFramePr>
        <p:xfrm>
          <a:off x="1351280" y="563856"/>
          <a:ext cx="10624210" cy="5730287"/>
        </p:xfrm>
        <a:graphic>
          <a:graphicData uri="http://schemas.openxmlformats.org/drawingml/2006/table">
            <a:tbl>
              <a:tblPr firstRow="1" bandRow="1"/>
              <a:tblGrid>
                <a:gridCol w="10624210">
                  <a:extLst>
                    <a:ext uri="{9D8B030D-6E8A-4147-A177-3AD203B41FA5}">
                      <a16:colId xmlns:a16="http://schemas.microsoft.com/office/drawing/2014/main" val="1485232744"/>
                    </a:ext>
                  </a:extLst>
                </a:gridCol>
              </a:tblGrid>
              <a:tr h="269831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9pPr>
                    </a:lstStyle>
                    <a:p>
                      <a:endParaRPr lang="en-PH"/>
                    </a:p>
                  </a:txBody>
                  <a:tcPr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54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54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166375"/>
                  </a:ext>
                </a:extLst>
              </a:tr>
              <a:tr h="458712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9pPr>
                    </a:lstStyle>
                    <a:p>
                      <a:r>
                        <a:rPr lang="en-US" sz="2800" b="1" dirty="0">
                          <a:solidFill>
                            <a:srgbClr val="FF0000"/>
                          </a:solidFill>
                        </a:rPr>
                        <a:t>1. IRIGA Plus Program</a:t>
                      </a:r>
                      <a:endParaRPr lang="en-PH" sz="28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54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9762141"/>
                  </a:ext>
                </a:extLst>
              </a:tr>
              <a:tr h="836475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9pPr>
                    </a:lstStyle>
                    <a:p>
                      <a:r>
                        <a:rPr lang="en-US" sz="2800" b="1" dirty="0">
                          <a:solidFill>
                            <a:srgbClr val="FF0000"/>
                          </a:solidFill>
                        </a:rPr>
                        <a:t>2. Project LIBRO </a:t>
                      </a:r>
                      <a:r>
                        <a:rPr lang="en-US" sz="2800" b="1" i="1" dirty="0">
                          <a:solidFill>
                            <a:srgbClr val="FF0000"/>
                          </a:solidFill>
                          <a:latin typeface="+mj-lt"/>
                        </a:rPr>
                        <a:t>(Library Improvement for Better Reading Opportunities)</a:t>
                      </a:r>
                      <a:endParaRPr lang="en-PH" sz="2800" b="1" i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93201"/>
                  </a:ext>
                </a:extLst>
              </a:tr>
              <a:tr h="836475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800" b="1" dirty="0">
                          <a:solidFill>
                            <a:srgbClr val="FF0000"/>
                          </a:solidFill>
                        </a:rPr>
                        <a:t>3</a:t>
                      </a:r>
                      <a:r>
                        <a:rPr lang="en-US" sz="2800" b="1" dirty="0">
                          <a:solidFill>
                            <a:srgbClr val="FF0000"/>
                          </a:solidFill>
                          <a:latin typeface="Aptos Black" panose="020B0004020202020204" pitchFamily="34" charset="0"/>
                        </a:rPr>
                        <a:t>. Project COSINE </a:t>
                      </a:r>
                      <a:r>
                        <a:rPr lang="en-US" sz="2800" b="1" i="1" dirty="0">
                          <a:solidFill>
                            <a:srgbClr val="FF0000"/>
                          </a:solidFill>
                          <a:latin typeface="Aptos Black" panose="020B0004020202020204" pitchFamily="34" charset="0"/>
                        </a:rPr>
                        <a:t>(</a:t>
                      </a:r>
                      <a:r>
                        <a:rPr kumimoji="0" lang="en-US" sz="28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ptos Black" panose="020B0004020202020204" pitchFamily="34" charset="0"/>
                          <a:cs typeface="Arial"/>
                          <a:sym typeface="Arial"/>
                        </a:rPr>
                        <a:t>Creating Optimum </a:t>
                      </a:r>
                      <a:r>
                        <a:rPr kumimoji="0" lang="en-US" sz="2800" b="0" i="1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ptos Black" panose="020B0004020202020204" pitchFamily="34" charset="0"/>
                          <a:cs typeface="Arial"/>
                          <a:sym typeface="Arial"/>
                        </a:rPr>
                        <a:t>Synergical</a:t>
                      </a:r>
                      <a:r>
                        <a:rPr kumimoji="0" lang="en-US" sz="28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ptos Black" panose="020B0004020202020204" pitchFamily="34" charset="0"/>
                          <a:cs typeface="Arial"/>
                          <a:sym typeface="Arial"/>
                        </a:rPr>
                        <a:t> Innovations  for Numeracy Enhancement) </a:t>
                      </a:r>
                    </a:p>
                  </a:txBody>
                  <a:tcPr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9622789"/>
                  </a:ext>
                </a:extLst>
              </a:tr>
              <a:tr h="1214238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9pPr>
                    </a:lstStyle>
                    <a:p>
                      <a:r>
                        <a:rPr lang="en-US" sz="2800" b="1" dirty="0">
                          <a:solidFill>
                            <a:srgbClr val="FF0000"/>
                          </a:solidFill>
                        </a:rPr>
                        <a:t>4. Project BRACE ME </a:t>
                      </a:r>
                      <a:r>
                        <a:rPr lang="en-US" sz="2800" b="1" i="1" dirty="0">
                          <a:solidFill>
                            <a:srgbClr val="FF0000"/>
                          </a:solidFill>
                          <a:latin typeface="+mj-lt"/>
                        </a:rPr>
                        <a:t>(Bridging Reading Apprehensions via Contextualization and Community Engagement for a Meaningful Educational Experience)</a:t>
                      </a:r>
                      <a:endParaRPr lang="en-PH" sz="2800" b="1" i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1807409"/>
                  </a:ext>
                </a:extLst>
              </a:tr>
              <a:tr h="1645967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Arial"/>
                        </a:defRPr>
                      </a:lvl9pPr>
                    </a:lstStyle>
                    <a:p>
                      <a:r>
                        <a:rPr lang="en-US" sz="3200" b="1" dirty="0">
                          <a:solidFill>
                            <a:srgbClr val="FF0000"/>
                          </a:solidFill>
                        </a:rPr>
                        <a:t>5</a:t>
                      </a:r>
                      <a:r>
                        <a:rPr lang="en-US" sz="2800" b="1" i="1" dirty="0">
                          <a:solidFill>
                            <a:srgbClr val="FF0000"/>
                          </a:solidFill>
                          <a:latin typeface="+mj-lt"/>
                        </a:rPr>
                        <a:t>. Project GAINS (Gather Results on Learning Assessment and Initiative Intervention and Innovative Practices that Foster a Nurturing and Supportive Sustainable Environment) </a:t>
                      </a:r>
                      <a:endParaRPr lang="en-PH" sz="2800" b="1" i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54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4901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03234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C36766-3564-7E5E-BC70-D819C69FE9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74F3A-CAF7-6E37-E894-64D2623B5A11}"/>
              </a:ext>
            </a:extLst>
          </p:cNvPr>
          <p:cNvSpPr txBox="1">
            <a:spLocks/>
          </p:cNvSpPr>
          <p:nvPr/>
        </p:nvSpPr>
        <p:spPr>
          <a:xfrm>
            <a:off x="334335" y="376292"/>
            <a:ext cx="3859618" cy="722170"/>
          </a:xfrm>
          <a:prstGeom prst="rect">
            <a:avLst/>
          </a:prstGeom>
        </p:spPr>
        <p:txBody>
          <a:bodyPr vert="horz" lIns="60944" tIns="30472" rIns="60944" bIns="30472" rtlCol="0" anchor="t">
            <a:noAutofit/>
          </a:bodyPr>
          <a:lstStyle>
            <a:lvl1pPr algn="l" defTabSz="914126" rtl="0" eaLnBrk="1" latinLnBrk="0" hangingPunct="1">
              <a:spcBef>
                <a:spcPct val="0"/>
              </a:spcBef>
              <a:buNone/>
              <a:defRPr sz="3999" b="1" kern="1200" cap="all">
                <a:solidFill>
                  <a:srgbClr val="FFC000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ctr" defTabSz="6092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dirty="0">
                <a:solidFill>
                  <a:srgbClr val="1F497D">
                    <a:lumMod val="75000"/>
                  </a:srgbClr>
                </a:solidFill>
                <a:latin typeface="Congenial Black" panose="02000503040000020004" pitchFamily="2" charset="0"/>
              </a:rPr>
              <a:t>QUICK WINS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D5A6D3-9A32-C658-C460-FA76ABE7CB32}"/>
              </a:ext>
            </a:extLst>
          </p:cNvPr>
          <p:cNvSpPr txBox="1"/>
          <p:nvPr/>
        </p:nvSpPr>
        <p:spPr>
          <a:xfrm>
            <a:off x="0" y="5605648"/>
            <a:ext cx="31292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PH" b="0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RFOT 2025 MUSABAQAH</a:t>
            </a:r>
            <a:endParaRPr lang="en-PH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161CED-CBE9-A77F-CC24-204E2F1C9E7D}"/>
              </a:ext>
            </a:extLst>
          </p:cNvPr>
          <p:cNvSpPr txBox="1"/>
          <p:nvPr/>
        </p:nvSpPr>
        <p:spPr>
          <a:xfrm>
            <a:off x="2499360" y="1098463"/>
            <a:ext cx="741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3200" dirty="0">
                <a:latin typeface="Bodoni MT Black" panose="02070A03080606020203" pitchFamily="18" charset="0"/>
              </a:rPr>
              <a:t>2025 Regional Festival of Talents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C43CEDA-D3FA-CE0A-FF30-F7F686E19F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7710" y="994153"/>
            <a:ext cx="2272665" cy="19453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C21760-92F1-373D-9A21-73392BFB71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4784" y="1134692"/>
            <a:ext cx="1534160" cy="244819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3B113B6-5C82-25C7-EF6C-3914037F07E2}"/>
              </a:ext>
            </a:extLst>
          </p:cNvPr>
          <p:cNvSpPr txBox="1"/>
          <p:nvPr/>
        </p:nvSpPr>
        <p:spPr>
          <a:xfrm>
            <a:off x="2814080" y="1666108"/>
            <a:ext cx="8104188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PH" sz="2800" b="0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2</a:t>
            </a:r>
            <a:r>
              <a:rPr lang="en-PH" sz="2800" b="0" i="0" baseline="3000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nd</a:t>
            </a:r>
            <a:r>
              <a:rPr lang="en-PH" sz="2800" b="0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 Place - Read-A-Thon Filipino </a:t>
            </a:r>
          </a:p>
          <a:p>
            <a:r>
              <a:rPr lang="en-PH" sz="2800" dirty="0">
                <a:solidFill>
                  <a:srgbClr val="080809"/>
                </a:solidFill>
                <a:latin typeface="Segoe UI Historic" panose="020B0502040204020203" pitchFamily="34" charset="0"/>
              </a:rPr>
              <a:t>      	</a:t>
            </a:r>
            <a:r>
              <a:rPr lang="en-PH" sz="2800" b="0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Nathalie Padayao, </a:t>
            </a:r>
          </a:p>
          <a:p>
            <a:r>
              <a:rPr lang="en-PH" sz="2800" dirty="0">
                <a:solidFill>
                  <a:srgbClr val="080809"/>
                </a:solidFill>
                <a:latin typeface="Segoe UI Historic" panose="020B0502040204020203" pitchFamily="34" charset="0"/>
              </a:rPr>
              <a:t>      	</a:t>
            </a:r>
            <a:r>
              <a:rPr lang="en-PH" sz="2800" b="0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Coach: </a:t>
            </a:r>
            <a:r>
              <a:rPr kumimoji="0" lang="en-PH" sz="2800" b="0" i="0" u="none" strike="noStrike" kern="0" cap="none" spc="0" normalizeH="0" baseline="0" noProof="0" dirty="0">
                <a:ln>
                  <a:noFill/>
                </a:ln>
                <a:solidFill>
                  <a:srgbClr val="080809"/>
                </a:solidFill>
                <a:effectLst/>
                <a:uLnTx/>
                <a:uFillTx/>
                <a:latin typeface="Segoe UI Historic" panose="020B0502040204020203" pitchFamily="34" charset="0"/>
                <a:cs typeface="Arial"/>
                <a:sym typeface="Arial"/>
              </a:rPr>
              <a:t>Tanya </a:t>
            </a:r>
            <a:r>
              <a:rPr kumimoji="0" lang="en-PH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80809"/>
                </a:solidFill>
                <a:effectLst/>
                <a:uLnTx/>
                <a:uFillTx/>
                <a:latin typeface="Segoe UI Historic" panose="020B0502040204020203" pitchFamily="34" charset="0"/>
                <a:cs typeface="Arial"/>
                <a:sym typeface="Arial"/>
              </a:rPr>
              <a:t>Pandes</a:t>
            </a:r>
            <a:r>
              <a:rPr kumimoji="0" lang="en-PH" sz="2800" b="0" i="0" u="none" strike="noStrike" kern="0" cap="none" spc="0" normalizeH="0" baseline="0" noProof="0" dirty="0">
                <a:ln>
                  <a:noFill/>
                </a:ln>
                <a:solidFill>
                  <a:srgbClr val="080809"/>
                </a:solidFill>
                <a:effectLst/>
                <a:uLnTx/>
                <a:uFillTx/>
                <a:latin typeface="Segoe UI Historic" panose="020B0502040204020203" pitchFamily="34" charset="0"/>
                <a:cs typeface="Arial"/>
                <a:sym typeface="Arial"/>
              </a:rPr>
              <a:t> </a:t>
            </a:r>
            <a:endParaRPr lang="en-PH" sz="2800" b="0" i="0" dirty="0">
              <a:solidFill>
                <a:srgbClr val="080809"/>
              </a:solidFill>
              <a:effectLst/>
              <a:latin typeface="Segoe UI Historic" panose="020B0502040204020203" pitchFamily="34" charset="0"/>
            </a:endParaRPr>
          </a:p>
          <a:p>
            <a:r>
              <a:rPr lang="en-PH" sz="2800" dirty="0">
                <a:solidFill>
                  <a:srgbClr val="080809"/>
                </a:solidFill>
                <a:latin typeface="Segoe UI Historic" panose="020B0502040204020203" pitchFamily="34" charset="0"/>
              </a:rPr>
              <a:t>       	S</a:t>
            </a:r>
            <a:r>
              <a:rPr lang="en-PH" sz="2800" b="0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chool Head: Ryan Ebro</a:t>
            </a:r>
            <a:r>
              <a:rPr lang="en-PH" sz="2800" dirty="0">
                <a:solidFill>
                  <a:srgbClr val="080809"/>
                </a:solidFill>
                <a:latin typeface="Segoe UI Historic" panose="020B0502040204020203" pitchFamily="34" charset="0"/>
              </a:rPr>
              <a:t>n</a:t>
            </a:r>
          </a:p>
          <a:p>
            <a:r>
              <a:rPr lang="en-PH" sz="2800" dirty="0">
                <a:solidFill>
                  <a:srgbClr val="080809"/>
                </a:solidFill>
                <a:latin typeface="Segoe UI Historic" panose="020B0502040204020203" pitchFamily="34" charset="0"/>
              </a:rPr>
              <a:t>       	School: La Anunciacion 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PH" sz="2800" dirty="0">
                <a:solidFill>
                  <a:srgbClr val="080809"/>
                </a:solidFill>
                <a:latin typeface="Segoe UI Historic" panose="020B0502040204020203" pitchFamily="34" charset="0"/>
              </a:rPr>
              <a:t>2nd Place : Dish Gardening</a:t>
            </a:r>
          </a:p>
          <a:p>
            <a:r>
              <a:rPr lang="en-PH" sz="2800" dirty="0">
                <a:solidFill>
                  <a:srgbClr val="080809"/>
                </a:solidFill>
                <a:latin typeface="Segoe UI Historic" panose="020B0502040204020203" pitchFamily="34" charset="0"/>
              </a:rPr>
              <a:t>	Iriga Central School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PH" sz="2800" b="0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2nd Place: </a:t>
            </a:r>
            <a:r>
              <a:rPr lang="en-PH" sz="2800" b="0" i="0" dirty="0" err="1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Kasaysayan</a:t>
            </a:r>
            <a:r>
              <a:rPr lang="en-PH" sz="2800" b="0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 ng </a:t>
            </a:r>
            <a:r>
              <a:rPr lang="en-PH" sz="2800" b="0" i="0" dirty="0" err="1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Pilipinas</a:t>
            </a:r>
            <a:r>
              <a:rPr lang="en-PH" sz="2800" b="0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 Quiz</a:t>
            </a:r>
          </a:p>
          <a:p>
            <a:r>
              <a:rPr lang="en-PH" sz="2800" dirty="0">
                <a:solidFill>
                  <a:srgbClr val="080809"/>
                </a:solidFill>
                <a:latin typeface="Segoe UI Historic" panose="020B0502040204020203" pitchFamily="34" charset="0"/>
              </a:rPr>
              <a:t>	Iriga Central School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PH" sz="2800" dirty="0">
                <a:solidFill>
                  <a:srgbClr val="080809"/>
                </a:solidFill>
                <a:latin typeface="Segoe UI Historic" panose="020B0502040204020203" pitchFamily="34" charset="0"/>
              </a:rPr>
              <a:t>6</a:t>
            </a:r>
            <a:r>
              <a:rPr lang="en-PH" sz="2800" baseline="30000" dirty="0">
                <a:solidFill>
                  <a:srgbClr val="080809"/>
                </a:solidFill>
                <a:latin typeface="Segoe UI Historic" panose="020B0502040204020203" pitchFamily="34" charset="0"/>
              </a:rPr>
              <a:t>th</a:t>
            </a:r>
            <a:r>
              <a:rPr lang="en-PH" sz="2800" dirty="0">
                <a:solidFill>
                  <a:srgbClr val="080809"/>
                </a:solidFill>
                <a:latin typeface="Segoe UI Historic" panose="020B0502040204020203" pitchFamily="34" charset="0"/>
              </a:rPr>
              <a:t> Place: </a:t>
            </a:r>
            <a:r>
              <a:rPr lang="en-PH" sz="2800" dirty="0" err="1">
                <a:solidFill>
                  <a:srgbClr val="080809"/>
                </a:solidFill>
                <a:latin typeface="Segoe UI Historic" panose="020B0502040204020203" pitchFamily="34" charset="0"/>
              </a:rPr>
              <a:t>NumbeRace</a:t>
            </a:r>
            <a:endParaRPr lang="en-PH" sz="2800" dirty="0">
              <a:solidFill>
                <a:srgbClr val="080809"/>
              </a:solidFill>
              <a:latin typeface="Segoe UI Historic" panose="020B0502040204020203" pitchFamily="34" charset="0"/>
            </a:endParaRPr>
          </a:p>
          <a:p>
            <a:r>
              <a:rPr lang="en-PH" sz="1800" dirty="0">
                <a:solidFill>
                  <a:srgbClr val="080809"/>
                </a:solidFill>
                <a:latin typeface="Segoe UI Historic" panose="020B0502040204020203" pitchFamily="34" charset="0"/>
              </a:rPr>
              <a:t>     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30098148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884F54-204C-5EB1-D6E4-2F89F19BB1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71ABB-21E3-2667-F0CE-5C1E9D6793D4}"/>
              </a:ext>
            </a:extLst>
          </p:cNvPr>
          <p:cNvSpPr txBox="1">
            <a:spLocks/>
          </p:cNvSpPr>
          <p:nvPr/>
        </p:nvSpPr>
        <p:spPr>
          <a:xfrm>
            <a:off x="334335" y="376292"/>
            <a:ext cx="3859618" cy="722170"/>
          </a:xfrm>
          <a:prstGeom prst="rect">
            <a:avLst/>
          </a:prstGeom>
        </p:spPr>
        <p:txBody>
          <a:bodyPr vert="horz" lIns="60944" tIns="30472" rIns="60944" bIns="30472" rtlCol="0" anchor="t">
            <a:noAutofit/>
          </a:bodyPr>
          <a:lstStyle>
            <a:lvl1pPr algn="l" defTabSz="914126" rtl="0" eaLnBrk="1" latinLnBrk="0" hangingPunct="1">
              <a:spcBef>
                <a:spcPct val="0"/>
              </a:spcBef>
              <a:buNone/>
              <a:defRPr sz="3999" b="1" kern="1200" cap="all">
                <a:solidFill>
                  <a:srgbClr val="FFC000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ctr" defTabSz="6092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dirty="0">
                <a:solidFill>
                  <a:srgbClr val="1F497D">
                    <a:lumMod val="75000"/>
                  </a:srgbClr>
                </a:solidFill>
                <a:latin typeface="Congenial Black" panose="02000503040000020004" pitchFamily="2" charset="0"/>
              </a:rPr>
              <a:t>QUICK WINS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4EEB61-2795-EF55-58C3-394E7865D175}"/>
              </a:ext>
            </a:extLst>
          </p:cNvPr>
          <p:cNvSpPr txBox="1"/>
          <p:nvPr/>
        </p:nvSpPr>
        <p:spPr>
          <a:xfrm>
            <a:off x="0" y="5605648"/>
            <a:ext cx="31292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PH" b="0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RFOT 2025 MUSABAQAH</a:t>
            </a:r>
            <a:endParaRPr lang="en-PH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B26448-3EA1-F1B1-1BAA-EB69015FB682}"/>
              </a:ext>
            </a:extLst>
          </p:cNvPr>
          <p:cNvSpPr txBox="1"/>
          <p:nvPr/>
        </p:nvSpPr>
        <p:spPr>
          <a:xfrm>
            <a:off x="2499360" y="1098463"/>
            <a:ext cx="741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3200" dirty="0">
                <a:latin typeface="Bodoni MT Black" panose="02070A03080606020203" pitchFamily="18" charset="0"/>
              </a:rPr>
              <a:t>2025 Regional Festival of Talents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C96A74B-A030-FA53-3252-4FE300FA3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7710" y="994153"/>
            <a:ext cx="2272665" cy="19453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E87FC6-8B0E-2A6B-21E6-A88AE72674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4784" y="1134692"/>
            <a:ext cx="1534160" cy="244819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895070D-A10F-B6FB-2B21-BD785B336FBC}"/>
              </a:ext>
            </a:extLst>
          </p:cNvPr>
          <p:cNvSpPr txBox="1"/>
          <p:nvPr/>
        </p:nvSpPr>
        <p:spPr>
          <a:xfrm>
            <a:off x="2848292" y="1905506"/>
            <a:ext cx="81041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400" b="0" i="0" dirty="0">
                <a:solidFill>
                  <a:srgbClr val="080809"/>
                </a:solidFill>
                <a:effectLst/>
                <a:latin typeface="+mn-lt"/>
              </a:rPr>
              <a:t>2025 </a:t>
            </a:r>
            <a:r>
              <a:rPr lang="en-PH" sz="2400" b="0" i="0" dirty="0" err="1">
                <a:solidFill>
                  <a:srgbClr val="080809"/>
                </a:solidFill>
                <a:effectLst/>
                <a:latin typeface="+mn-lt"/>
              </a:rPr>
              <a:t>Sining</a:t>
            </a:r>
            <a:r>
              <a:rPr lang="en-PH" sz="2400" b="0" i="0" dirty="0">
                <a:solidFill>
                  <a:srgbClr val="080809"/>
                </a:solidFill>
                <a:effectLst/>
                <a:latin typeface="+mn-lt"/>
              </a:rPr>
              <a:t> </a:t>
            </a:r>
            <a:r>
              <a:rPr lang="en-PH" sz="2400" b="0" i="0" dirty="0" err="1">
                <a:solidFill>
                  <a:srgbClr val="080809"/>
                </a:solidFill>
                <a:effectLst/>
                <a:latin typeface="+mn-lt"/>
              </a:rPr>
              <a:t>Tanghalan</a:t>
            </a:r>
            <a:r>
              <a:rPr lang="en-PH" sz="2400" b="0" i="0" dirty="0">
                <a:solidFill>
                  <a:srgbClr val="080809"/>
                </a:solidFill>
                <a:effectLst/>
                <a:latin typeface="+mn-lt"/>
              </a:rPr>
              <a:t> Results</a:t>
            </a:r>
          </a:p>
          <a:p>
            <a:endParaRPr lang="en-PH" sz="2400" dirty="0">
              <a:solidFill>
                <a:srgbClr val="080809"/>
              </a:solidFill>
              <a:latin typeface="+mn-lt"/>
            </a:endParaRPr>
          </a:p>
          <a:p>
            <a:r>
              <a:rPr lang="en-PH" sz="2400" b="0" i="0" dirty="0">
                <a:solidFill>
                  <a:srgbClr val="080809"/>
                </a:solidFill>
                <a:effectLst/>
                <a:latin typeface="+mn-lt"/>
              </a:rPr>
              <a:t>Overall Champion: SDO Iriga City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PH" sz="2400" dirty="0">
                <a:solidFill>
                  <a:srgbClr val="080809"/>
                </a:solidFill>
                <a:latin typeface="+mn-lt"/>
              </a:rPr>
              <a:t>	</a:t>
            </a:r>
            <a:r>
              <a:rPr lang="en-PH" sz="2400" b="0" i="0" dirty="0">
                <a:solidFill>
                  <a:srgbClr val="080809"/>
                </a:solidFill>
                <a:effectLst/>
                <a:latin typeface="+mn-lt"/>
              </a:rPr>
              <a:t> Folkdance - 1</a:t>
            </a:r>
            <a:r>
              <a:rPr lang="en-PH" sz="2400" b="0" i="0" baseline="30000" dirty="0">
                <a:solidFill>
                  <a:srgbClr val="080809"/>
                </a:solidFill>
                <a:effectLst/>
                <a:latin typeface="+mn-lt"/>
              </a:rPr>
              <a:t>st</a:t>
            </a:r>
            <a:r>
              <a:rPr lang="en-PH" sz="2400" b="0" i="0" dirty="0">
                <a:solidFill>
                  <a:srgbClr val="080809"/>
                </a:solidFill>
                <a:effectLst/>
                <a:latin typeface="+mn-lt"/>
              </a:rPr>
              <a:t> Place </a:t>
            </a:r>
          </a:p>
          <a:p>
            <a:pPr marL="342900" lvl="2" indent="-342900">
              <a:buFont typeface="Arial" panose="020B0604020202020204" pitchFamily="34" charset="0"/>
              <a:buChar char="•"/>
            </a:pPr>
            <a:r>
              <a:rPr lang="en-PH" sz="2400" b="0" i="0" dirty="0">
                <a:solidFill>
                  <a:srgbClr val="080809"/>
                </a:solidFill>
                <a:effectLst/>
                <a:latin typeface="+mn-lt"/>
              </a:rPr>
              <a:t>     </a:t>
            </a:r>
            <a:r>
              <a:rPr lang="en-PH" sz="2400" dirty="0" err="1">
                <a:solidFill>
                  <a:srgbClr val="080809"/>
                </a:solidFill>
                <a:latin typeface="+mn-lt"/>
              </a:rPr>
              <a:t>L</a:t>
            </a:r>
            <a:r>
              <a:rPr lang="en-PH" sz="2400" b="0" i="0" dirty="0" err="1">
                <a:solidFill>
                  <a:srgbClr val="080809"/>
                </a:solidFill>
                <a:effectLst/>
                <a:latin typeface="+mn-lt"/>
              </a:rPr>
              <a:t>ikhawitan</a:t>
            </a:r>
            <a:r>
              <a:rPr lang="en-PH" sz="2400" b="0" i="0" dirty="0">
                <a:solidFill>
                  <a:srgbClr val="080809"/>
                </a:solidFill>
                <a:effectLst/>
                <a:latin typeface="+mn-lt"/>
              </a:rPr>
              <a:t> - 1</a:t>
            </a:r>
            <a:r>
              <a:rPr lang="en-PH" sz="2400" b="0" i="0" baseline="30000" dirty="0">
                <a:solidFill>
                  <a:srgbClr val="080809"/>
                </a:solidFill>
                <a:effectLst/>
                <a:latin typeface="+mn-lt"/>
              </a:rPr>
              <a:t>st</a:t>
            </a:r>
            <a:r>
              <a:rPr lang="en-PH" sz="2400" b="0" i="0" dirty="0">
                <a:solidFill>
                  <a:srgbClr val="080809"/>
                </a:solidFill>
                <a:effectLst/>
                <a:latin typeface="+mn-lt"/>
              </a:rPr>
              <a:t> Place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PH" sz="2400" b="0" i="0" dirty="0">
                <a:solidFill>
                  <a:srgbClr val="080809"/>
                </a:solidFill>
                <a:effectLst/>
                <a:latin typeface="+mn-lt"/>
              </a:rPr>
              <a:t>        Bayle </a:t>
            </a:r>
            <a:r>
              <a:rPr lang="en-PH" sz="2400" b="0" i="0" dirty="0" err="1">
                <a:solidFill>
                  <a:srgbClr val="080809"/>
                </a:solidFill>
                <a:effectLst/>
                <a:latin typeface="+mn-lt"/>
              </a:rPr>
              <a:t>sa</a:t>
            </a:r>
            <a:r>
              <a:rPr lang="en-PH" sz="2400" b="0" i="0" dirty="0">
                <a:solidFill>
                  <a:srgbClr val="080809"/>
                </a:solidFill>
                <a:effectLst/>
                <a:latin typeface="+mn-lt"/>
              </a:rPr>
              <a:t> </a:t>
            </a:r>
            <a:r>
              <a:rPr lang="en-PH" sz="2400" b="0" i="0" dirty="0" err="1">
                <a:solidFill>
                  <a:srgbClr val="080809"/>
                </a:solidFill>
                <a:effectLst/>
                <a:latin typeface="+mn-lt"/>
              </a:rPr>
              <a:t>Kalye</a:t>
            </a:r>
            <a:r>
              <a:rPr lang="en-PH" sz="2400" b="0" i="0" dirty="0">
                <a:solidFill>
                  <a:srgbClr val="080809"/>
                </a:solidFill>
                <a:effectLst/>
                <a:latin typeface="+mn-lt"/>
              </a:rPr>
              <a:t>  - 2</a:t>
            </a:r>
            <a:r>
              <a:rPr lang="en-PH" sz="2400" b="0" i="0" baseline="30000" dirty="0">
                <a:solidFill>
                  <a:srgbClr val="080809"/>
                </a:solidFill>
                <a:effectLst/>
                <a:latin typeface="+mn-lt"/>
              </a:rPr>
              <a:t>nd</a:t>
            </a:r>
            <a:r>
              <a:rPr lang="en-PH" sz="2400" b="0" i="0" dirty="0">
                <a:solidFill>
                  <a:srgbClr val="080809"/>
                </a:solidFill>
                <a:effectLst/>
                <a:latin typeface="+mn-lt"/>
              </a:rPr>
              <a:t> Place 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PH" sz="2400" b="0" i="0" dirty="0">
                <a:solidFill>
                  <a:srgbClr val="080809"/>
                </a:solidFill>
                <a:effectLst/>
                <a:latin typeface="+mn-lt"/>
              </a:rPr>
              <a:t>       </a:t>
            </a:r>
            <a:r>
              <a:rPr lang="en-PH" sz="2400" dirty="0" err="1">
                <a:solidFill>
                  <a:srgbClr val="080809"/>
                </a:solidFill>
                <a:latin typeface="+mn-lt"/>
              </a:rPr>
              <a:t>S</a:t>
            </a:r>
            <a:r>
              <a:rPr lang="en-PH" sz="2400" b="0" i="0" dirty="0" err="1">
                <a:solidFill>
                  <a:srgbClr val="080809"/>
                </a:solidFill>
                <a:effectLst/>
                <a:latin typeface="+mn-lt"/>
              </a:rPr>
              <a:t>ineliksik</a:t>
            </a:r>
            <a:r>
              <a:rPr lang="en-PH" sz="2400" b="0" i="0" dirty="0">
                <a:solidFill>
                  <a:srgbClr val="080809"/>
                </a:solidFill>
                <a:effectLst/>
                <a:latin typeface="+mn-lt"/>
              </a:rPr>
              <a:t> - 4</a:t>
            </a:r>
            <a:r>
              <a:rPr lang="en-PH" sz="2400" b="0" i="0" baseline="30000" dirty="0">
                <a:solidFill>
                  <a:srgbClr val="080809"/>
                </a:solidFill>
                <a:effectLst/>
                <a:latin typeface="+mn-lt"/>
              </a:rPr>
              <a:t>th</a:t>
            </a:r>
            <a:r>
              <a:rPr lang="en-PH" sz="2400" b="0" i="0" dirty="0">
                <a:solidFill>
                  <a:srgbClr val="080809"/>
                </a:solidFill>
                <a:effectLst/>
                <a:latin typeface="+mn-lt"/>
              </a:rPr>
              <a:t> Place 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PH" sz="2400" b="0" i="0" dirty="0">
                <a:solidFill>
                  <a:srgbClr val="080809"/>
                </a:solidFill>
                <a:effectLst/>
                <a:latin typeface="+mn-lt"/>
              </a:rPr>
              <a:t>      Direk ko, </a:t>
            </a:r>
            <a:r>
              <a:rPr lang="en-PH" sz="2400" b="0" i="0" dirty="0" err="1">
                <a:solidFill>
                  <a:srgbClr val="080809"/>
                </a:solidFill>
                <a:effectLst/>
                <a:latin typeface="+mn-lt"/>
              </a:rPr>
              <a:t>ganap</a:t>
            </a:r>
            <a:r>
              <a:rPr lang="en-PH" sz="2400" b="0" i="0" dirty="0">
                <a:solidFill>
                  <a:srgbClr val="080809"/>
                </a:solidFill>
                <a:effectLst/>
                <a:latin typeface="+mn-lt"/>
              </a:rPr>
              <a:t> </a:t>
            </a:r>
            <a:r>
              <a:rPr lang="en-PH" sz="2400" b="0" i="0" dirty="0" err="1">
                <a:solidFill>
                  <a:srgbClr val="080809"/>
                </a:solidFill>
                <a:effectLst/>
                <a:latin typeface="+mn-lt"/>
              </a:rPr>
              <a:t>mo</a:t>
            </a:r>
            <a:r>
              <a:rPr lang="en-PH" sz="2400" b="0" i="0" dirty="0">
                <a:solidFill>
                  <a:srgbClr val="080809"/>
                </a:solidFill>
                <a:effectLst/>
                <a:latin typeface="+mn-lt"/>
              </a:rPr>
              <a:t> - 4</a:t>
            </a:r>
            <a:r>
              <a:rPr lang="en-PH" sz="2400" b="0" i="0" baseline="30000" dirty="0">
                <a:solidFill>
                  <a:srgbClr val="080809"/>
                </a:solidFill>
                <a:effectLst/>
                <a:latin typeface="+mn-lt"/>
              </a:rPr>
              <a:t>th</a:t>
            </a:r>
            <a:r>
              <a:rPr lang="en-PH" sz="2400" b="0" i="0" dirty="0">
                <a:solidFill>
                  <a:srgbClr val="080809"/>
                </a:solidFill>
                <a:effectLst/>
                <a:latin typeface="+mn-lt"/>
              </a:rPr>
              <a:t> Place </a:t>
            </a:r>
            <a:endParaRPr lang="en-PH" sz="2400" dirty="0"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2D7D76-DAC9-3B91-F8DC-6AA5854918EF}"/>
              </a:ext>
            </a:extLst>
          </p:cNvPr>
          <p:cNvSpPr txBox="1"/>
          <p:nvPr/>
        </p:nvSpPr>
        <p:spPr>
          <a:xfrm>
            <a:off x="2672080" y="5344038"/>
            <a:ext cx="7965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2800" dirty="0"/>
              <a:t>EPS Focal Person: CYNTHIA T. MONTAŇEZ</a:t>
            </a:r>
          </a:p>
        </p:txBody>
      </p:sp>
    </p:spTree>
    <p:extLst>
      <p:ext uri="{BB962C8B-B14F-4D97-AF65-F5344CB8AC3E}">
        <p14:creationId xmlns:p14="http://schemas.microsoft.com/office/powerpoint/2010/main" val="39329499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C17590-5E18-C0C4-656E-9F7FDAF6E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07AF94C-886B-C03B-C593-37F6B89F850F}"/>
              </a:ext>
            </a:extLst>
          </p:cNvPr>
          <p:cNvSpPr txBox="1"/>
          <p:nvPr/>
        </p:nvSpPr>
        <p:spPr>
          <a:xfrm>
            <a:off x="2568944" y="212205"/>
            <a:ext cx="7416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3200" dirty="0">
                <a:latin typeface="Bodoni MT Black" panose="02070A03080606020203" pitchFamily="18" charset="0"/>
              </a:rPr>
              <a:t>2025 Thailand International Mathematical Olympiad (TIMO)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FA3F52-C1A8-04A4-500B-6F0B19932D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7710" y="127176"/>
            <a:ext cx="2272665" cy="19453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E522532-32B7-AABF-ED13-FC5F99AF05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1447" y="244355"/>
            <a:ext cx="1534160" cy="24481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B159A6B-0A2D-4DB3-4216-780ED1B971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9440" y="1171824"/>
            <a:ext cx="3881120" cy="521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6768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C75922-4CF8-BEF6-C7AA-A87004238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3D37449-763F-3D59-CFBB-2F18B69B5BB9}"/>
              </a:ext>
            </a:extLst>
          </p:cNvPr>
          <p:cNvSpPr txBox="1"/>
          <p:nvPr/>
        </p:nvSpPr>
        <p:spPr>
          <a:xfrm>
            <a:off x="2282449" y="375094"/>
            <a:ext cx="8668016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3200" dirty="0">
                <a:latin typeface="Bodoni MT Black" panose="02070A03080606020203" pitchFamily="18" charset="0"/>
              </a:rPr>
              <a:t>2025 National Poster Making Contest in Celebration to the Araw ng </a:t>
            </a:r>
            <a:r>
              <a:rPr lang="en-PH" sz="3200" dirty="0" err="1">
                <a:latin typeface="Bodoni MT Black" panose="02070A03080606020203" pitchFamily="18" charset="0"/>
              </a:rPr>
              <a:t>Kagitingan</a:t>
            </a:r>
            <a:endParaRPr lang="en-PH" sz="3200" dirty="0">
              <a:latin typeface="Bodoni MT Black" panose="02070A03080606020203" pitchFamily="18" charset="0"/>
            </a:endParaRPr>
          </a:p>
          <a:p>
            <a:pPr algn="ctr"/>
            <a:endParaRPr lang="en-PH" sz="3200" dirty="0">
              <a:latin typeface="Bodoni MT Black" panose="02070A03080606020203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PH" sz="2800" dirty="0">
                <a:latin typeface="Bodoni MT Black" panose="02070A03080606020203" pitchFamily="18" charset="0"/>
              </a:rPr>
              <a:t>1</a:t>
            </a:r>
            <a:r>
              <a:rPr lang="en-PH" sz="2800" baseline="30000" dirty="0">
                <a:latin typeface="Bodoni MT Black" panose="02070A03080606020203" pitchFamily="18" charset="0"/>
              </a:rPr>
              <a:t>st</a:t>
            </a:r>
            <a:r>
              <a:rPr lang="en-PH" sz="2800" dirty="0">
                <a:latin typeface="Bodoni MT Black" panose="02070A03080606020203" pitchFamily="18" charset="0"/>
              </a:rPr>
              <a:t> Prize Winner: Jeraldine Yia I. Buena </a:t>
            </a:r>
          </a:p>
          <a:p>
            <a:r>
              <a:rPr lang="en-PH" sz="2800" dirty="0">
                <a:latin typeface="Bodoni MT Black" panose="02070A03080606020203" pitchFamily="18" charset="0"/>
              </a:rPr>
              <a:t>				           ZAHS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DD2B8D-3A8E-0613-1811-7EE5D6DE20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9755" y="2920511"/>
            <a:ext cx="2041419" cy="17474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2B3150-84A4-E66A-9DE9-FD03EA5208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952" y="287207"/>
            <a:ext cx="1417497" cy="226202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06E5047-A2C2-8B6F-C1F1-495049F7F60A}"/>
              </a:ext>
            </a:extLst>
          </p:cNvPr>
          <p:cNvSpPr txBox="1"/>
          <p:nvPr/>
        </p:nvSpPr>
        <p:spPr>
          <a:xfrm>
            <a:off x="1694705" y="3511841"/>
            <a:ext cx="9428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3200" dirty="0"/>
              <a:t>EPS Focal Person: FLORENIA C. TORALDE </a:t>
            </a:r>
          </a:p>
        </p:txBody>
      </p:sp>
    </p:spTree>
    <p:extLst>
      <p:ext uri="{BB962C8B-B14F-4D97-AF65-F5344CB8AC3E}">
        <p14:creationId xmlns:p14="http://schemas.microsoft.com/office/powerpoint/2010/main" val="6562846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8BA9AC-D54C-4EFA-32A1-BCBD2052C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519E5-ADA1-8D98-5EFB-E16BB48A6217}"/>
              </a:ext>
            </a:extLst>
          </p:cNvPr>
          <p:cNvSpPr txBox="1">
            <a:spLocks/>
          </p:cNvSpPr>
          <p:nvPr/>
        </p:nvSpPr>
        <p:spPr>
          <a:xfrm>
            <a:off x="893135" y="447412"/>
            <a:ext cx="3859618" cy="722170"/>
          </a:xfrm>
          <a:prstGeom prst="rect">
            <a:avLst/>
          </a:prstGeom>
        </p:spPr>
        <p:txBody>
          <a:bodyPr vert="horz" lIns="60944" tIns="30472" rIns="60944" bIns="30472" rtlCol="0" anchor="t">
            <a:noAutofit/>
          </a:bodyPr>
          <a:lstStyle>
            <a:lvl1pPr algn="l" defTabSz="914126" rtl="0" eaLnBrk="1" latinLnBrk="0" hangingPunct="1">
              <a:spcBef>
                <a:spcPct val="0"/>
              </a:spcBef>
              <a:buNone/>
              <a:defRPr sz="3999" b="1" kern="1200" cap="all">
                <a:solidFill>
                  <a:srgbClr val="FFC000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ctr" defTabSz="6092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dirty="0">
                <a:solidFill>
                  <a:srgbClr val="1F497D">
                    <a:lumMod val="75000"/>
                  </a:srgbClr>
                </a:solidFill>
                <a:latin typeface="Congenial Black" panose="02000503040000020004" pitchFamily="2" charset="0"/>
              </a:rPr>
              <a:t>BEST PRACTICES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DB34DD-03CB-8FF1-6004-05133F83FB21}"/>
              </a:ext>
            </a:extLst>
          </p:cNvPr>
          <p:cNvSpPr txBox="1"/>
          <p:nvPr/>
        </p:nvSpPr>
        <p:spPr>
          <a:xfrm>
            <a:off x="3525520" y="1788160"/>
            <a:ext cx="4846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3600" dirty="0">
                <a:latin typeface="Amasis MT Pro Black" panose="02040A04050005020304" pitchFamily="18" charset="0"/>
              </a:rPr>
              <a:t>IRIGA Plus Program </a:t>
            </a:r>
          </a:p>
        </p:txBody>
      </p:sp>
    </p:spTree>
    <p:extLst>
      <p:ext uri="{BB962C8B-B14F-4D97-AF65-F5344CB8AC3E}">
        <p14:creationId xmlns:p14="http://schemas.microsoft.com/office/powerpoint/2010/main" val="40905105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45"/>
          <p:cNvSpPr txBox="1">
            <a:spLocks noGrp="1"/>
          </p:cNvSpPr>
          <p:nvPr>
            <p:ph type="title" idx="4294967295"/>
          </p:nvPr>
        </p:nvSpPr>
        <p:spPr>
          <a:xfrm>
            <a:off x="609441" y="274635"/>
            <a:ext cx="10969943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0000"/>
              <a:buNone/>
            </a:pPr>
            <a:r>
              <a:rPr lang="en-US" sz="3500" b="1" dirty="0">
                <a:latin typeface="Poppins"/>
                <a:ea typeface="Poppins"/>
                <a:cs typeface="Poppins"/>
                <a:sym typeface="Poppins"/>
              </a:rPr>
              <a:t>WAYS TO MOVE FORWARD</a:t>
            </a:r>
            <a:endParaRPr dirty="0"/>
          </a:p>
        </p:txBody>
      </p:sp>
      <p:sp>
        <p:nvSpPr>
          <p:cNvPr id="650" name="Google Shape;650;p45"/>
          <p:cNvSpPr txBox="1">
            <a:spLocks noGrp="1"/>
          </p:cNvSpPr>
          <p:nvPr>
            <p:ph type="body" idx="4294967295"/>
          </p:nvPr>
        </p:nvSpPr>
        <p:spPr>
          <a:xfrm>
            <a:off x="609441" y="1295402"/>
            <a:ext cx="10969943" cy="4830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latin typeface="Poppins"/>
              <a:ea typeface="Poppins"/>
              <a:cs typeface="Poppins"/>
              <a:sym typeface="Poppins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dirty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4251FE-AA7D-2A2A-D1FE-4174B4FFE358}"/>
              </a:ext>
            </a:extLst>
          </p:cNvPr>
          <p:cNvSpPr txBox="1"/>
          <p:nvPr/>
        </p:nvSpPr>
        <p:spPr>
          <a:xfrm>
            <a:off x="1130300" y="1422400"/>
            <a:ext cx="103378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AutoNum type="arabicPeriod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Continuation or enhancement of IRIGA Plus Program and will have a midyear and EOSY validation.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AutoNum type="arabicPeriod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Intensifying the priority projects of each learning area along literacy and numeracy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AutoNum type="arabicPeriod"/>
              <a:tabLst/>
              <a:defRPr/>
            </a:pPr>
            <a:r>
              <a:rPr lang="en-US" sz="2800" dirty="0"/>
              <a:t>Sense of urgency along with the sense of </a:t>
            </a:r>
            <a:r>
              <a:rPr lang="en-US" sz="2800" dirty="0" err="1"/>
              <a:t>doability</a:t>
            </a:r>
            <a:r>
              <a:rPr lang="en-US" sz="2800" dirty="0"/>
              <a:t> for PPAs. 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AutoNum type="arabicPeriod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Intensify the project along reading program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AutoNum type="arabicPeriod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AutoNum type="arabicPeriod"/>
              <a:tabLst/>
              <a:defRPr/>
            </a:pPr>
            <a:endParaRPr kumimoji="0" lang="en-PH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34C854-F2E2-204D-95F0-DD7EB6F74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04A7200-BFE9-81F7-3B1E-D2E1053BD7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6640" y="617179"/>
            <a:ext cx="8855079" cy="498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3429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3C1C85-8482-CA9D-9FFB-83EF59985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D64A55F-365F-42C6-0792-F158B3A929CA}"/>
              </a:ext>
            </a:extLst>
          </p:cNvPr>
          <p:cNvSpPr/>
          <p:nvPr/>
        </p:nvSpPr>
        <p:spPr>
          <a:xfrm>
            <a:off x="1860072" y="889843"/>
            <a:ext cx="8957589" cy="507831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54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ookman Old Style"/>
              </a:rPr>
              <a:t>CY </a:t>
            </a:r>
            <a:r>
              <a:rPr lang="en-US" sz="5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ookman Old Style"/>
              </a:rPr>
              <a:t>2025</a:t>
            </a:r>
            <a:r>
              <a:rPr lang="en-US" sz="54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ookman Old Style"/>
              </a:rPr>
              <a:t> </a:t>
            </a:r>
            <a:r>
              <a:rPr lang="en-US" sz="5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ookman Old Style"/>
              </a:rPr>
              <a:t>1ST</a:t>
            </a:r>
            <a:r>
              <a:rPr lang="en-US" sz="54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ookman Old Style"/>
              </a:rPr>
              <a:t> </a:t>
            </a:r>
            <a:r>
              <a:rPr lang="en-US" sz="5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ookman Old Style"/>
              </a:rPr>
              <a:t>QUARTER </a:t>
            </a:r>
            <a:r>
              <a:rPr lang="en-US" sz="54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ookman Old Style"/>
              </a:rPr>
              <a:t>BOTTLENECKS, CONSTRAINTS, AND CHALLENGES (BCCs) AND </a:t>
            </a:r>
            <a:r>
              <a:rPr lang="en-US" sz="5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ookman Old Style"/>
              </a:rPr>
              <a:t>THE PRESENT</a:t>
            </a:r>
            <a:r>
              <a:rPr lang="en-US" sz="54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ookman Old Style"/>
              </a:rPr>
              <a:t> STATUS</a:t>
            </a:r>
          </a:p>
        </p:txBody>
      </p:sp>
    </p:spTree>
    <p:extLst>
      <p:ext uri="{BB962C8B-B14F-4D97-AF65-F5344CB8AC3E}">
        <p14:creationId xmlns:p14="http://schemas.microsoft.com/office/powerpoint/2010/main" val="396226831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4C371A-D1CC-8648-6403-32F1C5382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6616B0B-A291-7914-A2ED-EBC87561275D}"/>
              </a:ext>
            </a:extLst>
          </p:cNvPr>
          <p:cNvGraphicFramePr>
            <a:graphicFrameLocks noGrp="1"/>
          </p:cNvGraphicFramePr>
          <p:nvPr/>
        </p:nvGraphicFramePr>
        <p:xfrm>
          <a:off x="1265273" y="911758"/>
          <a:ext cx="10675092" cy="4792922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668773">
                  <a:extLst>
                    <a:ext uri="{9D8B030D-6E8A-4147-A177-3AD203B41FA5}">
                      <a16:colId xmlns:a16="http://schemas.microsoft.com/office/drawing/2014/main" val="2226654204"/>
                    </a:ext>
                  </a:extLst>
                </a:gridCol>
                <a:gridCol w="2668773">
                  <a:extLst>
                    <a:ext uri="{9D8B030D-6E8A-4147-A177-3AD203B41FA5}">
                      <a16:colId xmlns:a16="http://schemas.microsoft.com/office/drawing/2014/main" val="2101388518"/>
                    </a:ext>
                  </a:extLst>
                </a:gridCol>
                <a:gridCol w="2668773">
                  <a:extLst>
                    <a:ext uri="{9D8B030D-6E8A-4147-A177-3AD203B41FA5}">
                      <a16:colId xmlns:a16="http://schemas.microsoft.com/office/drawing/2014/main" val="1107826817"/>
                    </a:ext>
                  </a:extLst>
                </a:gridCol>
                <a:gridCol w="2668773">
                  <a:extLst>
                    <a:ext uri="{9D8B030D-6E8A-4147-A177-3AD203B41FA5}">
                      <a16:colId xmlns:a16="http://schemas.microsoft.com/office/drawing/2014/main" val="3612018630"/>
                    </a:ext>
                  </a:extLst>
                </a:gridCol>
              </a:tblGrid>
              <a:tr h="1053711">
                <a:tc>
                  <a:txBody>
                    <a:bodyPr/>
                    <a:lstStyle/>
                    <a:p>
                      <a:pPr algn="ctr"/>
                      <a:r>
                        <a:rPr lang="en-PH" dirty="0">
                          <a:latin typeface="Bookman Old Style" panose="02050604050505020204" pitchFamily="18" charset="0"/>
                        </a:rPr>
                        <a:t>BOTTLENECKS, CONSTRAINTS, AND CHALLENGES (BCCs)/ISSUES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dirty="0">
                          <a:latin typeface="Bookman Old Style" panose="02050604050505020204" pitchFamily="18" charset="0"/>
                        </a:rPr>
                        <a:t>INSTRUCTIONS/ AGREEMENT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dirty="0">
                          <a:latin typeface="Bookman Old Style" panose="02050604050505020204" pitchFamily="18" charset="0"/>
                        </a:rPr>
                        <a:t>ACTION RESPONSES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PH" dirty="0">
                          <a:latin typeface="Bookman Old Style" panose="02050604050505020204" pitchFamily="18" charset="0"/>
                        </a:rPr>
                        <a:t>STATUS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33153128"/>
                  </a:ext>
                </a:extLst>
              </a:tr>
              <a:tr h="534173"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9208010"/>
                  </a:ext>
                </a:extLst>
              </a:tr>
              <a:tr h="534173">
                <a:tc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4047161"/>
                  </a:ext>
                </a:extLst>
              </a:tr>
              <a:tr h="534173">
                <a:tc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683719"/>
                  </a:ext>
                </a:extLst>
              </a:tr>
              <a:tr h="534173"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0033707"/>
                  </a:ext>
                </a:extLst>
              </a:tr>
              <a:tr h="534173">
                <a:tc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4193812"/>
                  </a:ext>
                </a:extLst>
              </a:tr>
              <a:tr h="534173">
                <a:tc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7079179"/>
                  </a:ext>
                </a:extLst>
              </a:tr>
              <a:tr h="534173">
                <a:tc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PH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PH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4068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603034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4BF547-A703-55AF-C632-21DAB2A557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78;p27">
            <a:extLst>
              <a:ext uri="{FF2B5EF4-FFF2-40B4-BE49-F238E27FC236}">
                <a16:creationId xmlns:a16="http://schemas.microsoft.com/office/drawing/2014/main" id="{534BCA1C-F0D2-F24B-6BF6-573E2D837477}"/>
              </a:ext>
            </a:extLst>
          </p:cNvPr>
          <p:cNvSpPr txBox="1">
            <a:spLocks/>
          </p:cNvSpPr>
          <p:nvPr/>
        </p:nvSpPr>
        <p:spPr>
          <a:xfrm>
            <a:off x="1" y="211040"/>
            <a:ext cx="12188824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1400"/>
            </a:pPr>
            <a:r>
              <a:rPr lang="en-US" b="1">
                <a:latin typeface="Poppins"/>
                <a:ea typeface="Poppins"/>
                <a:cs typeface="Poppins"/>
                <a:sym typeface="Poppins"/>
              </a:rPr>
              <a:t>Operational and Policy Issues and Recommendations/Actions Needed from Central Office</a:t>
            </a:r>
            <a:endParaRPr lang="en-US" dirty="0"/>
          </a:p>
        </p:txBody>
      </p:sp>
      <p:graphicFrame>
        <p:nvGraphicFramePr>
          <p:cNvPr id="4" name="Google Shape;380;p27">
            <a:extLst>
              <a:ext uri="{FF2B5EF4-FFF2-40B4-BE49-F238E27FC236}">
                <a16:creationId xmlns:a16="http://schemas.microsoft.com/office/drawing/2014/main" id="{F13EBD71-5BAA-3629-9E5C-8E14057A44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8626475"/>
              </p:ext>
            </p:extLst>
          </p:nvPr>
        </p:nvGraphicFramePr>
        <p:xfrm>
          <a:off x="1435395" y="1219200"/>
          <a:ext cx="10441172" cy="4962775"/>
        </p:xfrm>
        <a:graphic>
          <a:graphicData uri="http://schemas.openxmlformats.org/drawingml/2006/table">
            <a:tbl>
              <a:tblPr firstRow="1" bandRow="1">
                <a:tableStyleId>{73BC31CE-1242-4BC9-A643-25FC92FE5BE2}</a:tableStyleId>
              </a:tblPr>
              <a:tblGrid>
                <a:gridCol w="26102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02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102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102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08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/>
                        <a:t>PPAs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/>
                        <a:t>Operational or Policy Issue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/>
                        <a:t> Recommendation of the RO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/>
                        <a:t>Decision and Actions Needed from CO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5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5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2855642969"/>
                  </a:ext>
                </a:extLst>
              </a:tr>
              <a:tr h="3685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261307523"/>
                  </a:ext>
                </a:extLst>
              </a:tr>
              <a:tr h="3685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3561662698"/>
                  </a:ext>
                </a:extLst>
              </a:tr>
              <a:tr h="3685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510738811"/>
                  </a:ext>
                </a:extLst>
              </a:tr>
              <a:tr h="3685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3531670967"/>
                  </a:ext>
                </a:extLst>
              </a:tr>
              <a:tr h="3685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3646657892"/>
                  </a:ext>
                </a:extLst>
              </a:tr>
              <a:tr h="3685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791620116"/>
                  </a:ext>
                </a:extLst>
              </a:tr>
              <a:tr h="3685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4195786727"/>
                  </a:ext>
                </a:extLst>
              </a:tr>
              <a:tr h="3685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107438729"/>
                  </a:ext>
                </a:extLst>
              </a:tr>
              <a:tr h="3685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970285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9131613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DepEd PowerPoint Presentation Template (1)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DepEd PowerPoint Presentation Template (1)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3579</TotalTime>
  <Words>3339</Words>
  <Application>Microsoft Office PowerPoint</Application>
  <PresentationFormat>Custom</PresentationFormat>
  <Paragraphs>791</Paragraphs>
  <Slides>47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47</vt:i4>
      </vt:variant>
    </vt:vector>
  </HeadingPairs>
  <TitlesOfParts>
    <vt:vector size="61" baseType="lpstr">
      <vt:lpstr>Amasis MT Pro Black</vt:lpstr>
      <vt:lpstr>Calibri</vt:lpstr>
      <vt:lpstr>Century Gothic</vt:lpstr>
      <vt:lpstr>Bookman Old Style</vt:lpstr>
      <vt:lpstr>Aptos</vt:lpstr>
      <vt:lpstr>Arial</vt:lpstr>
      <vt:lpstr>Congenial Black</vt:lpstr>
      <vt:lpstr>Bodoni MT Black</vt:lpstr>
      <vt:lpstr>Aptos Black</vt:lpstr>
      <vt:lpstr>Segoe UI Historic</vt:lpstr>
      <vt:lpstr>Poppins</vt:lpstr>
      <vt:lpstr>Simple Light</vt:lpstr>
      <vt:lpstr>3_DepEd PowerPoint Presentation Template (1)</vt:lpstr>
      <vt:lpstr>4_DepEd PowerPoint Presentation Template (1)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WAYS TO MOVE FORWARD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Instructions on filling-up</dc:title>
  <dc:creator>pmmoreno</dc:creator>
  <cp:lastModifiedBy>Lgu Iriga</cp:lastModifiedBy>
  <cp:revision>185</cp:revision>
  <cp:lastPrinted>2025-04-07T08:22:11Z</cp:lastPrinted>
  <dcterms:created xsi:type="dcterms:W3CDTF">2019-05-06T11:33:50Z</dcterms:created>
  <dcterms:modified xsi:type="dcterms:W3CDTF">2025-07-09T10:07:26Z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0x01010064E980191D2BF94E80B3FDA0C0926D11</vt:lpwstr>
  </property>
  <property fmtid="{D5CDD505-2E9C-101B-9397-08002B2CF9AE}" pid="3" name="MediaServiceImageTags">
    <vt:lpwstr/>
  </property>
</Properties>
</file>