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108"/>
  </p:notesMasterIdLst>
  <p:handoutMasterIdLst>
    <p:handoutMasterId r:id="rId109"/>
  </p:handoutMasterIdLst>
  <p:sldIdLst>
    <p:sldId id="9250" r:id="rId3"/>
    <p:sldId id="9154" r:id="rId4"/>
    <p:sldId id="9236" r:id="rId5"/>
    <p:sldId id="9157" r:id="rId6"/>
    <p:sldId id="9163" r:id="rId7"/>
    <p:sldId id="9159" r:id="rId8"/>
    <p:sldId id="9161" r:id="rId9"/>
    <p:sldId id="9164" r:id="rId10"/>
    <p:sldId id="9165" r:id="rId11"/>
    <p:sldId id="9166" r:id="rId12"/>
    <p:sldId id="9167" r:id="rId13"/>
    <p:sldId id="9169" r:id="rId14"/>
    <p:sldId id="9170" r:id="rId15"/>
    <p:sldId id="9171" r:id="rId16"/>
    <p:sldId id="9174" r:id="rId17"/>
    <p:sldId id="9175" r:id="rId18"/>
    <p:sldId id="9176" r:id="rId19"/>
    <p:sldId id="9177" r:id="rId20"/>
    <p:sldId id="9178" r:id="rId21"/>
    <p:sldId id="9179" r:id="rId22"/>
    <p:sldId id="9180" r:id="rId23"/>
    <p:sldId id="9181" r:id="rId24"/>
    <p:sldId id="9182" r:id="rId25"/>
    <p:sldId id="9183" r:id="rId26"/>
    <p:sldId id="9184" r:id="rId27"/>
    <p:sldId id="9185" r:id="rId28"/>
    <p:sldId id="9186" r:id="rId29"/>
    <p:sldId id="9187" r:id="rId30"/>
    <p:sldId id="9188" r:id="rId31"/>
    <p:sldId id="9208" r:id="rId32"/>
    <p:sldId id="9206" r:id="rId33"/>
    <p:sldId id="9237" r:id="rId34"/>
    <p:sldId id="9238" r:id="rId35"/>
    <p:sldId id="9239" r:id="rId36"/>
    <p:sldId id="9240" r:id="rId37"/>
    <p:sldId id="9241" r:id="rId38"/>
    <p:sldId id="9242" r:id="rId39"/>
    <p:sldId id="9209" r:id="rId40"/>
    <p:sldId id="9210" r:id="rId41"/>
    <p:sldId id="9211" r:id="rId42"/>
    <p:sldId id="9212" r:id="rId43"/>
    <p:sldId id="9213" r:id="rId44"/>
    <p:sldId id="9214" r:id="rId45"/>
    <p:sldId id="9215" r:id="rId46"/>
    <p:sldId id="9216" r:id="rId47"/>
    <p:sldId id="9217" r:id="rId48"/>
    <p:sldId id="9218" r:id="rId49"/>
    <p:sldId id="9219" r:id="rId50"/>
    <p:sldId id="9220" r:id="rId51"/>
    <p:sldId id="9221" r:id="rId52"/>
    <p:sldId id="9222" r:id="rId53"/>
    <p:sldId id="9223" r:id="rId54"/>
    <p:sldId id="9224" r:id="rId55"/>
    <p:sldId id="9225" r:id="rId56"/>
    <p:sldId id="9226" r:id="rId57"/>
    <p:sldId id="9227" r:id="rId58"/>
    <p:sldId id="9228" r:id="rId59"/>
    <p:sldId id="9229" r:id="rId60"/>
    <p:sldId id="9230" r:id="rId61"/>
    <p:sldId id="9231" r:id="rId62"/>
    <p:sldId id="9232" r:id="rId63"/>
    <p:sldId id="9233" r:id="rId64"/>
    <p:sldId id="9234" r:id="rId65"/>
    <p:sldId id="9235" r:id="rId66"/>
    <p:sldId id="9190" r:id="rId67"/>
    <p:sldId id="362" r:id="rId68"/>
    <p:sldId id="364" r:id="rId69"/>
    <p:sldId id="9191" r:id="rId70"/>
    <p:sldId id="9192" r:id="rId71"/>
    <p:sldId id="9193" r:id="rId72"/>
    <p:sldId id="9194" r:id="rId73"/>
    <p:sldId id="9195" r:id="rId74"/>
    <p:sldId id="9196" r:id="rId75"/>
    <p:sldId id="9197" r:id="rId76"/>
    <p:sldId id="9198" r:id="rId77"/>
    <p:sldId id="9258" r:id="rId78"/>
    <p:sldId id="9259" r:id="rId79"/>
    <p:sldId id="9260" r:id="rId80"/>
    <p:sldId id="9261" r:id="rId81"/>
    <p:sldId id="9262" r:id="rId82"/>
    <p:sldId id="9263" r:id="rId83"/>
    <p:sldId id="9264" r:id="rId84"/>
    <p:sldId id="9265" r:id="rId85"/>
    <p:sldId id="9266" r:id="rId86"/>
    <p:sldId id="9200" r:id="rId87"/>
    <p:sldId id="9201" r:id="rId88"/>
    <p:sldId id="9243" r:id="rId89"/>
    <p:sldId id="9244" r:id="rId90"/>
    <p:sldId id="9245" r:id="rId91"/>
    <p:sldId id="9246" r:id="rId92"/>
    <p:sldId id="9247" r:id="rId93"/>
    <p:sldId id="9257" r:id="rId94"/>
    <p:sldId id="9267" r:id="rId95"/>
    <p:sldId id="9268" r:id="rId96"/>
    <p:sldId id="9269" r:id="rId97"/>
    <p:sldId id="9202" r:id="rId98"/>
    <p:sldId id="9251" r:id="rId99"/>
    <p:sldId id="9252" r:id="rId100"/>
    <p:sldId id="9203" r:id="rId101"/>
    <p:sldId id="9253" r:id="rId102"/>
    <p:sldId id="9256" r:id="rId103"/>
    <p:sldId id="9204" r:id="rId104"/>
    <p:sldId id="9254" r:id="rId105"/>
    <p:sldId id="9249" r:id="rId106"/>
    <p:sldId id="9205" r:id="rId107"/>
  </p:sldIdLst>
  <p:sldSz cx="12188825" cy="6858000"/>
  <p:notesSz cx="7053263" cy="9309100"/>
  <p:embeddedFontLst>
    <p:embeddedFont>
      <p:font typeface="Amasis MT Pro Black" panose="02040A04050005020304" pitchFamily="18" charset="0"/>
      <p:bold r:id="rId110"/>
      <p:boldItalic r:id="rId111"/>
    </p:embeddedFont>
    <p:embeddedFont>
      <p:font typeface="Amasis MT Pro Medium" panose="02040604050005020304" pitchFamily="18" charset="0"/>
      <p:regular r:id="rId112"/>
      <p:italic r:id="rId113"/>
    </p:embeddedFont>
    <p:embeddedFont>
      <p:font typeface="Aptos Narrow" panose="020B0004020202020204" pitchFamily="34" charset="0"/>
      <p:regular r:id="rId114"/>
      <p:bold r:id="rId115"/>
      <p:italic r:id="rId116"/>
      <p:boldItalic r:id="rId117"/>
    </p:embeddedFont>
    <p:embeddedFont>
      <p:font typeface="Bookman Old Style" panose="02050604050505020204" pitchFamily="18" charset="0"/>
      <p:regular r:id="rId118"/>
      <p:bold r:id="rId119"/>
      <p:italic r:id="rId120"/>
      <p:boldItalic r:id="rId121"/>
    </p:embeddedFont>
    <p:embeddedFont>
      <p:font typeface="Century" panose="02040604050505020304" pitchFamily="18" charset="0"/>
      <p:regular r:id="rId122"/>
    </p:embeddedFont>
    <p:embeddedFont>
      <p:font typeface="Century Gothic" panose="020B0502020202020204" pitchFamily="34" charset="0"/>
      <p:regular r:id="rId123"/>
      <p:bold r:id="rId124"/>
      <p:italic r:id="rId125"/>
      <p:boldItalic r:id="rId126"/>
    </p:embeddedFont>
    <p:embeddedFont>
      <p:font typeface="Congenial Black" panose="02000503040000020004" pitchFamily="2" charset="0"/>
      <p:bold r:id="rId127"/>
      <p:boldItalic r:id="rId128"/>
    </p:embeddedFont>
    <p:embeddedFont>
      <p:font typeface="Copperplate Gothic Bold" panose="020E0705020206020404" pitchFamily="34" charset="0"/>
      <p:regular r:id="rId129"/>
    </p:embeddedFont>
    <p:embeddedFont>
      <p:font typeface="Poppins" panose="00000500000000000000" pitchFamily="2" charset="0"/>
      <p:regular r:id="rId130"/>
      <p:bold r:id="rId131"/>
      <p:italic r:id="rId132"/>
      <p:boldItalic r:id="rId1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5">
          <p15:clr>
            <a:srgbClr val="A4A3A4"/>
          </p15:clr>
        </p15:guide>
        <p15:guide id="2" pos="2524">
          <p15:clr>
            <a:srgbClr val="A4A3A4"/>
          </p15:clr>
        </p15:guide>
        <p15:guide id="3" pos="4383">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35" roundtripDataSignature="AMtx7mjq6G8eLWFU6/vESjebth8QMZj3H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B0FFEB-F69B-23FF-B864-6841BA56D8DC}" v="30" dt="2026-01-05T08:52:12.930"/>
    <p1510:client id="{2511B98E-1808-3F6E-5AE8-42C4F56101C1}" v="5" dt="2026-01-05T04:43:24.154"/>
    <p1510:client id="{4DAA575F-B711-3E4A-C63B-58527A297F64}" v="88" dt="2026-01-05T08:13:55.489"/>
    <p1510:client id="{92769FC7-80EE-FC0F-72A8-23DCF46EFB2C}" v="2" dt="2026-01-05T03:19:17.367"/>
    <p1510:client id="{BA80EC20-0582-330C-60C3-DFA2FF361773}" v="10" dt="2026-01-05T08:15:11"/>
  </p1510:revLst>
</p1510:revInfo>
</file>

<file path=ppt/tableStyles.xml><?xml version="1.0" encoding="utf-8"?>
<a:tblStyleLst xmlns:a="http://schemas.openxmlformats.org/drawingml/2006/main" def="{87BBE217-31D9-4F7C-999F-5D909A147C1F}">
  <a:tblStyle styleId="{87BBE217-31D9-4F7C-999F-5D909A147C1F}" styleName="Table_0">
    <a:wholeTbl>
      <a:tcTxStyle b="off" i="off">
        <a:font>
          <a:latin typeface="Poppins"/>
          <a:ea typeface="Poppins"/>
          <a:cs typeface="Poppins"/>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25400" cap="flat" cmpd="sng">
              <a:solidFill>
                <a:schemeClr val="dk1"/>
              </a:solidFill>
              <a:prstDash val="solid"/>
              <a:round/>
              <a:headEnd type="none" w="sm" len="sm"/>
              <a:tailEnd type="none" w="sm" len="sm"/>
            </a:ln>
          </a:top>
          <a:bottom>
            <a:ln w="25400"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lt1"/>
          </a:solidFill>
        </a:fill>
      </a:tcStyle>
    </a:wholeTbl>
    <a:band1H>
      <a:tcTxStyle/>
      <a:tcStyle>
        <a:tcBdr/>
        <a:fill>
          <a:solidFill>
            <a:srgbClr val="E6E6E6"/>
          </a:solidFill>
        </a:fill>
      </a:tcStyle>
    </a:band1H>
    <a:band2H>
      <a:tcTxStyle/>
      <a:tcStyle>
        <a:tcBdr/>
      </a:tcStyle>
    </a:band2H>
    <a:band1V>
      <a:tcTxStyle/>
      <a:tcStyle>
        <a:tcBdr/>
        <a:fill>
          <a:solidFill>
            <a:srgbClr val="E6E6E6"/>
          </a:solidFill>
        </a:fill>
      </a:tcStyle>
    </a:band1V>
    <a:band2V>
      <a:tcTxStyle/>
      <a:tcStyle>
        <a:tcBdr/>
      </a:tcStyle>
    </a:band2V>
    <a:lastCol>
      <a:tcTxStyle b="on" i="off">
        <a:font>
          <a:latin typeface="Poppins"/>
          <a:ea typeface="Poppins"/>
          <a:cs typeface="Poppins"/>
        </a:font>
        <a:schemeClr val="lt1"/>
      </a:tcTxStyle>
      <a:tcStyle>
        <a:tcBdr/>
        <a:fill>
          <a:solidFill>
            <a:schemeClr val="accent1"/>
          </a:solidFill>
        </a:fill>
      </a:tcStyle>
    </a:lastCol>
    <a:firstCol>
      <a:tcTxStyle b="on" i="off">
        <a:font>
          <a:latin typeface="Poppins"/>
          <a:ea typeface="Poppins"/>
          <a:cs typeface="Poppins"/>
        </a:font>
        <a:schemeClr val="lt1"/>
      </a:tcTxStyle>
      <a:tcStyle>
        <a:tcBdr/>
        <a:fill>
          <a:solidFill>
            <a:schemeClr val="accent1"/>
          </a:solidFill>
        </a:fill>
      </a:tcStyle>
    </a:firstCol>
    <a:lastRow>
      <a:tcTxStyle b="on" i="off"/>
      <a:tcStyle>
        <a:tcBdr>
          <a:top>
            <a:ln w="50800" cap="flat" cmpd="sng">
              <a:solidFill>
                <a:schemeClr val="dk1"/>
              </a:solidFill>
              <a:prstDash val="solid"/>
              <a:round/>
              <a:headEnd type="none" w="sm" len="sm"/>
              <a:tailEnd type="none" w="sm" len="sm"/>
            </a:ln>
          </a:top>
        </a:tcBdr>
        <a:fill>
          <a:solidFill>
            <a:schemeClr val="lt1"/>
          </a:solidFill>
        </a:fill>
      </a:tcStyle>
    </a:lastRow>
    <a:seCell>
      <a:tcTxStyle b="on" i="off">
        <a:font>
          <a:latin typeface="Poppins"/>
          <a:ea typeface="Poppins"/>
          <a:cs typeface="Poppins"/>
        </a:font>
        <a:schemeClr val="dk1"/>
      </a:tcTxStyle>
      <a:tcStyle>
        <a:tcBdr/>
      </a:tcStyle>
    </a:seCell>
    <a:swCell>
      <a:tcTxStyle b="on" i="off">
        <a:font>
          <a:latin typeface="Poppins"/>
          <a:ea typeface="Poppins"/>
          <a:cs typeface="Poppins"/>
        </a:font>
        <a:schemeClr val="dk1"/>
      </a:tcTxStyle>
      <a:tcStyle>
        <a:tcBdr/>
      </a:tcStyle>
    </a:swCell>
    <a:firstRow>
      <a:tcTxStyle b="on" i="off">
        <a:font>
          <a:latin typeface="Poppins"/>
          <a:ea typeface="Poppins"/>
          <a:cs typeface="Poppins"/>
        </a:font>
        <a:schemeClr val="lt1"/>
      </a:tcTxStyle>
      <a:tcStyle>
        <a:tcBdr>
          <a:bottom>
            <a:ln w="25400" cap="flat" cmpd="sng">
              <a:solidFill>
                <a:schemeClr val="dk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73BC31CE-1242-4BC9-A643-25FC92FE5BE2}" styleName="Table_1">
    <a:wholeTbl>
      <a:tcTxStyle b="off" i="off">
        <a:font>
          <a:latin typeface="Poppins"/>
          <a:ea typeface="Poppins"/>
          <a:cs typeface="Poppin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Poppins"/>
          <a:ea typeface="Poppins"/>
          <a:cs typeface="Poppins"/>
        </a:font>
        <a:schemeClr val="lt1"/>
      </a:tcTxStyle>
      <a:tcStyle>
        <a:tcBdr/>
        <a:fill>
          <a:solidFill>
            <a:schemeClr val="accent1"/>
          </a:solidFill>
        </a:fill>
      </a:tcStyle>
    </a:lastCol>
    <a:firstCol>
      <a:tcTxStyle b="on" i="off">
        <a:font>
          <a:latin typeface="Poppins"/>
          <a:ea typeface="Poppins"/>
          <a:cs typeface="Poppins"/>
        </a:font>
        <a:schemeClr val="lt1"/>
      </a:tcTxStyle>
      <a:tcStyle>
        <a:tcBdr/>
        <a:fill>
          <a:solidFill>
            <a:schemeClr val="accent1"/>
          </a:solidFill>
        </a:fill>
      </a:tcStyle>
    </a:firstCol>
    <a:lastRow>
      <a:tcTxStyle b="on" i="off">
        <a:font>
          <a:latin typeface="Poppins"/>
          <a:ea typeface="Poppins"/>
          <a:cs typeface="Poppin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Poppins"/>
          <a:ea typeface="Poppins"/>
          <a:cs typeface="Poppin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guide orient="horz" pos="2115"/>
        <p:guide pos="2524"/>
        <p:guide pos="438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8.fntdata"/><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14.fntdata"/><Relationship Id="rId128" Type="http://schemas.openxmlformats.org/officeDocument/2006/relationships/font" Target="fonts/font19.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font" Target="fonts/font4.fntdata"/><Relationship Id="rId118" Type="http://schemas.openxmlformats.org/officeDocument/2006/relationships/font" Target="fonts/font9.fntdata"/><Relationship Id="rId139"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notesMaster" Target="notesMasters/notesMaster1.xml"/><Relationship Id="rId124" Type="http://schemas.openxmlformats.org/officeDocument/2006/relationships/font" Target="fonts/font15.fntdata"/><Relationship Id="rId129" Type="http://schemas.openxmlformats.org/officeDocument/2006/relationships/font" Target="fonts/font20.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font" Target="fonts/font5.fntdata"/><Relationship Id="rId119" Type="http://schemas.openxmlformats.org/officeDocument/2006/relationships/font" Target="fonts/font10.fntdata"/><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font" Target="fonts/font21.fntdata"/><Relationship Id="rId135" Type="http://customschemas.google.com/relationships/presentationmetadata" Target="metadata"/><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handoutMaster" Target="handoutMasters/handoutMaster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11.fntdata"/><Relationship Id="rId125" Type="http://schemas.openxmlformats.org/officeDocument/2006/relationships/font" Target="fonts/font16.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font" Target="fonts/font1.fntdata"/><Relationship Id="rId115" Type="http://schemas.openxmlformats.org/officeDocument/2006/relationships/font" Target="fonts/font6.fntdata"/><Relationship Id="rId131" Type="http://schemas.openxmlformats.org/officeDocument/2006/relationships/font" Target="fonts/font22.fntdata"/><Relationship Id="rId136"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1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12.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font" Target="fonts/font7.fntdata"/><Relationship Id="rId13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font" Target="fonts/font2.fntdata"/><Relationship Id="rId132" Type="http://schemas.openxmlformats.org/officeDocument/2006/relationships/font" Target="fonts/font23.fntdata"/><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18.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13.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font" Target="fonts/font3.fntdata"/><Relationship Id="rId133" Type="http://schemas.openxmlformats.org/officeDocument/2006/relationships/font" Target="fonts/font2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DepEd\Dropbox\My%20PC%20(DEPED-2558-TED)\Desktop\SDO_IRIGA-CITY_Enrollment%20and%20Completers%20for%20Last%203%20Year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DepEd\Dropbox\My%20PC%20(DEPED-2558-TED)\Desktop\SDO_IRIGA-CITY_Enrollment%20and%20Completers%20for%20Last%203%20Year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DepEd\Dropbox\My%20PC%20(DEPED-2558-TED)\Desktop\SDO_IRIGA-CITY_Enrollment%20and%20Completers%20for%20Last%203%20Year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DepEd\Dropbox\My%20PC%20(DEPED-2558-TED)\Desktop\SDO_IRIGA-CITY_Enrollment%20and%20Completers%20for%20Last%203%20Years.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DepEd\Dropbox\My%20PC%20(DEPED-2558-TED)\Desktop\SDO_IRIGA-CITY_Enrollment%20and%20Completers%20for%20Last%203%20Years.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Teacher\Desktop\To%20be%20Printed\PS.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Teacher\Desktop\To%20be%20Printed\PS.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Teacher\Desktop\To%20be%20Printed\PS.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Teacher\Desktop\To%20be%20Printed\PS.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25.xml"/><Relationship Id="rId1" Type="http://schemas.microsoft.com/office/2011/relationships/chartStyle" Target="style2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Kindergarten</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'Elem (2)'!$A$3</c:f>
              <c:strCache>
                <c:ptCount val="1"/>
                <c:pt idx="0">
                  <c:v>GER</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(2)'!$B$2:$F$2</c:f>
              <c:strCache>
                <c:ptCount val="3"/>
                <c:pt idx="0">
                  <c:v>SY 2022-2023</c:v>
                </c:pt>
                <c:pt idx="1">
                  <c:v>SY 2023-2024</c:v>
                </c:pt>
                <c:pt idx="2">
                  <c:v>SY 2024-2025</c:v>
                </c:pt>
              </c:strCache>
            </c:strRef>
          </c:cat>
          <c:val>
            <c:numRef>
              <c:f>'Elem (2)'!$B$3:$F$3</c:f>
              <c:numCache>
                <c:formatCode>0.00</c:formatCode>
                <c:ptCount val="3"/>
                <c:pt idx="0">
                  <c:v>101.8</c:v>
                </c:pt>
                <c:pt idx="1">
                  <c:v>98.39</c:v>
                </c:pt>
                <c:pt idx="2">
                  <c:v>91.82</c:v>
                </c:pt>
              </c:numCache>
            </c:numRef>
          </c:val>
          <c:extLst>
            <c:ext xmlns:c16="http://schemas.microsoft.com/office/drawing/2014/chart" uri="{C3380CC4-5D6E-409C-BE32-E72D297353CC}">
              <c16:uniqueId val="{00000000-BF4F-4613-8FA5-C2B2DF75B3D8}"/>
            </c:ext>
          </c:extLst>
        </c:ser>
        <c:ser>
          <c:idx val="1"/>
          <c:order val="1"/>
          <c:tx>
            <c:strRef>
              <c:f>'Elem (2)'!$A$4</c:f>
              <c:strCache>
                <c:ptCount val="1"/>
                <c:pt idx="0">
                  <c:v>NER</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(2)'!$B$2:$F$2</c:f>
              <c:strCache>
                <c:ptCount val="3"/>
                <c:pt idx="0">
                  <c:v>SY 2022-2023</c:v>
                </c:pt>
                <c:pt idx="1">
                  <c:v>SY 2023-2024</c:v>
                </c:pt>
                <c:pt idx="2">
                  <c:v>SY 2024-2025</c:v>
                </c:pt>
              </c:strCache>
            </c:strRef>
          </c:cat>
          <c:val>
            <c:numRef>
              <c:f>'Elem (2)'!$B$4:$F$4</c:f>
              <c:numCache>
                <c:formatCode>0.00</c:formatCode>
                <c:ptCount val="3"/>
                <c:pt idx="0">
                  <c:v>84.04</c:v>
                </c:pt>
                <c:pt idx="1">
                  <c:v>83.94</c:v>
                </c:pt>
                <c:pt idx="2">
                  <c:v>84.36</c:v>
                </c:pt>
              </c:numCache>
            </c:numRef>
          </c:val>
          <c:extLst>
            <c:ext xmlns:c16="http://schemas.microsoft.com/office/drawing/2014/chart" uri="{C3380CC4-5D6E-409C-BE32-E72D297353CC}">
              <c16:uniqueId val="{00000001-BF4F-4613-8FA5-C2B2DF75B3D8}"/>
            </c:ext>
          </c:extLst>
        </c:ser>
        <c:dLbls>
          <c:showLegendKey val="0"/>
          <c:showVal val="1"/>
          <c:showCatName val="0"/>
          <c:showSerName val="0"/>
          <c:showPercent val="0"/>
          <c:showBubbleSize val="0"/>
        </c:dLbls>
        <c:gapWidth val="75"/>
        <c:axId val="447258287"/>
        <c:axId val="447254447"/>
      </c:barChart>
      <c:catAx>
        <c:axId val="447258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447254447"/>
        <c:crosses val="autoZero"/>
        <c:auto val="1"/>
        <c:lblAlgn val="ctr"/>
        <c:lblOffset val="100"/>
        <c:noMultiLvlLbl val="0"/>
      </c:catAx>
      <c:valAx>
        <c:axId val="447254447"/>
        <c:scaling>
          <c:orientation val="minMax"/>
        </c:scaling>
        <c:delete val="1"/>
        <c:axPos val="l"/>
        <c:numFmt formatCode="0.00" sourceLinked="1"/>
        <c:majorTickMark val="none"/>
        <c:minorTickMark val="none"/>
        <c:tickLblPos val="nextTo"/>
        <c:crossAx val="4472582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Elementary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'Elem (2)'!$A$6</c:f>
              <c:strCache>
                <c:ptCount val="1"/>
                <c:pt idx="0">
                  <c:v>GER</c:v>
                </c:pt>
              </c:strCache>
            </c:strRef>
          </c:tx>
          <c:spPr>
            <a:solidFill>
              <a:schemeClr val="accent1">
                <a:lumMod val="5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(2)'!$B$5:$F$5</c:f>
              <c:strCache>
                <c:ptCount val="3"/>
                <c:pt idx="0">
                  <c:v>SY 2022-2023</c:v>
                </c:pt>
                <c:pt idx="1">
                  <c:v>SY 2023-2024</c:v>
                </c:pt>
                <c:pt idx="2">
                  <c:v>SY 2024-2025</c:v>
                </c:pt>
              </c:strCache>
            </c:strRef>
          </c:cat>
          <c:val>
            <c:numRef>
              <c:f>'Elem (2)'!$B$6:$F$6</c:f>
              <c:numCache>
                <c:formatCode>0.00</c:formatCode>
                <c:ptCount val="3"/>
                <c:pt idx="0">
                  <c:v>104.37</c:v>
                </c:pt>
                <c:pt idx="1">
                  <c:v>104.24</c:v>
                </c:pt>
                <c:pt idx="2">
                  <c:v>101.59</c:v>
                </c:pt>
              </c:numCache>
            </c:numRef>
          </c:val>
          <c:extLst>
            <c:ext xmlns:c16="http://schemas.microsoft.com/office/drawing/2014/chart" uri="{C3380CC4-5D6E-409C-BE32-E72D297353CC}">
              <c16:uniqueId val="{00000000-9CCD-4CBF-AFD5-D0D74C5AD24C}"/>
            </c:ext>
          </c:extLst>
        </c:ser>
        <c:ser>
          <c:idx val="1"/>
          <c:order val="1"/>
          <c:tx>
            <c:strRef>
              <c:f>'Elem (2)'!$A$7</c:f>
              <c:strCache>
                <c:ptCount val="1"/>
                <c:pt idx="0">
                  <c:v>NER</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(2)'!$B$5:$F$5</c:f>
              <c:strCache>
                <c:ptCount val="3"/>
                <c:pt idx="0">
                  <c:v>SY 2022-2023</c:v>
                </c:pt>
                <c:pt idx="1">
                  <c:v>SY 2023-2024</c:v>
                </c:pt>
                <c:pt idx="2">
                  <c:v>SY 2024-2025</c:v>
                </c:pt>
              </c:strCache>
            </c:strRef>
          </c:cat>
          <c:val>
            <c:numRef>
              <c:f>'Elem (2)'!$B$7:$F$7</c:f>
              <c:numCache>
                <c:formatCode>0.00</c:formatCode>
                <c:ptCount val="3"/>
                <c:pt idx="0">
                  <c:v>99.23</c:v>
                </c:pt>
                <c:pt idx="1">
                  <c:v>96.56</c:v>
                </c:pt>
                <c:pt idx="2">
                  <c:v>94.5</c:v>
                </c:pt>
              </c:numCache>
            </c:numRef>
          </c:val>
          <c:extLst>
            <c:ext xmlns:c16="http://schemas.microsoft.com/office/drawing/2014/chart" uri="{C3380CC4-5D6E-409C-BE32-E72D297353CC}">
              <c16:uniqueId val="{00000001-9CCD-4CBF-AFD5-D0D74C5AD24C}"/>
            </c:ext>
          </c:extLst>
        </c:ser>
        <c:dLbls>
          <c:showLegendKey val="0"/>
          <c:showVal val="1"/>
          <c:showCatName val="0"/>
          <c:showSerName val="0"/>
          <c:showPercent val="0"/>
          <c:showBubbleSize val="0"/>
        </c:dLbls>
        <c:gapWidth val="75"/>
        <c:axId val="671585567"/>
        <c:axId val="671587487"/>
      </c:barChart>
      <c:catAx>
        <c:axId val="6715855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671587487"/>
        <c:crosses val="autoZero"/>
        <c:auto val="1"/>
        <c:lblAlgn val="ctr"/>
        <c:lblOffset val="100"/>
        <c:noMultiLvlLbl val="0"/>
      </c:catAx>
      <c:valAx>
        <c:axId val="671587487"/>
        <c:scaling>
          <c:orientation val="minMax"/>
        </c:scaling>
        <c:delete val="1"/>
        <c:axPos val="l"/>
        <c:numFmt formatCode="0.00" sourceLinked="1"/>
        <c:majorTickMark val="none"/>
        <c:minorTickMark val="none"/>
        <c:tickLblPos val="nextTo"/>
        <c:crossAx val="67158556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tx1"/>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Junior High School</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Sec!$A$54</c:f>
              <c:strCache>
                <c:ptCount val="1"/>
                <c:pt idx="0">
                  <c:v>GER</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Sec!$B$53:$D$53</c:f>
              <c:strCache>
                <c:ptCount val="3"/>
                <c:pt idx="0">
                  <c:v>SY 2022-2023</c:v>
                </c:pt>
                <c:pt idx="1">
                  <c:v>SY 2023-2024</c:v>
                </c:pt>
                <c:pt idx="2">
                  <c:v>SY 2024-2025</c:v>
                </c:pt>
              </c:strCache>
            </c:strRef>
          </c:cat>
          <c:val>
            <c:numRef>
              <c:f>Sec!$B$54:$D$54</c:f>
              <c:numCache>
                <c:formatCode>0.00</c:formatCode>
                <c:ptCount val="3"/>
                <c:pt idx="0">
                  <c:v>110.57</c:v>
                </c:pt>
                <c:pt idx="1">
                  <c:v>101.65</c:v>
                </c:pt>
                <c:pt idx="2">
                  <c:v>100.39</c:v>
                </c:pt>
              </c:numCache>
            </c:numRef>
          </c:val>
          <c:extLst>
            <c:ext xmlns:c16="http://schemas.microsoft.com/office/drawing/2014/chart" uri="{C3380CC4-5D6E-409C-BE32-E72D297353CC}">
              <c16:uniqueId val="{00000000-9B0F-49E3-86D0-B9FC2F9DADBA}"/>
            </c:ext>
          </c:extLst>
        </c:ser>
        <c:ser>
          <c:idx val="1"/>
          <c:order val="1"/>
          <c:tx>
            <c:strRef>
              <c:f>Sec!$A$55</c:f>
              <c:strCache>
                <c:ptCount val="1"/>
                <c:pt idx="0">
                  <c:v>NER</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Sec!$B$53:$D$53</c:f>
              <c:strCache>
                <c:ptCount val="3"/>
                <c:pt idx="0">
                  <c:v>SY 2022-2023</c:v>
                </c:pt>
                <c:pt idx="1">
                  <c:v>SY 2023-2024</c:v>
                </c:pt>
                <c:pt idx="2">
                  <c:v>SY 2024-2025</c:v>
                </c:pt>
              </c:strCache>
            </c:strRef>
          </c:cat>
          <c:val>
            <c:numRef>
              <c:f>Sec!$B$55:$D$55</c:f>
              <c:numCache>
                <c:formatCode>0.00</c:formatCode>
                <c:ptCount val="3"/>
                <c:pt idx="0">
                  <c:v>100.32</c:v>
                </c:pt>
                <c:pt idx="1">
                  <c:v>94.63</c:v>
                </c:pt>
                <c:pt idx="2">
                  <c:v>95.2</c:v>
                </c:pt>
              </c:numCache>
            </c:numRef>
          </c:val>
          <c:extLst>
            <c:ext xmlns:c16="http://schemas.microsoft.com/office/drawing/2014/chart" uri="{C3380CC4-5D6E-409C-BE32-E72D297353CC}">
              <c16:uniqueId val="{00000001-9B0F-49E3-86D0-B9FC2F9DADBA}"/>
            </c:ext>
          </c:extLst>
        </c:ser>
        <c:dLbls>
          <c:showLegendKey val="0"/>
          <c:showVal val="1"/>
          <c:showCatName val="0"/>
          <c:showSerName val="0"/>
          <c:showPercent val="0"/>
          <c:showBubbleSize val="0"/>
        </c:dLbls>
        <c:gapWidth val="75"/>
        <c:axId val="754940399"/>
        <c:axId val="754940879"/>
      </c:barChart>
      <c:catAx>
        <c:axId val="7549403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754940879"/>
        <c:crosses val="autoZero"/>
        <c:auto val="1"/>
        <c:lblAlgn val="ctr"/>
        <c:lblOffset val="100"/>
        <c:noMultiLvlLbl val="0"/>
      </c:catAx>
      <c:valAx>
        <c:axId val="754940879"/>
        <c:scaling>
          <c:orientation val="minMax"/>
        </c:scaling>
        <c:delete val="1"/>
        <c:axPos val="l"/>
        <c:numFmt formatCode="0.00" sourceLinked="1"/>
        <c:majorTickMark val="none"/>
        <c:minorTickMark val="none"/>
        <c:tickLblPos val="nextTo"/>
        <c:crossAx val="7549403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tx1"/>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t>Senior High School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Sec!$A$46</c:f>
              <c:strCache>
                <c:ptCount val="1"/>
                <c:pt idx="0">
                  <c:v>GER</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Sec!$B$45:$D$45</c:f>
              <c:strCache>
                <c:ptCount val="3"/>
                <c:pt idx="0">
                  <c:v>SY 2022-2023</c:v>
                </c:pt>
                <c:pt idx="1">
                  <c:v>SY 2023-2024</c:v>
                </c:pt>
                <c:pt idx="2">
                  <c:v>SY 2024-2025</c:v>
                </c:pt>
              </c:strCache>
            </c:strRef>
          </c:cat>
          <c:val>
            <c:numRef>
              <c:f>Sec!$B$46:$D$46</c:f>
              <c:numCache>
                <c:formatCode>0.00</c:formatCode>
                <c:ptCount val="3"/>
                <c:pt idx="0">
                  <c:v>137.16</c:v>
                </c:pt>
                <c:pt idx="1">
                  <c:v>124.09</c:v>
                </c:pt>
                <c:pt idx="2">
                  <c:v>113.34</c:v>
                </c:pt>
              </c:numCache>
            </c:numRef>
          </c:val>
          <c:extLst>
            <c:ext xmlns:c16="http://schemas.microsoft.com/office/drawing/2014/chart" uri="{C3380CC4-5D6E-409C-BE32-E72D297353CC}">
              <c16:uniqueId val="{00000000-9BD9-4E9F-8ACB-FE62172BBFA9}"/>
            </c:ext>
          </c:extLst>
        </c:ser>
        <c:ser>
          <c:idx val="1"/>
          <c:order val="1"/>
          <c:tx>
            <c:strRef>
              <c:f>Sec!$A$47</c:f>
              <c:strCache>
                <c:ptCount val="1"/>
                <c:pt idx="0">
                  <c:v>NER</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Sec!$B$45:$D$45</c:f>
              <c:strCache>
                <c:ptCount val="3"/>
                <c:pt idx="0">
                  <c:v>SY 2022-2023</c:v>
                </c:pt>
                <c:pt idx="1">
                  <c:v>SY 2023-2024</c:v>
                </c:pt>
                <c:pt idx="2">
                  <c:v>SY 2024-2025</c:v>
                </c:pt>
              </c:strCache>
            </c:strRef>
          </c:cat>
          <c:val>
            <c:numRef>
              <c:f>Sec!$B$47:$D$47</c:f>
              <c:numCache>
                <c:formatCode>0.00</c:formatCode>
                <c:ptCount val="3"/>
                <c:pt idx="0">
                  <c:v>92.46</c:v>
                </c:pt>
                <c:pt idx="1">
                  <c:v>91.53</c:v>
                </c:pt>
                <c:pt idx="2">
                  <c:v>89.57</c:v>
                </c:pt>
              </c:numCache>
            </c:numRef>
          </c:val>
          <c:extLst>
            <c:ext xmlns:c16="http://schemas.microsoft.com/office/drawing/2014/chart" uri="{C3380CC4-5D6E-409C-BE32-E72D297353CC}">
              <c16:uniqueId val="{00000001-9BD9-4E9F-8ACB-FE62172BBFA9}"/>
            </c:ext>
          </c:extLst>
        </c:ser>
        <c:dLbls>
          <c:showLegendKey val="0"/>
          <c:showVal val="1"/>
          <c:showCatName val="0"/>
          <c:showSerName val="0"/>
          <c:showPercent val="0"/>
          <c:showBubbleSize val="0"/>
        </c:dLbls>
        <c:gapWidth val="75"/>
        <c:axId val="765645535"/>
        <c:axId val="765642175"/>
      </c:barChart>
      <c:catAx>
        <c:axId val="7656455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765642175"/>
        <c:crosses val="autoZero"/>
        <c:auto val="1"/>
        <c:lblAlgn val="ctr"/>
        <c:lblOffset val="100"/>
        <c:noMultiLvlLbl val="0"/>
      </c:catAx>
      <c:valAx>
        <c:axId val="765642175"/>
        <c:scaling>
          <c:orientation val="minMax"/>
        </c:scaling>
        <c:delete val="1"/>
        <c:axPos val="l"/>
        <c:numFmt formatCode="0.00" sourceLinked="1"/>
        <c:majorTickMark val="none"/>
        <c:minorTickMark val="none"/>
        <c:tickLblPos val="nextTo"/>
        <c:crossAx val="7656455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tx1"/>
      </a:solid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0"/>
      <c:rotY val="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5.3472440944881898E-2"/>
          <c:y val="7.2554866077012822E-2"/>
          <c:w val="0.94730796150481189"/>
          <c:h val="0.78522320294640591"/>
        </c:manualLayout>
      </c:layout>
      <c:bar3DChart>
        <c:barDir val="col"/>
        <c:grouping val="clustered"/>
        <c:varyColors val="0"/>
        <c:ser>
          <c:idx val="0"/>
          <c:order val="0"/>
          <c:tx>
            <c:strRef>
              <c:f>'Elem (2)'!$A$70</c:f>
              <c:strCache>
                <c:ptCount val="1"/>
                <c:pt idx="0">
                  <c:v>Kinder</c:v>
                </c:pt>
              </c:strCache>
            </c:strRef>
          </c:tx>
          <c:spPr>
            <a:solidFill>
              <a:schemeClr val="accent5"/>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(2)'!$B$69:$F$69</c:f>
              <c:strCache>
                <c:ptCount val="3"/>
                <c:pt idx="0">
                  <c:v>SY 2022-2023</c:v>
                </c:pt>
                <c:pt idx="1">
                  <c:v>SY 2023-2024</c:v>
                </c:pt>
                <c:pt idx="2">
                  <c:v>SY 2024-2025</c:v>
                </c:pt>
              </c:strCache>
            </c:strRef>
          </c:cat>
          <c:val>
            <c:numRef>
              <c:f>'Elem (2)'!$B$70:$F$70</c:f>
              <c:numCache>
                <c:formatCode>General</c:formatCode>
                <c:ptCount val="3"/>
                <c:pt idx="0">
                  <c:v>84.04</c:v>
                </c:pt>
                <c:pt idx="1">
                  <c:v>83.94</c:v>
                </c:pt>
                <c:pt idx="2">
                  <c:v>84.32</c:v>
                </c:pt>
              </c:numCache>
            </c:numRef>
          </c:val>
          <c:extLst>
            <c:ext xmlns:c16="http://schemas.microsoft.com/office/drawing/2014/chart" uri="{C3380CC4-5D6E-409C-BE32-E72D297353CC}">
              <c16:uniqueId val="{00000000-F2BC-4508-9925-950EBE90E3A4}"/>
            </c:ext>
          </c:extLst>
        </c:ser>
        <c:ser>
          <c:idx val="1"/>
          <c:order val="1"/>
          <c:tx>
            <c:strRef>
              <c:f>'Elem (2)'!$A$71</c:f>
              <c:strCache>
                <c:ptCount val="1"/>
                <c:pt idx="0">
                  <c:v>Grade 1</c:v>
                </c:pt>
              </c:strCache>
            </c:strRef>
          </c:tx>
          <c:spPr>
            <a:solidFill>
              <a:srgbClr val="FFC000"/>
            </a:solidFill>
            <a:ln>
              <a:noFill/>
            </a:ln>
            <a:effectLst/>
            <a:sp3d/>
          </c:spPr>
          <c:invertIfNegative val="0"/>
          <c:dLbls>
            <c:dLbl>
              <c:idx val="0"/>
              <c:layout>
                <c:manualLayout>
                  <c:x val="5.5555555555555558E-3"/>
                  <c:y val="0.236111111111111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2BC-4508-9925-950EBE90E3A4}"/>
                </c:ext>
              </c:extLst>
            </c:dLbl>
            <c:dLbl>
              <c:idx val="1"/>
              <c:layout>
                <c:manualLayout>
                  <c:x val="2.7777777777777779E-3"/>
                  <c:y val="0.1898148148148148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2BC-4508-9925-950EBE90E3A4}"/>
                </c:ext>
              </c:extLst>
            </c:dLbl>
            <c:dLbl>
              <c:idx val="2"/>
              <c:layout>
                <c:manualLayout>
                  <c:x val="8.3333333333332309E-3"/>
                  <c:y val="0.101851851851851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2BC-4508-9925-950EBE90E3A4}"/>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(2)'!$B$69:$F$69</c:f>
              <c:strCache>
                <c:ptCount val="3"/>
                <c:pt idx="0">
                  <c:v>SY 2022-2023</c:v>
                </c:pt>
                <c:pt idx="1">
                  <c:v>SY 2023-2024</c:v>
                </c:pt>
                <c:pt idx="2">
                  <c:v>SY 2024-2025</c:v>
                </c:pt>
              </c:strCache>
            </c:strRef>
          </c:cat>
          <c:val>
            <c:numRef>
              <c:f>'Elem (2)'!$B$71:$F$71</c:f>
              <c:numCache>
                <c:formatCode>General</c:formatCode>
                <c:ptCount val="3"/>
                <c:pt idx="0">
                  <c:v>82.97</c:v>
                </c:pt>
                <c:pt idx="1">
                  <c:v>80.349999999999994</c:v>
                </c:pt>
                <c:pt idx="2">
                  <c:v>76.13</c:v>
                </c:pt>
              </c:numCache>
            </c:numRef>
          </c:val>
          <c:extLst>
            <c:ext xmlns:c16="http://schemas.microsoft.com/office/drawing/2014/chart" uri="{C3380CC4-5D6E-409C-BE32-E72D297353CC}">
              <c16:uniqueId val="{00000004-F2BC-4508-9925-950EBE90E3A4}"/>
            </c:ext>
          </c:extLst>
        </c:ser>
        <c:dLbls>
          <c:showLegendKey val="0"/>
          <c:showVal val="0"/>
          <c:showCatName val="0"/>
          <c:showSerName val="0"/>
          <c:showPercent val="0"/>
          <c:showBubbleSize val="0"/>
        </c:dLbls>
        <c:gapWidth val="219"/>
        <c:shape val="box"/>
        <c:axId val="981748303"/>
        <c:axId val="981759343"/>
        <c:axId val="0"/>
      </c:bar3DChart>
      <c:catAx>
        <c:axId val="98174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981759343"/>
        <c:crosses val="autoZero"/>
        <c:auto val="1"/>
        <c:lblAlgn val="ctr"/>
        <c:lblOffset val="100"/>
        <c:noMultiLvlLbl val="0"/>
      </c:catAx>
      <c:valAx>
        <c:axId val="981759343"/>
        <c:scaling>
          <c:orientation val="minMax"/>
          <c:min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81748303"/>
        <c:crosses val="autoZero"/>
        <c:crossBetween val="between"/>
      </c:valAx>
      <c:spPr>
        <a:noFill/>
        <a:ln>
          <a:noFill/>
        </a:ln>
        <a:effectLst/>
      </c:spPr>
    </c:plotArea>
    <c:legend>
      <c:legendPos val="b"/>
      <c:layout>
        <c:manualLayout>
          <c:xMode val="edge"/>
          <c:yMode val="edge"/>
          <c:x val="0.39300853018372706"/>
          <c:y val="0.93140962023698204"/>
          <c:w val="0.24176049868766405"/>
          <c:h val="6.80448310896621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rgbClr val="7030A0"/>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CSR and CR of </a:t>
            </a:r>
          </a:p>
          <a:p>
            <a:pPr>
              <a:defRPr b="1"/>
            </a:pPr>
            <a:r>
              <a:rPr lang="en-US" b="1"/>
              <a:t>Elementary</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'Elem (2)'!$A$49</c:f>
              <c:strCache>
                <c:ptCount val="1"/>
                <c:pt idx="0">
                  <c:v>CSR</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(2)'!$B$48:$F$48</c:f>
              <c:strCache>
                <c:ptCount val="3"/>
                <c:pt idx="0">
                  <c:v>SY 2022-2023</c:v>
                </c:pt>
                <c:pt idx="1">
                  <c:v>SY 2023-2024</c:v>
                </c:pt>
                <c:pt idx="2">
                  <c:v>SY 2024-2025</c:v>
                </c:pt>
              </c:strCache>
            </c:strRef>
          </c:cat>
          <c:val>
            <c:numRef>
              <c:f>'Elem (2)'!$B$49:$F$49</c:f>
              <c:numCache>
                <c:formatCode>General</c:formatCode>
                <c:ptCount val="3"/>
                <c:pt idx="0">
                  <c:v>99.64</c:v>
                </c:pt>
                <c:pt idx="1">
                  <c:v>96.59</c:v>
                </c:pt>
                <c:pt idx="2" formatCode="0.00">
                  <c:v>99.74</c:v>
                </c:pt>
              </c:numCache>
            </c:numRef>
          </c:val>
          <c:extLst>
            <c:ext xmlns:c16="http://schemas.microsoft.com/office/drawing/2014/chart" uri="{C3380CC4-5D6E-409C-BE32-E72D297353CC}">
              <c16:uniqueId val="{00000000-B5C1-43B0-896B-54C2E18E7791}"/>
            </c:ext>
          </c:extLst>
        </c:ser>
        <c:ser>
          <c:idx val="1"/>
          <c:order val="1"/>
          <c:tx>
            <c:strRef>
              <c:f>'Elem (2)'!$A$50</c:f>
              <c:strCache>
                <c:ptCount val="1"/>
                <c:pt idx="0">
                  <c:v>CR</c:v>
                </c:pt>
              </c:strCache>
            </c:strRef>
          </c:tx>
          <c:spPr>
            <a:solidFill>
              <a:srgbClr val="FF00FF"/>
            </a:solidFill>
            <a:ln>
              <a:solidFill>
                <a:srgbClr val="92D050"/>
              </a:solidFill>
            </a:ln>
            <a:effectLst/>
          </c:spPr>
          <c:invertIfNegative val="0"/>
          <c:dPt>
            <c:idx val="0"/>
            <c:invertIfNegative val="0"/>
            <c:bubble3D val="0"/>
            <c:spPr>
              <a:solidFill>
                <a:srgbClr val="92D050"/>
              </a:solidFill>
              <a:ln>
                <a:solidFill>
                  <a:srgbClr val="92D050"/>
                </a:solidFill>
              </a:ln>
              <a:effectLst/>
            </c:spPr>
            <c:extLst>
              <c:ext xmlns:c16="http://schemas.microsoft.com/office/drawing/2014/chart" uri="{C3380CC4-5D6E-409C-BE32-E72D297353CC}">
                <c16:uniqueId val="{00000002-B5C1-43B0-896B-54C2E18E7791}"/>
              </c:ext>
            </c:extLst>
          </c:dPt>
          <c:dPt>
            <c:idx val="1"/>
            <c:invertIfNegative val="0"/>
            <c:bubble3D val="0"/>
            <c:spPr>
              <a:solidFill>
                <a:srgbClr val="92D050"/>
              </a:solidFill>
              <a:ln>
                <a:solidFill>
                  <a:srgbClr val="92D050"/>
                </a:solidFill>
              </a:ln>
              <a:effectLst/>
            </c:spPr>
            <c:extLst>
              <c:ext xmlns:c16="http://schemas.microsoft.com/office/drawing/2014/chart" uri="{C3380CC4-5D6E-409C-BE32-E72D297353CC}">
                <c16:uniqueId val="{00000004-B5C1-43B0-896B-54C2E18E7791}"/>
              </c:ext>
            </c:extLst>
          </c:dPt>
          <c:dPt>
            <c:idx val="2"/>
            <c:invertIfNegative val="0"/>
            <c:bubble3D val="0"/>
            <c:spPr>
              <a:solidFill>
                <a:srgbClr val="92D050"/>
              </a:solidFill>
              <a:ln>
                <a:solidFill>
                  <a:srgbClr val="92D050"/>
                </a:solidFill>
              </a:ln>
              <a:effectLst/>
            </c:spPr>
            <c:extLst>
              <c:ext xmlns:c16="http://schemas.microsoft.com/office/drawing/2014/chart" uri="{C3380CC4-5D6E-409C-BE32-E72D297353CC}">
                <c16:uniqueId val="{00000006-B5C1-43B0-896B-54C2E18E7791}"/>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(2)'!$B$48:$F$48</c:f>
              <c:strCache>
                <c:ptCount val="3"/>
                <c:pt idx="0">
                  <c:v>SY 2022-2023</c:v>
                </c:pt>
                <c:pt idx="1">
                  <c:v>SY 2023-2024</c:v>
                </c:pt>
                <c:pt idx="2">
                  <c:v>SY 2024-2025</c:v>
                </c:pt>
              </c:strCache>
            </c:strRef>
          </c:cat>
          <c:val>
            <c:numRef>
              <c:f>'Elem (2)'!$B$50:$F$50</c:f>
              <c:numCache>
                <c:formatCode>General</c:formatCode>
                <c:ptCount val="3"/>
                <c:pt idx="0">
                  <c:v>99.64</c:v>
                </c:pt>
                <c:pt idx="1">
                  <c:v>96.07</c:v>
                </c:pt>
                <c:pt idx="2" formatCode="0.00">
                  <c:v>99.63</c:v>
                </c:pt>
              </c:numCache>
            </c:numRef>
          </c:val>
          <c:extLst>
            <c:ext xmlns:c16="http://schemas.microsoft.com/office/drawing/2014/chart" uri="{C3380CC4-5D6E-409C-BE32-E72D297353CC}">
              <c16:uniqueId val="{00000007-B5C1-43B0-896B-54C2E18E7791}"/>
            </c:ext>
          </c:extLst>
        </c:ser>
        <c:dLbls>
          <c:showLegendKey val="0"/>
          <c:showVal val="1"/>
          <c:showCatName val="0"/>
          <c:showSerName val="0"/>
          <c:showPercent val="0"/>
          <c:showBubbleSize val="0"/>
        </c:dLbls>
        <c:gapWidth val="75"/>
        <c:axId val="754937999"/>
        <c:axId val="754942799"/>
      </c:barChart>
      <c:catAx>
        <c:axId val="7549379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754942799"/>
        <c:crosses val="autoZero"/>
        <c:auto val="1"/>
        <c:lblAlgn val="ctr"/>
        <c:lblOffset val="100"/>
        <c:noMultiLvlLbl val="0"/>
      </c:catAx>
      <c:valAx>
        <c:axId val="754942799"/>
        <c:scaling>
          <c:orientation val="minMax"/>
        </c:scaling>
        <c:delete val="1"/>
        <c:axPos val="l"/>
        <c:numFmt formatCode="General" sourceLinked="1"/>
        <c:majorTickMark val="none"/>
        <c:minorTickMark val="none"/>
        <c:tickLblPos val="nextTo"/>
        <c:crossAx val="7549379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rgbClr val="FF0000"/>
      </a:solid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dirty="0"/>
              <a:t>CSR and CR of </a:t>
            </a:r>
          </a:p>
          <a:p>
            <a:pPr>
              <a:defRPr b="1"/>
            </a:pPr>
            <a:r>
              <a:rPr lang="en-US" b="1" dirty="0"/>
              <a:t>Junior High School</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Sec!$A$42</c:f>
              <c:strCache>
                <c:ptCount val="1"/>
                <c:pt idx="0">
                  <c:v>CSR</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Sec!$B$41:$D$41</c:f>
              <c:strCache>
                <c:ptCount val="3"/>
                <c:pt idx="0">
                  <c:v>SY 2022-2023</c:v>
                </c:pt>
                <c:pt idx="1">
                  <c:v>SY 2023-2024</c:v>
                </c:pt>
                <c:pt idx="2">
                  <c:v>SY 2024-2025</c:v>
                </c:pt>
              </c:strCache>
            </c:strRef>
          </c:cat>
          <c:val>
            <c:numRef>
              <c:f>Sec!$B$42:$D$42</c:f>
              <c:numCache>
                <c:formatCode>0.00</c:formatCode>
                <c:ptCount val="3"/>
                <c:pt idx="0">
                  <c:v>94.85</c:v>
                </c:pt>
                <c:pt idx="1">
                  <c:v>89.95</c:v>
                </c:pt>
                <c:pt idx="2">
                  <c:v>94.42</c:v>
                </c:pt>
              </c:numCache>
            </c:numRef>
          </c:val>
          <c:extLst>
            <c:ext xmlns:c16="http://schemas.microsoft.com/office/drawing/2014/chart" uri="{C3380CC4-5D6E-409C-BE32-E72D297353CC}">
              <c16:uniqueId val="{00000000-BC95-493B-B572-183B5834CA1F}"/>
            </c:ext>
          </c:extLst>
        </c:ser>
        <c:ser>
          <c:idx val="1"/>
          <c:order val="1"/>
          <c:tx>
            <c:strRef>
              <c:f>Sec!$A$43</c:f>
              <c:strCache>
                <c:ptCount val="1"/>
                <c:pt idx="0">
                  <c:v>CR</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Sec!$B$41:$D$41</c:f>
              <c:strCache>
                <c:ptCount val="3"/>
                <c:pt idx="0">
                  <c:v>SY 2022-2023</c:v>
                </c:pt>
                <c:pt idx="1">
                  <c:v>SY 2023-2024</c:v>
                </c:pt>
                <c:pt idx="2">
                  <c:v>SY 2024-2025</c:v>
                </c:pt>
              </c:strCache>
            </c:strRef>
          </c:cat>
          <c:val>
            <c:numRef>
              <c:f>Sec!$B$43:$D$43</c:f>
              <c:numCache>
                <c:formatCode>0.00</c:formatCode>
                <c:ptCount val="3"/>
                <c:pt idx="0">
                  <c:v>94.63</c:v>
                </c:pt>
                <c:pt idx="1">
                  <c:v>87.85</c:v>
                </c:pt>
                <c:pt idx="2">
                  <c:v>92.67</c:v>
                </c:pt>
              </c:numCache>
            </c:numRef>
          </c:val>
          <c:extLst>
            <c:ext xmlns:c16="http://schemas.microsoft.com/office/drawing/2014/chart" uri="{C3380CC4-5D6E-409C-BE32-E72D297353CC}">
              <c16:uniqueId val="{00000001-BC95-493B-B572-183B5834CA1F}"/>
            </c:ext>
          </c:extLst>
        </c:ser>
        <c:dLbls>
          <c:showLegendKey val="0"/>
          <c:showVal val="1"/>
          <c:showCatName val="0"/>
          <c:showSerName val="0"/>
          <c:showPercent val="0"/>
          <c:showBubbleSize val="0"/>
        </c:dLbls>
        <c:gapWidth val="75"/>
        <c:axId val="391015119"/>
        <c:axId val="391017039"/>
      </c:barChart>
      <c:catAx>
        <c:axId val="391015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391017039"/>
        <c:crosses val="autoZero"/>
        <c:auto val="1"/>
        <c:lblAlgn val="ctr"/>
        <c:lblOffset val="100"/>
        <c:noMultiLvlLbl val="0"/>
      </c:catAx>
      <c:valAx>
        <c:axId val="391017039"/>
        <c:scaling>
          <c:orientation val="minMax"/>
        </c:scaling>
        <c:delete val="1"/>
        <c:axPos val="l"/>
        <c:numFmt formatCode="0.00" sourceLinked="1"/>
        <c:majorTickMark val="none"/>
        <c:minorTickMark val="none"/>
        <c:tickLblPos val="nextTo"/>
        <c:crossAx val="3910151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rgbClr val="FF0000"/>
      </a:solid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dirty="0"/>
              <a:t>CSR and CR of </a:t>
            </a:r>
          </a:p>
          <a:p>
            <a:pPr>
              <a:defRPr b="1"/>
            </a:pPr>
            <a:r>
              <a:rPr lang="en-US" b="1" dirty="0"/>
              <a:t>JHS</a:t>
            </a:r>
            <a:r>
              <a:rPr lang="en-US" b="1" baseline="0" dirty="0"/>
              <a:t> to SHS</a:t>
            </a:r>
            <a:endParaRPr lang="en-US"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Sec!$A$38</c:f>
              <c:strCache>
                <c:ptCount val="1"/>
                <c:pt idx="0">
                  <c:v>CSR</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Sec!$B$37:$D$37</c:f>
              <c:strCache>
                <c:ptCount val="3"/>
                <c:pt idx="0">
                  <c:v>SY 2022-2023</c:v>
                </c:pt>
                <c:pt idx="1">
                  <c:v>SY 2023-2024</c:v>
                </c:pt>
                <c:pt idx="2">
                  <c:v>SY 2024-2025</c:v>
                </c:pt>
              </c:strCache>
            </c:strRef>
          </c:cat>
          <c:val>
            <c:numRef>
              <c:f>Sec!$B$38:$D$38</c:f>
              <c:numCache>
                <c:formatCode>General</c:formatCode>
                <c:ptCount val="3"/>
                <c:pt idx="0">
                  <c:v>92.08</c:v>
                </c:pt>
                <c:pt idx="1">
                  <c:v>82.97</c:v>
                </c:pt>
                <c:pt idx="2" formatCode="0.00">
                  <c:v>87.93</c:v>
                </c:pt>
              </c:numCache>
            </c:numRef>
          </c:val>
          <c:extLst>
            <c:ext xmlns:c16="http://schemas.microsoft.com/office/drawing/2014/chart" uri="{C3380CC4-5D6E-409C-BE32-E72D297353CC}">
              <c16:uniqueId val="{00000000-F53E-4358-981E-E4DCA4E380B8}"/>
            </c:ext>
          </c:extLst>
        </c:ser>
        <c:ser>
          <c:idx val="1"/>
          <c:order val="1"/>
          <c:tx>
            <c:strRef>
              <c:f>Sec!$A$39</c:f>
              <c:strCache>
                <c:ptCount val="1"/>
                <c:pt idx="0">
                  <c:v>CR</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Sec!$B$37:$D$37</c:f>
              <c:strCache>
                <c:ptCount val="3"/>
                <c:pt idx="0">
                  <c:v>SY 2022-2023</c:v>
                </c:pt>
                <c:pt idx="1">
                  <c:v>SY 2023-2024</c:v>
                </c:pt>
                <c:pt idx="2">
                  <c:v>SY 2024-2025</c:v>
                </c:pt>
              </c:strCache>
            </c:strRef>
          </c:cat>
          <c:val>
            <c:numRef>
              <c:f>Sec!$B$39:$D$39</c:f>
              <c:numCache>
                <c:formatCode>General</c:formatCode>
                <c:ptCount val="3"/>
                <c:pt idx="0">
                  <c:v>90.72</c:v>
                </c:pt>
                <c:pt idx="1">
                  <c:v>80.819999999999993</c:v>
                </c:pt>
                <c:pt idx="2">
                  <c:v>85.31</c:v>
                </c:pt>
              </c:numCache>
            </c:numRef>
          </c:val>
          <c:extLst>
            <c:ext xmlns:c16="http://schemas.microsoft.com/office/drawing/2014/chart" uri="{C3380CC4-5D6E-409C-BE32-E72D297353CC}">
              <c16:uniqueId val="{00000001-F53E-4358-981E-E4DCA4E380B8}"/>
            </c:ext>
          </c:extLst>
        </c:ser>
        <c:dLbls>
          <c:showLegendKey val="0"/>
          <c:showVal val="1"/>
          <c:showCatName val="0"/>
          <c:showSerName val="0"/>
          <c:showPercent val="0"/>
          <c:showBubbleSize val="0"/>
        </c:dLbls>
        <c:gapWidth val="75"/>
        <c:axId val="448953199"/>
        <c:axId val="448954159"/>
      </c:barChart>
      <c:catAx>
        <c:axId val="448953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448954159"/>
        <c:crosses val="autoZero"/>
        <c:auto val="1"/>
        <c:lblAlgn val="ctr"/>
        <c:lblOffset val="100"/>
        <c:noMultiLvlLbl val="0"/>
      </c:catAx>
      <c:valAx>
        <c:axId val="448954159"/>
        <c:scaling>
          <c:orientation val="minMax"/>
        </c:scaling>
        <c:delete val="1"/>
        <c:axPos val="l"/>
        <c:numFmt formatCode="General" sourceLinked="1"/>
        <c:majorTickMark val="none"/>
        <c:minorTickMark val="none"/>
        <c:tickLblPos val="nextTo"/>
        <c:crossAx val="4489531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rgbClr val="FF0000"/>
      </a:solid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School Leaver Rate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'Elem (2)'!$A$41</c:f>
              <c:strCache>
                <c:ptCount val="1"/>
                <c:pt idx="0">
                  <c:v>Elem</c:v>
                </c:pt>
              </c:strCache>
            </c:strRef>
          </c:tx>
          <c:spPr>
            <a:solidFill>
              <a:srgbClr val="00B0F0"/>
            </a:solidFill>
            <a:ln>
              <a:solidFill>
                <a:schemeClr val="accent6">
                  <a:lumMod val="75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(2)'!$B$40:$F$40</c:f>
              <c:strCache>
                <c:ptCount val="3"/>
                <c:pt idx="0">
                  <c:v>SY 2022-2023</c:v>
                </c:pt>
                <c:pt idx="1">
                  <c:v>SY 2023-2024</c:v>
                </c:pt>
                <c:pt idx="2">
                  <c:v>SY 2024-2025</c:v>
                </c:pt>
              </c:strCache>
            </c:strRef>
          </c:cat>
          <c:val>
            <c:numRef>
              <c:f>'Elem (2)'!$B$41:$F$41</c:f>
              <c:numCache>
                <c:formatCode>0.00</c:formatCode>
                <c:ptCount val="3"/>
                <c:pt idx="0">
                  <c:v>0.06</c:v>
                </c:pt>
                <c:pt idx="1">
                  <c:v>0.74</c:v>
                </c:pt>
                <c:pt idx="2">
                  <c:v>0.06</c:v>
                </c:pt>
              </c:numCache>
            </c:numRef>
          </c:val>
          <c:extLst>
            <c:ext xmlns:c16="http://schemas.microsoft.com/office/drawing/2014/chart" uri="{C3380CC4-5D6E-409C-BE32-E72D297353CC}">
              <c16:uniqueId val="{00000000-2E20-466F-9B39-615BD5E6DFAF}"/>
            </c:ext>
          </c:extLst>
        </c:ser>
        <c:ser>
          <c:idx val="1"/>
          <c:order val="1"/>
          <c:tx>
            <c:strRef>
              <c:f>'Elem (2)'!$A$42</c:f>
              <c:strCache>
                <c:ptCount val="1"/>
                <c:pt idx="0">
                  <c:v>JHS</c:v>
                </c:pt>
              </c:strCache>
            </c:strRef>
          </c:tx>
          <c:spPr>
            <a:solidFill>
              <a:srgbClr val="FF99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(2)'!$B$40:$F$40</c:f>
              <c:strCache>
                <c:ptCount val="3"/>
                <c:pt idx="0">
                  <c:v>SY 2022-2023</c:v>
                </c:pt>
                <c:pt idx="1">
                  <c:v>SY 2023-2024</c:v>
                </c:pt>
                <c:pt idx="2">
                  <c:v>SY 2024-2025</c:v>
                </c:pt>
              </c:strCache>
            </c:strRef>
          </c:cat>
          <c:val>
            <c:numRef>
              <c:f>'Elem (2)'!$B$42:$F$42</c:f>
              <c:numCache>
                <c:formatCode>0.00</c:formatCode>
                <c:ptCount val="3"/>
                <c:pt idx="0">
                  <c:v>1.74</c:v>
                </c:pt>
                <c:pt idx="1">
                  <c:v>3.51</c:v>
                </c:pt>
                <c:pt idx="2">
                  <c:v>1.9</c:v>
                </c:pt>
              </c:numCache>
            </c:numRef>
          </c:val>
          <c:extLst>
            <c:ext xmlns:c16="http://schemas.microsoft.com/office/drawing/2014/chart" uri="{C3380CC4-5D6E-409C-BE32-E72D297353CC}">
              <c16:uniqueId val="{00000001-2E20-466F-9B39-615BD5E6DFAF}"/>
            </c:ext>
          </c:extLst>
        </c:ser>
        <c:ser>
          <c:idx val="2"/>
          <c:order val="2"/>
          <c:tx>
            <c:strRef>
              <c:f>'Elem (2)'!$A$43</c:f>
              <c:strCache>
                <c:ptCount val="1"/>
                <c:pt idx="0">
                  <c:v>SHS</c:v>
                </c:pt>
              </c:strCache>
            </c:strRef>
          </c:tx>
          <c:spPr>
            <a:solidFill>
              <a:srgbClr val="FF00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(2)'!$B$40:$F$40</c:f>
              <c:strCache>
                <c:ptCount val="3"/>
                <c:pt idx="0">
                  <c:v>SY 2022-2023</c:v>
                </c:pt>
                <c:pt idx="1">
                  <c:v>SY 2023-2024</c:v>
                </c:pt>
                <c:pt idx="2">
                  <c:v>SY 2024-2025</c:v>
                </c:pt>
              </c:strCache>
            </c:strRef>
          </c:cat>
          <c:val>
            <c:numRef>
              <c:f>'Elem (2)'!$B$43:$F$43</c:f>
              <c:numCache>
                <c:formatCode>0.00</c:formatCode>
                <c:ptCount val="3"/>
                <c:pt idx="0">
                  <c:v>1.6</c:v>
                </c:pt>
                <c:pt idx="1">
                  <c:v>3.44</c:v>
                </c:pt>
                <c:pt idx="2">
                  <c:v>2.58</c:v>
                </c:pt>
              </c:numCache>
            </c:numRef>
          </c:val>
          <c:extLst>
            <c:ext xmlns:c16="http://schemas.microsoft.com/office/drawing/2014/chart" uri="{C3380CC4-5D6E-409C-BE32-E72D297353CC}">
              <c16:uniqueId val="{00000002-2E20-466F-9B39-615BD5E6DFAF}"/>
            </c:ext>
          </c:extLst>
        </c:ser>
        <c:dLbls>
          <c:showLegendKey val="0"/>
          <c:showVal val="1"/>
          <c:showCatName val="0"/>
          <c:showSerName val="0"/>
          <c:showPercent val="0"/>
          <c:showBubbleSize val="0"/>
        </c:dLbls>
        <c:gapWidth val="75"/>
        <c:axId val="671598527"/>
        <c:axId val="671597087"/>
      </c:barChart>
      <c:catAx>
        <c:axId val="6715985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671597087"/>
        <c:crosses val="autoZero"/>
        <c:auto val="1"/>
        <c:lblAlgn val="ctr"/>
        <c:lblOffset val="100"/>
        <c:noMultiLvlLbl val="0"/>
      </c:catAx>
      <c:valAx>
        <c:axId val="671597087"/>
        <c:scaling>
          <c:orientation val="minMax"/>
        </c:scaling>
        <c:delete val="1"/>
        <c:axPos val="l"/>
        <c:numFmt formatCode="0.00" sourceLinked="1"/>
        <c:majorTickMark val="none"/>
        <c:minorTickMark val="none"/>
        <c:tickLblPos val="nextTo"/>
        <c:crossAx val="6715985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rgbClr val="FF0000"/>
      </a:solid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Transition Rate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'Elem (2)'!$A$46</c:f>
              <c:strCache>
                <c:ptCount val="1"/>
                <c:pt idx="0">
                  <c:v>Elem</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(2)'!$B$45:$F$45</c:f>
              <c:strCache>
                <c:ptCount val="3"/>
                <c:pt idx="0">
                  <c:v>SY 2022-2023</c:v>
                </c:pt>
                <c:pt idx="1">
                  <c:v>SY 2023-2024</c:v>
                </c:pt>
                <c:pt idx="2">
                  <c:v>SY 2024-2025</c:v>
                </c:pt>
              </c:strCache>
            </c:strRef>
          </c:cat>
          <c:val>
            <c:numRef>
              <c:f>'Elem (2)'!$B$46:$F$46</c:f>
              <c:numCache>
                <c:formatCode>0.00</c:formatCode>
                <c:ptCount val="3"/>
                <c:pt idx="0">
                  <c:v>99.92</c:v>
                </c:pt>
                <c:pt idx="1">
                  <c:v>98.52</c:v>
                </c:pt>
                <c:pt idx="2">
                  <c:v>99.63</c:v>
                </c:pt>
              </c:numCache>
            </c:numRef>
          </c:val>
          <c:extLst>
            <c:ext xmlns:c16="http://schemas.microsoft.com/office/drawing/2014/chart" uri="{C3380CC4-5D6E-409C-BE32-E72D297353CC}">
              <c16:uniqueId val="{00000000-BB1C-4C33-9D59-68ADD671A740}"/>
            </c:ext>
          </c:extLst>
        </c:ser>
        <c:ser>
          <c:idx val="1"/>
          <c:order val="1"/>
          <c:tx>
            <c:strRef>
              <c:f>'Elem (2)'!$A$47</c:f>
              <c:strCache>
                <c:ptCount val="1"/>
                <c:pt idx="0">
                  <c:v>JHS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(2)'!$B$45:$F$45</c:f>
              <c:strCache>
                <c:ptCount val="3"/>
                <c:pt idx="0">
                  <c:v>SY 2022-2023</c:v>
                </c:pt>
                <c:pt idx="1">
                  <c:v>SY 2023-2024</c:v>
                </c:pt>
                <c:pt idx="2">
                  <c:v>SY 2024-2025</c:v>
                </c:pt>
              </c:strCache>
            </c:strRef>
          </c:cat>
          <c:val>
            <c:numRef>
              <c:f>'Elem (2)'!$B$47:$F$47</c:f>
              <c:numCache>
                <c:formatCode>0.00</c:formatCode>
                <c:ptCount val="3"/>
                <c:pt idx="0">
                  <c:v>104.24</c:v>
                </c:pt>
                <c:pt idx="1">
                  <c:v>104.64</c:v>
                </c:pt>
                <c:pt idx="2">
                  <c:v>104.3</c:v>
                </c:pt>
              </c:numCache>
            </c:numRef>
          </c:val>
          <c:extLst>
            <c:ext xmlns:c16="http://schemas.microsoft.com/office/drawing/2014/chart" uri="{C3380CC4-5D6E-409C-BE32-E72D297353CC}">
              <c16:uniqueId val="{00000001-BB1C-4C33-9D59-68ADD671A740}"/>
            </c:ext>
          </c:extLst>
        </c:ser>
        <c:ser>
          <c:idx val="2"/>
          <c:order val="2"/>
          <c:tx>
            <c:strRef>
              <c:f>'Elem (2)'!$A$48</c:f>
              <c:strCache>
                <c:ptCount val="1"/>
                <c:pt idx="0">
                  <c:v>SHS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(2)'!$B$45:$F$45</c:f>
              <c:strCache>
                <c:ptCount val="3"/>
                <c:pt idx="0">
                  <c:v>SY 2022-2023</c:v>
                </c:pt>
                <c:pt idx="1">
                  <c:v>SY 2023-2024</c:v>
                </c:pt>
                <c:pt idx="2">
                  <c:v>SY 2024-2025</c:v>
                </c:pt>
              </c:strCache>
            </c:strRef>
          </c:cat>
          <c:val>
            <c:numRef>
              <c:f>'Elem (2)'!$B$48:$F$48</c:f>
              <c:numCache>
                <c:formatCode>0.00</c:formatCode>
                <c:ptCount val="3"/>
                <c:pt idx="0">
                  <c:v>116.53</c:v>
                </c:pt>
                <c:pt idx="1">
                  <c:v>110.88</c:v>
                </c:pt>
                <c:pt idx="2">
                  <c:v>112.95</c:v>
                </c:pt>
              </c:numCache>
            </c:numRef>
          </c:val>
          <c:extLst>
            <c:ext xmlns:c16="http://schemas.microsoft.com/office/drawing/2014/chart" uri="{C3380CC4-5D6E-409C-BE32-E72D297353CC}">
              <c16:uniqueId val="{00000002-BB1C-4C33-9D59-68ADD671A740}"/>
            </c:ext>
          </c:extLst>
        </c:ser>
        <c:dLbls>
          <c:showLegendKey val="0"/>
          <c:showVal val="1"/>
          <c:showCatName val="0"/>
          <c:showSerName val="0"/>
          <c:showPercent val="0"/>
          <c:showBubbleSize val="0"/>
        </c:dLbls>
        <c:gapWidth val="75"/>
        <c:axId val="671588927"/>
        <c:axId val="671586527"/>
      </c:barChart>
      <c:catAx>
        <c:axId val="671588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671586527"/>
        <c:crosses val="autoZero"/>
        <c:auto val="1"/>
        <c:lblAlgn val="ctr"/>
        <c:lblOffset val="100"/>
        <c:noMultiLvlLbl val="0"/>
      </c:catAx>
      <c:valAx>
        <c:axId val="671586527"/>
        <c:scaling>
          <c:orientation val="minMax"/>
        </c:scaling>
        <c:delete val="1"/>
        <c:axPos val="l"/>
        <c:numFmt formatCode="0.00" sourceLinked="1"/>
        <c:majorTickMark val="none"/>
        <c:minorTickMark val="none"/>
        <c:tickLblPos val="nextTo"/>
        <c:crossAx val="671588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a:t>Retention Rate</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'Elem (2)'!$A$46</c:f>
              <c:strCache>
                <c:ptCount val="1"/>
                <c:pt idx="0">
                  <c:v>Elem</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(2)'!$B$45:$F$45</c:f>
              <c:strCache>
                <c:ptCount val="3"/>
                <c:pt idx="0">
                  <c:v>SY 2022-2023</c:v>
                </c:pt>
                <c:pt idx="1">
                  <c:v>SY 2023-2024</c:v>
                </c:pt>
                <c:pt idx="2">
                  <c:v>SY 2024-2025</c:v>
                </c:pt>
              </c:strCache>
            </c:strRef>
          </c:cat>
          <c:val>
            <c:numRef>
              <c:f>'Elem (2)'!$B$46:$F$46</c:f>
              <c:numCache>
                <c:formatCode>0.00</c:formatCode>
                <c:ptCount val="3"/>
                <c:pt idx="0">
                  <c:v>101.15</c:v>
                </c:pt>
                <c:pt idx="1">
                  <c:v>99.08</c:v>
                </c:pt>
                <c:pt idx="2">
                  <c:v>101.01</c:v>
                </c:pt>
              </c:numCache>
            </c:numRef>
          </c:val>
          <c:extLst>
            <c:ext xmlns:c16="http://schemas.microsoft.com/office/drawing/2014/chart" uri="{C3380CC4-5D6E-409C-BE32-E72D297353CC}">
              <c16:uniqueId val="{00000000-8915-4DCC-95D8-985EACCA55D6}"/>
            </c:ext>
          </c:extLst>
        </c:ser>
        <c:ser>
          <c:idx val="1"/>
          <c:order val="1"/>
          <c:tx>
            <c:strRef>
              <c:f>'Elem (2)'!$A$47</c:f>
              <c:strCache>
                <c:ptCount val="1"/>
                <c:pt idx="0">
                  <c:v>JHS</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(2)'!$B$45:$F$45</c:f>
              <c:strCache>
                <c:ptCount val="3"/>
                <c:pt idx="0">
                  <c:v>SY 2022-2023</c:v>
                </c:pt>
                <c:pt idx="1">
                  <c:v>SY 2023-2024</c:v>
                </c:pt>
                <c:pt idx="2">
                  <c:v>SY 2024-2025</c:v>
                </c:pt>
              </c:strCache>
            </c:strRef>
          </c:cat>
          <c:val>
            <c:numRef>
              <c:f>'Elem (2)'!$B$47:$F$47</c:f>
              <c:numCache>
                <c:formatCode>0.00</c:formatCode>
                <c:ptCount val="3"/>
                <c:pt idx="0">
                  <c:v>98.33</c:v>
                </c:pt>
                <c:pt idx="1">
                  <c:v>96.5</c:v>
                </c:pt>
                <c:pt idx="2">
                  <c:v>98.13</c:v>
                </c:pt>
              </c:numCache>
            </c:numRef>
          </c:val>
          <c:extLst>
            <c:ext xmlns:c16="http://schemas.microsoft.com/office/drawing/2014/chart" uri="{C3380CC4-5D6E-409C-BE32-E72D297353CC}">
              <c16:uniqueId val="{00000001-8915-4DCC-95D8-985EACCA55D6}"/>
            </c:ext>
          </c:extLst>
        </c:ser>
        <c:ser>
          <c:idx val="2"/>
          <c:order val="2"/>
          <c:tx>
            <c:strRef>
              <c:f>'Elem (2)'!$A$48</c:f>
              <c:strCache>
                <c:ptCount val="1"/>
                <c:pt idx="0">
                  <c:v>SHS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'Elem (2)'!$B$45:$F$45</c:f>
              <c:strCache>
                <c:ptCount val="3"/>
                <c:pt idx="0">
                  <c:v>SY 2022-2023</c:v>
                </c:pt>
                <c:pt idx="1">
                  <c:v>SY 2023-2024</c:v>
                </c:pt>
                <c:pt idx="2">
                  <c:v>SY 2024-2025</c:v>
                </c:pt>
              </c:strCache>
            </c:strRef>
          </c:cat>
          <c:val>
            <c:numRef>
              <c:f>'Elem (2)'!$B$48:$F$48</c:f>
              <c:numCache>
                <c:formatCode>0.00</c:formatCode>
                <c:ptCount val="3"/>
                <c:pt idx="0">
                  <c:v>101.69</c:v>
                </c:pt>
                <c:pt idx="1">
                  <c:v>98.27</c:v>
                </c:pt>
                <c:pt idx="2">
                  <c:v>99.87</c:v>
                </c:pt>
              </c:numCache>
            </c:numRef>
          </c:val>
          <c:extLst>
            <c:ext xmlns:c16="http://schemas.microsoft.com/office/drawing/2014/chart" uri="{C3380CC4-5D6E-409C-BE32-E72D297353CC}">
              <c16:uniqueId val="{00000002-8915-4DCC-95D8-985EACCA55D6}"/>
            </c:ext>
          </c:extLst>
        </c:ser>
        <c:dLbls>
          <c:showLegendKey val="0"/>
          <c:showVal val="1"/>
          <c:showCatName val="0"/>
          <c:showSerName val="0"/>
          <c:showPercent val="0"/>
          <c:showBubbleSize val="0"/>
        </c:dLbls>
        <c:gapWidth val="75"/>
        <c:axId val="671588927"/>
        <c:axId val="671586527"/>
      </c:barChart>
      <c:catAx>
        <c:axId val="671588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crossAx val="671586527"/>
        <c:crosses val="autoZero"/>
        <c:auto val="1"/>
        <c:lblAlgn val="ctr"/>
        <c:lblOffset val="100"/>
        <c:noMultiLvlLbl val="0"/>
      </c:catAx>
      <c:valAx>
        <c:axId val="671586527"/>
        <c:scaling>
          <c:orientation val="minMax"/>
        </c:scaling>
        <c:delete val="1"/>
        <c:axPos val="l"/>
        <c:numFmt formatCode="0.00" sourceLinked="1"/>
        <c:majorTickMark val="none"/>
        <c:minorTickMark val="none"/>
        <c:tickLblPos val="nextTo"/>
        <c:crossAx val="671588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solidFill>
        <a:srgbClr val="00B0F0"/>
      </a:solid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BLP</a:t>
            </a:r>
          </a:p>
          <a:p>
            <a:pPr>
              <a:defRPr/>
            </a:pPr>
            <a:r>
              <a:rPr lang="en-US" sz="1100" i="0" dirty="0"/>
              <a:t>(Basic</a:t>
            </a:r>
            <a:r>
              <a:rPr lang="en-US" sz="1100" i="0" baseline="0" dirty="0"/>
              <a:t> Literacy Program)</a:t>
            </a:r>
            <a:endParaRPr lang="en-PH" sz="1100" i="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6140656966837722E-2"/>
          <c:y val="0.15264207817496506"/>
          <c:w val="0.92385934303316231"/>
          <c:h val="0.66282605973271447"/>
        </c:manualLayout>
      </c:layout>
      <c:bar3DChart>
        <c:barDir val="col"/>
        <c:grouping val="clustered"/>
        <c:varyColors val="0"/>
        <c:ser>
          <c:idx val="0"/>
          <c:order val="0"/>
          <c:tx>
            <c:strRef>
              <c:f>'IRIGA CITY (2)'!$H$8</c:f>
              <c:strCache>
                <c:ptCount val="1"/>
                <c:pt idx="0">
                  <c:v>enrollment</c:v>
                </c:pt>
              </c:strCache>
            </c:strRef>
          </c:tx>
          <c:spPr>
            <a:solidFill>
              <a:srgbClr val="00B05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(2)'!$I$7:$K$7</c:f>
              <c:strCache>
                <c:ptCount val="3"/>
                <c:pt idx="0">
                  <c:v>2022-2023</c:v>
                </c:pt>
                <c:pt idx="1">
                  <c:v>2023-2024</c:v>
                </c:pt>
                <c:pt idx="2">
                  <c:v>2024-2025</c:v>
                </c:pt>
              </c:strCache>
            </c:strRef>
          </c:cat>
          <c:val>
            <c:numRef>
              <c:f>'IRIGA CITY (2)'!$I$8:$K$8</c:f>
              <c:numCache>
                <c:formatCode>General</c:formatCode>
                <c:ptCount val="3"/>
                <c:pt idx="0">
                  <c:v>39</c:v>
                </c:pt>
                <c:pt idx="1">
                  <c:v>28</c:v>
                </c:pt>
                <c:pt idx="2">
                  <c:v>51</c:v>
                </c:pt>
              </c:numCache>
            </c:numRef>
          </c:val>
          <c:extLst>
            <c:ext xmlns:c16="http://schemas.microsoft.com/office/drawing/2014/chart" uri="{C3380CC4-5D6E-409C-BE32-E72D297353CC}">
              <c16:uniqueId val="{00000000-0353-4F67-9FB2-E3681C3694E3}"/>
            </c:ext>
          </c:extLst>
        </c:ser>
        <c:ser>
          <c:idx val="1"/>
          <c:order val="1"/>
          <c:tx>
            <c:strRef>
              <c:f>'IRIGA CITY (2)'!$H$9</c:f>
              <c:strCache>
                <c:ptCount val="1"/>
                <c:pt idx="0">
                  <c:v>completer</c:v>
                </c:pt>
              </c:strCache>
            </c:strRef>
          </c:tx>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(2)'!$I$7:$K$7</c:f>
              <c:strCache>
                <c:ptCount val="3"/>
                <c:pt idx="0">
                  <c:v>2022-2023</c:v>
                </c:pt>
                <c:pt idx="1">
                  <c:v>2023-2024</c:v>
                </c:pt>
                <c:pt idx="2">
                  <c:v>2024-2025</c:v>
                </c:pt>
              </c:strCache>
            </c:strRef>
          </c:cat>
          <c:val>
            <c:numRef>
              <c:f>'IRIGA CITY (2)'!$I$9:$K$9</c:f>
              <c:numCache>
                <c:formatCode>General</c:formatCode>
                <c:ptCount val="3"/>
                <c:pt idx="0">
                  <c:v>0</c:v>
                </c:pt>
                <c:pt idx="1">
                  <c:v>0</c:v>
                </c:pt>
                <c:pt idx="2">
                  <c:v>11</c:v>
                </c:pt>
              </c:numCache>
            </c:numRef>
          </c:val>
          <c:extLst>
            <c:ext xmlns:c16="http://schemas.microsoft.com/office/drawing/2014/chart" uri="{C3380CC4-5D6E-409C-BE32-E72D297353CC}">
              <c16:uniqueId val="{00000001-0353-4F67-9FB2-E3681C3694E3}"/>
            </c:ext>
          </c:extLst>
        </c:ser>
        <c:ser>
          <c:idx val="2"/>
          <c:order val="2"/>
          <c:tx>
            <c:strRef>
              <c:f>'IRIGA CITY (2)'!$H$10</c:f>
              <c:strCache>
                <c:ptCount val="1"/>
                <c:pt idx="0">
                  <c:v>completion rate</c:v>
                </c:pt>
              </c:strCache>
            </c:strRef>
          </c:tx>
          <c:spPr>
            <a:solidFill>
              <a:schemeClr val="accent1">
                <a:lumMod val="7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(2)'!$I$7:$K$7</c:f>
              <c:strCache>
                <c:ptCount val="3"/>
                <c:pt idx="0">
                  <c:v>2022-2023</c:v>
                </c:pt>
                <c:pt idx="1">
                  <c:v>2023-2024</c:v>
                </c:pt>
                <c:pt idx="2">
                  <c:v>2024-2025</c:v>
                </c:pt>
              </c:strCache>
            </c:strRef>
          </c:cat>
          <c:val>
            <c:numRef>
              <c:f>'IRIGA CITY (2)'!$I$10:$K$10</c:f>
              <c:numCache>
                <c:formatCode>0%</c:formatCode>
                <c:ptCount val="3"/>
                <c:pt idx="0">
                  <c:v>0</c:v>
                </c:pt>
                <c:pt idx="1">
                  <c:v>0</c:v>
                </c:pt>
                <c:pt idx="2">
                  <c:v>0.21568627450980393</c:v>
                </c:pt>
              </c:numCache>
            </c:numRef>
          </c:val>
          <c:extLst>
            <c:ext xmlns:c16="http://schemas.microsoft.com/office/drawing/2014/chart" uri="{C3380CC4-5D6E-409C-BE32-E72D297353CC}">
              <c16:uniqueId val="{00000002-0353-4F67-9FB2-E3681C3694E3}"/>
            </c:ext>
          </c:extLst>
        </c:ser>
        <c:dLbls>
          <c:showLegendKey val="0"/>
          <c:showVal val="1"/>
          <c:showCatName val="0"/>
          <c:showSerName val="0"/>
          <c:showPercent val="0"/>
          <c:showBubbleSize val="0"/>
        </c:dLbls>
        <c:gapWidth val="49"/>
        <c:gapDepth val="0"/>
        <c:shape val="box"/>
        <c:axId val="1510135040"/>
        <c:axId val="1510133600"/>
        <c:axId val="0"/>
      </c:bar3DChart>
      <c:catAx>
        <c:axId val="151013504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10133600"/>
        <c:crosses val="autoZero"/>
        <c:auto val="1"/>
        <c:lblAlgn val="ctr"/>
        <c:lblOffset val="100"/>
        <c:noMultiLvlLbl val="0"/>
      </c:catAx>
      <c:valAx>
        <c:axId val="151013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1013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A&amp;E</a:t>
            </a:r>
            <a:r>
              <a:rPr lang="en-US" b="1" baseline="0" dirty="0"/>
              <a:t> </a:t>
            </a:r>
            <a:r>
              <a:rPr lang="en-US" b="1" dirty="0"/>
              <a:t>Elementary</a:t>
            </a:r>
            <a:endParaRPr lang="en-PH"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PH"/>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5981647534977848E-2"/>
          <c:y val="0.13050220562686191"/>
          <c:w val="0.91401835246502217"/>
          <c:h val="0.69268148137696028"/>
        </c:manualLayout>
      </c:layout>
      <c:bar3DChart>
        <c:barDir val="col"/>
        <c:grouping val="clustered"/>
        <c:varyColors val="0"/>
        <c:ser>
          <c:idx val="0"/>
          <c:order val="0"/>
          <c:tx>
            <c:strRef>
              <c:f>'IRIGA CITY (2)'!$H$13</c:f>
              <c:strCache>
                <c:ptCount val="1"/>
                <c:pt idx="0">
                  <c:v>enrollment</c:v>
                </c:pt>
              </c:strCache>
            </c:strRef>
          </c:tx>
          <c:spPr>
            <a:solidFill>
              <a:srgbClr val="00B05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(2)'!$I$12:$K$12</c:f>
              <c:strCache>
                <c:ptCount val="3"/>
                <c:pt idx="0">
                  <c:v>2022-2023</c:v>
                </c:pt>
                <c:pt idx="1">
                  <c:v>2023-2024</c:v>
                </c:pt>
                <c:pt idx="2">
                  <c:v>2024-2025</c:v>
                </c:pt>
              </c:strCache>
            </c:strRef>
          </c:cat>
          <c:val>
            <c:numRef>
              <c:f>'IRIGA CITY (2)'!$I$13:$K$13</c:f>
              <c:numCache>
                <c:formatCode>General</c:formatCode>
                <c:ptCount val="3"/>
                <c:pt idx="0">
                  <c:v>124</c:v>
                </c:pt>
                <c:pt idx="1">
                  <c:v>105</c:v>
                </c:pt>
                <c:pt idx="2">
                  <c:v>115</c:v>
                </c:pt>
              </c:numCache>
            </c:numRef>
          </c:val>
          <c:extLst>
            <c:ext xmlns:c16="http://schemas.microsoft.com/office/drawing/2014/chart" uri="{C3380CC4-5D6E-409C-BE32-E72D297353CC}">
              <c16:uniqueId val="{00000000-AB98-40E2-B979-53C92BA875F6}"/>
            </c:ext>
          </c:extLst>
        </c:ser>
        <c:ser>
          <c:idx val="1"/>
          <c:order val="1"/>
          <c:tx>
            <c:strRef>
              <c:f>'IRIGA CITY (2)'!$H$14</c:f>
              <c:strCache>
                <c:ptCount val="1"/>
                <c:pt idx="0">
                  <c:v>completer</c:v>
                </c:pt>
              </c:strCache>
            </c:strRef>
          </c:tx>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(2)'!$I$12:$K$12</c:f>
              <c:strCache>
                <c:ptCount val="3"/>
                <c:pt idx="0">
                  <c:v>2022-2023</c:v>
                </c:pt>
                <c:pt idx="1">
                  <c:v>2023-2024</c:v>
                </c:pt>
                <c:pt idx="2">
                  <c:v>2024-2025</c:v>
                </c:pt>
              </c:strCache>
            </c:strRef>
          </c:cat>
          <c:val>
            <c:numRef>
              <c:f>'IRIGA CITY (2)'!$I$14:$K$14</c:f>
              <c:numCache>
                <c:formatCode>General</c:formatCode>
                <c:ptCount val="3"/>
                <c:pt idx="0">
                  <c:v>28</c:v>
                </c:pt>
                <c:pt idx="1">
                  <c:v>32</c:v>
                </c:pt>
                <c:pt idx="2">
                  <c:v>26</c:v>
                </c:pt>
              </c:numCache>
            </c:numRef>
          </c:val>
          <c:extLst>
            <c:ext xmlns:c16="http://schemas.microsoft.com/office/drawing/2014/chart" uri="{C3380CC4-5D6E-409C-BE32-E72D297353CC}">
              <c16:uniqueId val="{00000001-AB98-40E2-B979-53C92BA875F6}"/>
            </c:ext>
          </c:extLst>
        </c:ser>
        <c:ser>
          <c:idx val="2"/>
          <c:order val="2"/>
          <c:tx>
            <c:strRef>
              <c:f>'IRIGA CITY (2)'!$H$15</c:f>
              <c:strCache>
                <c:ptCount val="1"/>
                <c:pt idx="0">
                  <c:v>completion rate</c:v>
                </c:pt>
              </c:strCache>
            </c:strRef>
          </c:tx>
          <c:spPr>
            <a:solidFill>
              <a:schemeClr val="accent1">
                <a:lumMod val="7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(2)'!$I$12:$K$12</c:f>
              <c:strCache>
                <c:ptCount val="3"/>
                <c:pt idx="0">
                  <c:v>2022-2023</c:v>
                </c:pt>
                <c:pt idx="1">
                  <c:v>2023-2024</c:v>
                </c:pt>
                <c:pt idx="2">
                  <c:v>2024-2025</c:v>
                </c:pt>
              </c:strCache>
            </c:strRef>
          </c:cat>
          <c:val>
            <c:numRef>
              <c:f>'IRIGA CITY (2)'!$I$15:$K$15</c:f>
              <c:numCache>
                <c:formatCode>0%</c:formatCode>
                <c:ptCount val="3"/>
                <c:pt idx="0">
                  <c:v>0.22580645161290322</c:v>
                </c:pt>
                <c:pt idx="1">
                  <c:v>0.30476190476190479</c:v>
                </c:pt>
                <c:pt idx="2">
                  <c:v>0.22608695652173913</c:v>
                </c:pt>
              </c:numCache>
            </c:numRef>
          </c:val>
          <c:extLst>
            <c:ext xmlns:c16="http://schemas.microsoft.com/office/drawing/2014/chart" uri="{C3380CC4-5D6E-409C-BE32-E72D297353CC}">
              <c16:uniqueId val="{00000002-AB98-40E2-B979-53C92BA875F6}"/>
            </c:ext>
          </c:extLst>
        </c:ser>
        <c:dLbls>
          <c:showLegendKey val="0"/>
          <c:showVal val="1"/>
          <c:showCatName val="0"/>
          <c:showSerName val="0"/>
          <c:showPercent val="0"/>
          <c:showBubbleSize val="0"/>
        </c:dLbls>
        <c:gapWidth val="50"/>
        <c:gapDepth val="0"/>
        <c:shape val="box"/>
        <c:axId val="2027725632"/>
        <c:axId val="2027726112"/>
        <c:axId val="0"/>
      </c:bar3DChart>
      <c:catAx>
        <c:axId val="202772563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7726112"/>
        <c:crosses val="autoZero"/>
        <c:auto val="1"/>
        <c:lblAlgn val="ctr"/>
        <c:lblOffset val="100"/>
        <c:noMultiLvlLbl val="0"/>
      </c:catAx>
      <c:valAx>
        <c:axId val="2027726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2772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PH" b="1" dirty="0"/>
              <a:t>A&amp;E JHS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5981647534977848E-2"/>
          <c:y val="0.12154212209348471"/>
          <c:w val="0.91401835246502217"/>
          <c:h val="0.70736649387345474"/>
        </c:manualLayout>
      </c:layout>
      <c:bar3DChart>
        <c:barDir val="col"/>
        <c:grouping val="clustered"/>
        <c:varyColors val="0"/>
        <c:ser>
          <c:idx val="0"/>
          <c:order val="0"/>
          <c:tx>
            <c:strRef>
              <c:f>'IRIGA CITY (2)'!$H$18</c:f>
              <c:strCache>
                <c:ptCount val="1"/>
                <c:pt idx="0">
                  <c:v>enrollment</c:v>
                </c:pt>
              </c:strCache>
            </c:strRef>
          </c:tx>
          <c:spPr>
            <a:solidFill>
              <a:srgbClr val="00B05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(2)'!$I$17:$K$17</c:f>
              <c:strCache>
                <c:ptCount val="3"/>
                <c:pt idx="0">
                  <c:v>2022-2023</c:v>
                </c:pt>
                <c:pt idx="1">
                  <c:v>2023-2024</c:v>
                </c:pt>
                <c:pt idx="2">
                  <c:v>2024-2025</c:v>
                </c:pt>
              </c:strCache>
            </c:strRef>
          </c:cat>
          <c:val>
            <c:numRef>
              <c:f>'IRIGA CITY (2)'!$I$18:$K$18</c:f>
              <c:numCache>
                <c:formatCode>General</c:formatCode>
                <c:ptCount val="3"/>
                <c:pt idx="0">
                  <c:v>615</c:v>
                </c:pt>
                <c:pt idx="1">
                  <c:v>484</c:v>
                </c:pt>
                <c:pt idx="2">
                  <c:v>582</c:v>
                </c:pt>
              </c:numCache>
            </c:numRef>
          </c:val>
          <c:extLst>
            <c:ext xmlns:c16="http://schemas.microsoft.com/office/drawing/2014/chart" uri="{C3380CC4-5D6E-409C-BE32-E72D297353CC}">
              <c16:uniqueId val="{00000000-3C73-4251-BCA9-066CE9B56A1D}"/>
            </c:ext>
          </c:extLst>
        </c:ser>
        <c:ser>
          <c:idx val="1"/>
          <c:order val="1"/>
          <c:tx>
            <c:strRef>
              <c:f>'IRIGA CITY (2)'!$H$19</c:f>
              <c:strCache>
                <c:ptCount val="1"/>
                <c:pt idx="0">
                  <c:v>completer</c:v>
                </c:pt>
              </c:strCache>
            </c:strRef>
          </c:tx>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(2)'!$I$17:$K$17</c:f>
              <c:strCache>
                <c:ptCount val="3"/>
                <c:pt idx="0">
                  <c:v>2022-2023</c:v>
                </c:pt>
                <c:pt idx="1">
                  <c:v>2023-2024</c:v>
                </c:pt>
                <c:pt idx="2">
                  <c:v>2024-2025</c:v>
                </c:pt>
              </c:strCache>
            </c:strRef>
          </c:cat>
          <c:val>
            <c:numRef>
              <c:f>'IRIGA CITY (2)'!$I$19:$K$19</c:f>
              <c:numCache>
                <c:formatCode>General</c:formatCode>
                <c:ptCount val="3"/>
                <c:pt idx="0">
                  <c:v>219</c:v>
                </c:pt>
                <c:pt idx="1">
                  <c:v>172</c:v>
                </c:pt>
                <c:pt idx="2">
                  <c:v>198</c:v>
                </c:pt>
              </c:numCache>
            </c:numRef>
          </c:val>
          <c:extLst>
            <c:ext xmlns:c16="http://schemas.microsoft.com/office/drawing/2014/chart" uri="{C3380CC4-5D6E-409C-BE32-E72D297353CC}">
              <c16:uniqueId val="{00000001-3C73-4251-BCA9-066CE9B56A1D}"/>
            </c:ext>
          </c:extLst>
        </c:ser>
        <c:ser>
          <c:idx val="2"/>
          <c:order val="2"/>
          <c:tx>
            <c:strRef>
              <c:f>'IRIGA CITY (2)'!$H$20</c:f>
              <c:strCache>
                <c:ptCount val="1"/>
                <c:pt idx="0">
                  <c:v>completion rate</c:v>
                </c:pt>
              </c:strCache>
            </c:strRef>
          </c:tx>
          <c:spPr>
            <a:solidFill>
              <a:schemeClr val="accent1">
                <a:lumMod val="7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(2)'!$I$17:$K$17</c:f>
              <c:strCache>
                <c:ptCount val="3"/>
                <c:pt idx="0">
                  <c:v>2022-2023</c:v>
                </c:pt>
                <c:pt idx="1">
                  <c:v>2023-2024</c:v>
                </c:pt>
                <c:pt idx="2">
                  <c:v>2024-2025</c:v>
                </c:pt>
              </c:strCache>
            </c:strRef>
          </c:cat>
          <c:val>
            <c:numRef>
              <c:f>'IRIGA CITY (2)'!$I$20:$K$20</c:f>
              <c:numCache>
                <c:formatCode>0%</c:formatCode>
                <c:ptCount val="3"/>
                <c:pt idx="0">
                  <c:v>0.35609756097560974</c:v>
                </c:pt>
                <c:pt idx="1">
                  <c:v>0.35537190082644626</c:v>
                </c:pt>
                <c:pt idx="2">
                  <c:v>0.34020618556701032</c:v>
                </c:pt>
              </c:numCache>
            </c:numRef>
          </c:val>
          <c:extLst>
            <c:ext xmlns:c16="http://schemas.microsoft.com/office/drawing/2014/chart" uri="{C3380CC4-5D6E-409C-BE32-E72D297353CC}">
              <c16:uniqueId val="{00000002-3C73-4251-BCA9-066CE9B56A1D}"/>
            </c:ext>
          </c:extLst>
        </c:ser>
        <c:dLbls>
          <c:showLegendKey val="0"/>
          <c:showVal val="1"/>
          <c:showCatName val="0"/>
          <c:showSerName val="0"/>
          <c:showPercent val="0"/>
          <c:showBubbleSize val="0"/>
        </c:dLbls>
        <c:gapWidth val="50"/>
        <c:gapDepth val="0"/>
        <c:shape val="box"/>
        <c:axId val="1066035263"/>
        <c:axId val="1068032863"/>
        <c:axId val="0"/>
      </c:bar3DChart>
      <c:catAx>
        <c:axId val="1066035263"/>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8032863"/>
        <c:crosses val="autoZero"/>
        <c:auto val="1"/>
        <c:lblAlgn val="ctr"/>
        <c:lblOffset val="100"/>
        <c:noMultiLvlLbl val="0"/>
      </c:catAx>
      <c:valAx>
        <c:axId val="106803286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660352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ALS-SHS</a:t>
            </a:r>
            <a:endParaRPr lang="en-PH"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PH"/>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621200957025236"/>
          <c:y val="0.11692909011057238"/>
          <c:w val="0.8850300854723252"/>
          <c:h val="0.71314504223409458"/>
        </c:manualLayout>
      </c:layout>
      <c:bar3DChart>
        <c:barDir val="col"/>
        <c:grouping val="clustered"/>
        <c:varyColors val="0"/>
        <c:ser>
          <c:idx val="0"/>
          <c:order val="0"/>
          <c:tx>
            <c:strRef>
              <c:f>'IRIGA CITY (2)'!$H$23</c:f>
              <c:strCache>
                <c:ptCount val="1"/>
                <c:pt idx="0">
                  <c:v>enrollment</c:v>
                </c:pt>
              </c:strCache>
            </c:strRef>
          </c:tx>
          <c:spPr>
            <a:solidFill>
              <a:srgbClr val="00B05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(2)'!$I$22:$K$22</c:f>
              <c:strCache>
                <c:ptCount val="3"/>
                <c:pt idx="0">
                  <c:v>2022-2023</c:v>
                </c:pt>
                <c:pt idx="1">
                  <c:v>2023-2024</c:v>
                </c:pt>
                <c:pt idx="2">
                  <c:v>2024-2025</c:v>
                </c:pt>
              </c:strCache>
            </c:strRef>
          </c:cat>
          <c:val>
            <c:numRef>
              <c:f>'IRIGA CITY (2)'!$I$23:$K$23</c:f>
              <c:numCache>
                <c:formatCode>General</c:formatCode>
                <c:ptCount val="3"/>
                <c:pt idx="0">
                  <c:v>103</c:v>
                </c:pt>
                <c:pt idx="1">
                  <c:v>131</c:v>
                </c:pt>
                <c:pt idx="2">
                  <c:v>163</c:v>
                </c:pt>
              </c:numCache>
            </c:numRef>
          </c:val>
          <c:extLst>
            <c:ext xmlns:c16="http://schemas.microsoft.com/office/drawing/2014/chart" uri="{C3380CC4-5D6E-409C-BE32-E72D297353CC}">
              <c16:uniqueId val="{00000000-A22B-4324-A465-CE0909F4A76E}"/>
            </c:ext>
          </c:extLst>
        </c:ser>
        <c:ser>
          <c:idx val="1"/>
          <c:order val="1"/>
          <c:tx>
            <c:strRef>
              <c:f>'IRIGA CITY (2)'!$H$24</c:f>
              <c:strCache>
                <c:ptCount val="1"/>
                <c:pt idx="0">
                  <c:v>completer</c:v>
                </c:pt>
              </c:strCache>
            </c:strRef>
          </c:tx>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(2)'!$I$22:$K$22</c:f>
              <c:strCache>
                <c:ptCount val="3"/>
                <c:pt idx="0">
                  <c:v>2022-2023</c:v>
                </c:pt>
                <c:pt idx="1">
                  <c:v>2023-2024</c:v>
                </c:pt>
                <c:pt idx="2">
                  <c:v>2024-2025</c:v>
                </c:pt>
              </c:strCache>
            </c:strRef>
          </c:cat>
          <c:val>
            <c:numRef>
              <c:f>'IRIGA CITY (2)'!$I$24:$K$24</c:f>
              <c:numCache>
                <c:formatCode>General</c:formatCode>
                <c:ptCount val="3"/>
                <c:pt idx="0">
                  <c:v>102</c:v>
                </c:pt>
                <c:pt idx="1">
                  <c:v>131</c:v>
                </c:pt>
                <c:pt idx="2">
                  <c:v>139</c:v>
                </c:pt>
              </c:numCache>
            </c:numRef>
          </c:val>
          <c:extLst>
            <c:ext xmlns:c16="http://schemas.microsoft.com/office/drawing/2014/chart" uri="{C3380CC4-5D6E-409C-BE32-E72D297353CC}">
              <c16:uniqueId val="{00000001-A22B-4324-A465-CE0909F4A76E}"/>
            </c:ext>
          </c:extLst>
        </c:ser>
        <c:ser>
          <c:idx val="2"/>
          <c:order val="2"/>
          <c:tx>
            <c:strRef>
              <c:f>'IRIGA CITY (2)'!$H$25</c:f>
              <c:strCache>
                <c:ptCount val="1"/>
                <c:pt idx="0">
                  <c:v>completion rate</c:v>
                </c:pt>
              </c:strCache>
            </c:strRef>
          </c:tx>
          <c:spPr>
            <a:solidFill>
              <a:schemeClr val="accent1">
                <a:lumMod val="75000"/>
              </a:schemeClr>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'IRIGA CITY (2)'!$I$22:$K$22</c:f>
              <c:strCache>
                <c:ptCount val="3"/>
                <c:pt idx="0">
                  <c:v>2022-2023</c:v>
                </c:pt>
                <c:pt idx="1">
                  <c:v>2023-2024</c:v>
                </c:pt>
                <c:pt idx="2">
                  <c:v>2024-2025</c:v>
                </c:pt>
              </c:strCache>
            </c:strRef>
          </c:cat>
          <c:val>
            <c:numRef>
              <c:f>'IRIGA CITY (2)'!$I$25:$K$25</c:f>
              <c:numCache>
                <c:formatCode>0%</c:formatCode>
                <c:ptCount val="3"/>
                <c:pt idx="0">
                  <c:v>0.99029126213592233</c:v>
                </c:pt>
                <c:pt idx="1">
                  <c:v>1</c:v>
                </c:pt>
                <c:pt idx="2">
                  <c:v>0.85276073619631898</c:v>
                </c:pt>
              </c:numCache>
            </c:numRef>
          </c:val>
          <c:extLst>
            <c:ext xmlns:c16="http://schemas.microsoft.com/office/drawing/2014/chart" uri="{C3380CC4-5D6E-409C-BE32-E72D297353CC}">
              <c16:uniqueId val="{00000002-A22B-4324-A465-CE0909F4A76E}"/>
            </c:ext>
          </c:extLst>
        </c:ser>
        <c:dLbls>
          <c:showLegendKey val="0"/>
          <c:showVal val="1"/>
          <c:showCatName val="0"/>
          <c:showSerName val="0"/>
          <c:showPercent val="0"/>
          <c:showBubbleSize val="0"/>
        </c:dLbls>
        <c:gapWidth val="50"/>
        <c:gapDepth val="0"/>
        <c:shape val="box"/>
        <c:axId val="1858483792"/>
        <c:axId val="1858467472"/>
        <c:axId val="0"/>
      </c:bar3DChart>
      <c:catAx>
        <c:axId val="18584837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58467472"/>
        <c:crosses val="autoZero"/>
        <c:auto val="1"/>
        <c:lblAlgn val="ctr"/>
        <c:lblOffset val="100"/>
        <c:noMultiLvlLbl val="0"/>
      </c:catAx>
      <c:valAx>
        <c:axId val="185846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5848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PH" sz="2000" b="1" dirty="0">
                <a:solidFill>
                  <a:schemeClr val="tx1"/>
                </a:solidFill>
              </a:rPr>
              <a:t>ALS Overall</a:t>
            </a:r>
            <a:r>
              <a:rPr lang="en-PH" sz="2000" b="1" baseline="0" dirty="0">
                <a:solidFill>
                  <a:schemeClr val="tx1"/>
                </a:solidFill>
              </a:rPr>
              <a:t> Data</a:t>
            </a:r>
            <a:endParaRPr lang="en-PH" sz="2000" b="1" dirty="0">
              <a:solidFill>
                <a:schemeClr val="tx1"/>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n-PH"/>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4.9154093030026338E-2"/>
          <c:y val="9.0435729636897333E-2"/>
          <c:w val="0.95084590696997362"/>
          <c:h val="0.8139449696637584"/>
        </c:manualLayout>
      </c:layout>
      <c:bar3DChart>
        <c:barDir val="col"/>
        <c:grouping val="clustered"/>
        <c:varyColors val="0"/>
        <c:ser>
          <c:idx val="0"/>
          <c:order val="0"/>
          <c:tx>
            <c:strRef>
              <c:f>'IRIGA CITY (2)'!$H$28</c:f>
              <c:strCache>
                <c:ptCount val="1"/>
                <c:pt idx="0">
                  <c:v>enrollment</c:v>
                </c:pt>
              </c:strCache>
            </c:strRef>
          </c:tx>
          <c:spPr>
            <a:solidFill>
              <a:srgbClr val="00B050"/>
            </a:solidFill>
            <a:ln>
              <a:noFill/>
            </a:ln>
            <a:effectLst/>
            <a:sp3d/>
          </c:spPr>
          <c:invertIfNegative val="0"/>
          <c:dLbls>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'IRIGA CITY (2)'!$I$27:$K$27</c:f>
              <c:strCache>
                <c:ptCount val="3"/>
                <c:pt idx="0">
                  <c:v>2022-2023</c:v>
                </c:pt>
                <c:pt idx="1">
                  <c:v>2023-2024</c:v>
                </c:pt>
                <c:pt idx="2">
                  <c:v>2024-2025</c:v>
                </c:pt>
              </c:strCache>
            </c:strRef>
          </c:cat>
          <c:val>
            <c:numRef>
              <c:f>'IRIGA CITY (2)'!$I$28:$K$28</c:f>
              <c:numCache>
                <c:formatCode>General</c:formatCode>
                <c:ptCount val="3"/>
                <c:pt idx="0">
                  <c:v>881</c:v>
                </c:pt>
                <c:pt idx="1">
                  <c:v>748</c:v>
                </c:pt>
                <c:pt idx="2">
                  <c:v>911</c:v>
                </c:pt>
              </c:numCache>
            </c:numRef>
          </c:val>
          <c:extLst>
            <c:ext xmlns:c16="http://schemas.microsoft.com/office/drawing/2014/chart" uri="{C3380CC4-5D6E-409C-BE32-E72D297353CC}">
              <c16:uniqueId val="{00000000-C649-4AAB-8841-8C805998B734}"/>
            </c:ext>
          </c:extLst>
        </c:ser>
        <c:ser>
          <c:idx val="1"/>
          <c:order val="1"/>
          <c:tx>
            <c:strRef>
              <c:f>'IRIGA CITY (2)'!$H$29</c:f>
              <c:strCache>
                <c:ptCount val="1"/>
                <c:pt idx="0">
                  <c:v>completer</c:v>
                </c:pt>
              </c:strCache>
            </c:strRef>
          </c:tx>
          <c:spPr>
            <a:solidFill>
              <a:srgbClr val="FFC000"/>
            </a:solidFill>
            <a:ln>
              <a:noFill/>
            </a:ln>
            <a:effectLst/>
            <a:sp3d/>
          </c:spPr>
          <c:invertIfNegative val="0"/>
          <c:dLbls>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'IRIGA CITY (2)'!$I$27:$K$27</c:f>
              <c:strCache>
                <c:ptCount val="3"/>
                <c:pt idx="0">
                  <c:v>2022-2023</c:v>
                </c:pt>
                <c:pt idx="1">
                  <c:v>2023-2024</c:v>
                </c:pt>
                <c:pt idx="2">
                  <c:v>2024-2025</c:v>
                </c:pt>
              </c:strCache>
            </c:strRef>
          </c:cat>
          <c:val>
            <c:numRef>
              <c:f>'IRIGA CITY (2)'!$I$29:$K$29</c:f>
              <c:numCache>
                <c:formatCode>General</c:formatCode>
                <c:ptCount val="3"/>
                <c:pt idx="0">
                  <c:v>349</c:v>
                </c:pt>
                <c:pt idx="1">
                  <c:v>335</c:v>
                </c:pt>
                <c:pt idx="2">
                  <c:v>374</c:v>
                </c:pt>
              </c:numCache>
            </c:numRef>
          </c:val>
          <c:extLst>
            <c:ext xmlns:c16="http://schemas.microsoft.com/office/drawing/2014/chart" uri="{C3380CC4-5D6E-409C-BE32-E72D297353CC}">
              <c16:uniqueId val="{00000001-C649-4AAB-8841-8C805998B734}"/>
            </c:ext>
          </c:extLst>
        </c:ser>
        <c:ser>
          <c:idx val="2"/>
          <c:order val="2"/>
          <c:tx>
            <c:strRef>
              <c:f>'IRIGA CITY (2)'!$H$30</c:f>
              <c:strCache>
                <c:ptCount val="1"/>
                <c:pt idx="0">
                  <c:v>completion rate</c:v>
                </c:pt>
              </c:strCache>
            </c:strRef>
          </c:tx>
          <c:spPr>
            <a:solidFill>
              <a:schemeClr val="accent1">
                <a:lumMod val="75000"/>
              </a:schemeClr>
            </a:solidFill>
            <a:ln>
              <a:noFill/>
            </a:ln>
            <a:effectLst/>
            <a:sp3d/>
          </c:spPr>
          <c:invertIfNegative val="0"/>
          <c:dLbls>
            <c:spPr>
              <a:solidFill>
                <a:srgbClr val="FFFFFF"/>
              </a:solidFill>
              <a:ln>
                <a:solidFill>
                  <a:srgbClr val="000000">
                    <a:lumMod val="25000"/>
                    <a:lumOff val="75000"/>
                  </a:srgbClr>
                </a:solidFill>
              </a:ln>
              <a:effectLst/>
            </c:spPr>
            <c:txPr>
              <a:bodyPr rot="0" spcFirstLastPara="1" vertOverflow="clip" horzOverflow="clip"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'IRIGA CITY (2)'!$I$27:$K$27</c:f>
              <c:strCache>
                <c:ptCount val="3"/>
                <c:pt idx="0">
                  <c:v>2022-2023</c:v>
                </c:pt>
                <c:pt idx="1">
                  <c:v>2023-2024</c:v>
                </c:pt>
                <c:pt idx="2">
                  <c:v>2024-2025</c:v>
                </c:pt>
              </c:strCache>
            </c:strRef>
          </c:cat>
          <c:val>
            <c:numRef>
              <c:f>'IRIGA CITY (2)'!$I$30:$K$30</c:f>
              <c:numCache>
                <c:formatCode>0%</c:formatCode>
                <c:ptCount val="3"/>
                <c:pt idx="0">
                  <c:v>0.39614074914869468</c:v>
                </c:pt>
                <c:pt idx="1">
                  <c:v>0.44786096256684493</c:v>
                </c:pt>
                <c:pt idx="2">
                  <c:v>0.41053787047200879</c:v>
                </c:pt>
              </c:numCache>
            </c:numRef>
          </c:val>
          <c:extLst>
            <c:ext xmlns:c16="http://schemas.microsoft.com/office/drawing/2014/chart" uri="{C3380CC4-5D6E-409C-BE32-E72D297353CC}">
              <c16:uniqueId val="{00000002-C649-4AAB-8841-8C805998B734}"/>
            </c:ext>
          </c:extLst>
        </c:ser>
        <c:dLbls>
          <c:showLegendKey val="0"/>
          <c:showVal val="0"/>
          <c:showCatName val="0"/>
          <c:showSerName val="0"/>
          <c:showPercent val="0"/>
          <c:showBubbleSize val="0"/>
        </c:dLbls>
        <c:gapWidth val="50"/>
        <c:gapDepth val="0"/>
        <c:shape val="box"/>
        <c:axId val="1865600192"/>
        <c:axId val="1865602112"/>
        <c:axId val="0"/>
      </c:bar3DChart>
      <c:catAx>
        <c:axId val="186560019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1865602112"/>
        <c:crosses val="autoZero"/>
        <c:auto val="1"/>
        <c:lblAlgn val="ctr"/>
        <c:lblOffset val="100"/>
        <c:noMultiLvlLbl val="0"/>
      </c:catAx>
      <c:valAx>
        <c:axId val="186560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65600192"/>
        <c:crosses val="autoZero"/>
        <c:crossBetween val="between"/>
      </c:valAx>
      <c:spPr>
        <a:noFill/>
        <a:ln>
          <a:noFill/>
        </a:ln>
        <a:effectLst/>
      </c:spPr>
    </c:plotArea>
    <c:legend>
      <c:legendPos val="r"/>
      <c:layout>
        <c:manualLayout>
          <c:xMode val="edge"/>
          <c:yMode val="edge"/>
          <c:x val="0.86530907924844369"/>
          <c:y val="9.4276066560401134E-2"/>
          <c:w val="0.12703588133965601"/>
          <c:h val="0.44132874500971475"/>
        </c:manualLayout>
      </c:layout>
      <c:overlay val="1"/>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8252797400959394E-2"/>
          <c:y val="1.2754691959249642E-2"/>
          <c:w val="0.84910804182264099"/>
          <c:h val="0.80312545490637199"/>
        </c:manualLayout>
      </c:layout>
      <c:barChart>
        <c:barDir val="col"/>
        <c:grouping val="clustered"/>
        <c:varyColors val="0"/>
        <c:ser>
          <c:idx val="0"/>
          <c:order val="0"/>
          <c:tx>
            <c:strRef>
              <c:f>Sheet1!$C$1</c:f>
              <c:strCache>
                <c:ptCount val="1"/>
                <c:pt idx="0">
                  <c:v>Allotments</c:v>
                </c:pt>
              </c:strCache>
            </c:strRef>
          </c:tx>
          <c:spPr>
            <a:solidFill>
              <a:schemeClr val="tx1"/>
            </a:solidFill>
            <a:ln>
              <a:noFill/>
            </a:ln>
            <a:effectLst/>
          </c:spPr>
          <c:invertIfNegative val="0"/>
          <c:cat>
            <c:strRef>
              <c:f>Sheet1!$B$2:$B$16</c:f>
              <c:strCache>
                <c:ptCount val="15"/>
                <c:pt idx="0">
                  <c:v>OPS-ELEM</c:v>
                </c:pt>
                <c:pt idx="1">
                  <c:v>PRP</c:v>
                </c:pt>
                <c:pt idx="2">
                  <c:v>OPS-SHS</c:v>
                </c:pt>
                <c:pt idx="3">
                  <c:v>RLIP</c:v>
                </c:pt>
                <c:pt idx="4">
                  <c:v>CURRICULAR</c:v>
                </c:pt>
                <c:pt idx="5">
                  <c:v>OPS-JHS</c:v>
                </c:pt>
                <c:pt idx="6">
                  <c:v>WTDI</c:v>
                </c:pt>
                <c:pt idx="7">
                  <c:v>GMS-DO</c:v>
                </c:pt>
                <c:pt idx="8">
                  <c:v>APB</c:v>
                </c:pt>
                <c:pt idx="9">
                  <c:v>RECLASS</c:v>
                </c:pt>
                <c:pt idx="10">
                  <c:v>HP</c:v>
                </c:pt>
                <c:pt idx="11">
                  <c:v>GMS-CO</c:v>
                </c:pt>
                <c:pt idx="12">
                  <c:v>NSPP</c:v>
                </c:pt>
                <c:pt idx="13">
                  <c:v>MPBF</c:v>
                </c:pt>
                <c:pt idx="14">
                  <c:v>LSP</c:v>
                </c:pt>
              </c:strCache>
            </c:strRef>
          </c:cat>
          <c:val>
            <c:numRef>
              <c:f>Sheet1!$C$2:$C$16</c:f>
              <c:numCache>
                <c:formatCode>#,##0.00</c:formatCode>
                <c:ptCount val="15"/>
                <c:pt idx="0">
                  <c:v>356634000</c:v>
                </c:pt>
                <c:pt idx="1">
                  <c:v>5392000</c:v>
                </c:pt>
                <c:pt idx="2">
                  <c:v>63393000</c:v>
                </c:pt>
                <c:pt idx="3">
                  <c:v>70122616.870000005</c:v>
                </c:pt>
                <c:pt idx="4">
                  <c:v>14584000</c:v>
                </c:pt>
                <c:pt idx="5">
                  <c:v>211195000</c:v>
                </c:pt>
                <c:pt idx="6">
                  <c:v>1199000</c:v>
                </c:pt>
                <c:pt idx="7">
                  <c:v>20575000</c:v>
                </c:pt>
                <c:pt idx="8">
                  <c:v>1555000</c:v>
                </c:pt>
                <c:pt idx="9">
                  <c:v>5230682</c:v>
                </c:pt>
                <c:pt idx="10">
                  <c:v>1501714</c:v>
                </c:pt>
                <c:pt idx="11">
                  <c:v>7398050</c:v>
                </c:pt>
                <c:pt idx="12">
                  <c:v>46092288.240999997</c:v>
                </c:pt>
                <c:pt idx="13">
                  <c:v>94977299</c:v>
                </c:pt>
                <c:pt idx="14">
                  <c:v>3781825</c:v>
                </c:pt>
              </c:numCache>
            </c:numRef>
          </c:val>
          <c:extLst>
            <c:ext xmlns:c16="http://schemas.microsoft.com/office/drawing/2014/chart" uri="{C3380CC4-5D6E-409C-BE32-E72D297353CC}">
              <c16:uniqueId val="{00000000-6B33-4D9C-97C3-9E18FB9A1383}"/>
            </c:ext>
          </c:extLst>
        </c:ser>
        <c:ser>
          <c:idx val="1"/>
          <c:order val="1"/>
          <c:tx>
            <c:strRef>
              <c:f>Sheet1!$D$1</c:f>
              <c:strCache>
                <c:ptCount val="1"/>
                <c:pt idx="0">
                  <c:v>Obligation</c:v>
                </c:pt>
              </c:strCache>
            </c:strRef>
          </c:tx>
          <c:spPr>
            <a:solidFill>
              <a:schemeClr val="accent6"/>
            </a:solidFill>
            <a:ln>
              <a:noFill/>
            </a:ln>
            <a:effectLst/>
          </c:spPr>
          <c:invertIfNegative val="0"/>
          <c:cat>
            <c:strRef>
              <c:f>Sheet1!$B$2:$B$16</c:f>
              <c:strCache>
                <c:ptCount val="15"/>
                <c:pt idx="0">
                  <c:v>OPS-ELEM</c:v>
                </c:pt>
                <c:pt idx="1">
                  <c:v>PRP</c:v>
                </c:pt>
                <c:pt idx="2">
                  <c:v>OPS-SHS</c:v>
                </c:pt>
                <c:pt idx="3">
                  <c:v>RLIP</c:v>
                </c:pt>
                <c:pt idx="4">
                  <c:v>CURRICULAR</c:v>
                </c:pt>
                <c:pt idx="5">
                  <c:v>OPS-JHS</c:v>
                </c:pt>
                <c:pt idx="6">
                  <c:v>WTDI</c:v>
                </c:pt>
                <c:pt idx="7">
                  <c:v>GMS-DO</c:v>
                </c:pt>
                <c:pt idx="8">
                  <c:v>APB</c:v>
                </c:pt>
                <c:pt idx="9">
                  <c:v>RECLASS</c:v>
                </c:pt>
                <c:pt idx="10">
                  <c:v>HP</c:v>
                </c:pt>
                <c:pt idx="11">
                  <c:v>GMS-CO</c:v>
                </c:pt>
                <c:pt idx="12">
                  <c:v>NSPP</c:v>
                </c:pt>
                <c:pt idx="13">
                  <c:v>MPBF</c:v>
                </c:pt>
                <c:pt idx="14">
                  <c:v>LSP</c:v>
                </c:pt>
              </c:strCache>
            </c:strRef>
          </c:cat>
          <c:val>
            <c:numRef>
              <c:f>Sheet1!$D$2:$D$16</c:f>
              <c:numCache>
                <c:formatCode>#,##0.00</c:formatCode>
                <c:ptCount val="15"/>
                <c:pt idx="0">
                  <c:v>356634000</c:v>
                </c:pt>
                <c:pt idx="1">
                  <c:v>5392000</c:v>
                </c:pt>
                <c:pt idx="2">
                  <c:v>63393000</c:v>
                </c:pt>
                <c:pt idx="3">
                  <c:v>70122616.870000005</c:v>
                </c:pt>
                <c:pt idx="4">
                  <c:v>14584000</c:v>
                </c:pt>
                <c:pt idx="5">
                  <c:v>211195000</c:v>
                </c:pt>
                <c:pt idx="6">
                  <c:v>1199000</c:v>
                </c:pt>
                <c:pt idx="7">
                  <c:v>20575000</c:v>
                </c:pt>
                <c:pt idx="8">
                  <c:v>1555000</c:v>
                </c:pt>
                <c:pt idx="9">
                  <c:v>5230682</c:v>
                </c:pt>
                <c:pt idx="10">
                  <c:v>1501714</c:v>
                </c:pt>
                <c:pt idx="11">
                  <c:v>7398050</c:v>
                </c:pt>
                <c:pt idx="12">
                  <c:v>46092288.240000002</c:v>
                </c:pt>
                <c:pt idx="13">
                  <c:v>94977228.75</c:v>
                </c:pt>
                <c:pt idx="14">
                  <c:v>3779525</c:v>
                </c:pt>
              </c:numCache>
            </c:numRef>
          </c:val>
          <c:extLst>
            <c:ext xmlns:c16="http://schemas.microsoft.com/office/drawing/2014/chart" uri="{C3380CC4-5D6E-409C-BE32-E72D297353CC}">
              <c16:uniqueId val="{00000001-6B33-4D9C-97C3-9E18FB9A1383}"/>
            </c:ext>
          </c:extLst>
        </c:ser>
        <c:ser>
          <c:idx val="3"/>
          <c:order val="3"/>
          <c:tx>
            <c:strRef>
              <c:f>Sheet1!$F$1</c:f>
              <c:strCache>
                <c:ptCount val="1"/>
                <c:pt idx="0">
                  <c:v>Disbursement </c:v>
                </c:pt>
              </c:strCache>
            </c:strRef>
          </c:tx>
          <c:spPr>
            <a:solidFill>
              <a:srgbClr val="00B050"/>
            </a:solidFill>
            <a:ln>
              <a:noFill/>
            </a:ln>
            <a:effectLst/>
          </c:spPr>
          <c:invertIfNegative val="0"/>
          <c:cat>
            <c:strRef>
              <c:f>Sheet1!$B$2:$B$16</c:f>
              <c:strCache>
                <c:ptCount val="15"/>
                <c:pt idx="0">
                  <c:v>OPS-ELEM</c:v>
                </c:pt>
                <c:pt idx="1">
                  <c:v>PRP</c:v>
                </c:pt>
                <c:pt idx="2">
                  <c:v>OPS-SHS</c:v>
                </c:pt>
                <c:pt idx="3">
                  <c:v>RLIP</c:v>
                </c:pt>
                <c:pt idx="4">
                  <c:v>CURRICULAR</c:v>
                </c:pt>
                <c:pt idx="5">
                  <c:v>OPS-JHS</c:v>
                </c:pt>
                <c:pt idx="6">
                  <c:v>WTDI</c:v>
                </c:pt>
                <c:pt idx="7">
                  <c:v>GMS-DO</c:v>
                </c:pt>
                <c:pt idx="8">
                  <c:v>APB</c:v>
                </c:pt>
                <c:pt idx="9">
                  <c:v>RECLASS</c:v>
                </c:pt>
                <c:pt idx="10">
                  <c:v>HP</c:v>
                </c:pt>
                <c:pt idx="11">
                  <c:v>GMS-CO</c:v>
                </c:pt>
                <c:pt idx="12">
                  <c:v>NSPP</c:v>
                </c:pt>
                <c:pt idx="13">
                  <c:v>MPBF</c:v>
                </c:pt>
                <c:pt idx="14">
                  <c:v>LSP</c:v>
                </c:pt>
              </c:strCache>
            </c:strRef>
          </c:cat>
          <c:val>
            <c:numRef>
              <c:f>Sheet1!$F$2:$F$16</c:f>
              <c:numCache>
                <c:formatCode>#,##0.00</c:formatCode>
                <c:ptCount val="15"/>
                <c:pt idx="0">
                  <c:v>355596384.94</c:v>
                </c:pt>
                <c:pt idx="1">
                  <c:v>5364998.49</c:v>
                </c:pt>
                <c:pt idx="2">
                  <c:v>63064318.640000001</c:v>
                </c:pt>
                <c:pt idx="3">
                  <c:v>69672904.140000001</c:v>
                </c:pt>
                <c:pt idx="4">
                  <c:v>14480886.33</c:v>
                </c:pt>
                <c:pt idx="5">
                  <c:v>207856412.53999999</c:v>
                </c:pt>
                <c:pt idx="6">
                  <c:v>1179000</c:v>
                </c:pt>
                <c:pt idx="7">
                  <c:v>20169223.52</c:v>
                </c:pt>
                <c:pt idx="8">
                  <c:v>1445000</c:v>
                </c:pt>
                <c:pt idx="9">
                  <c:v>4503986.55</c:v>
                </c:pt>
                <c:pt idx="10">
                  <c:v>1125869.71</c:v>
                </c:pt>
                <c:pt idx="11">
                  <c:v>0</c:v>
                </c:pt>
                <c:pt idx="12">
                  <c:v>36402066.75</c:v>
                </c:pt>
                <c:pt idx="13">
                  <c:v>93726759.920000002</c:v>
                </c:pt>
                <c:pt idx="14">
                  <c:v>3630676</c:v>
                </c:pt>
              </c:numCache>
            </c:numRef>
          </c:val>
          <c:extLst>
            <c:ext xmlns:c16="http://schemas.microsoft.com/office/drawing/2014/chart" uri="{C3380CC4-5D6E-409C-BE32-E72D297353CC}">
              <c16:uniqueId val="{00000002-6B33-4D9C-97C3-9E18FB9A1383}"/>
            </c:ext>
          </c:extLst>
        </c:ser>
        <c:dLbls>
          <c:showLegendKey val="0"/>
          <c:showVal val="0"/>
          <c:showCatName val="0"/>
          <c:showSerName val="0"/>
          <c:showPercent val="0"/>
          <c:showBubbleSize val="0"/>
        </c:dLbls>
        <c:gapWidth val="219"/>
        <c:axId val="771119200"/>
        <c:axId val="771119560"/>
      </c:barChart>
      <c:lineChart>
        <c:grouping val="standard"/>
        <c:varyColors val="0"/>
        <c:ser>
          <c:idx val="2"/>
          <c:order val="2"/>
          <c:tx>
            <c:strRef>
              <c:f>Sheet1!$E$1</c:f>
              <c:strCache>
                <c:ptCount val="1"/>
                <c:pt idx="0">
                  <c:v>Obligation Rate</c:v>
                </c:pt>
              </c:strCache>
            </c:strRef>
          </c:tx>
          <c:spPr>
            <a:ln w="28575" cap="rnd">
              <a:noFill/>
              <a:round/>
            </a:ln>
            <a:effectLst/>
          </c:spPr>
          <c:marker>
            <c:symbol val="circle"/>
            <c:size val="5"/>
            <c:spPr>
              <a:solidFill>
                <a:srgbClr val="F3F3F3"/>
              </a:solidFill>
              <a:ln w="9525">
                <a:noFill/>
              </a:ln>
              <a:effectLst/>
            </c:spPr>
          </c:marker>
          <c:dLbls>
            <c:dLbl>
              <c:idx val="0"/>
              <c:layout>
                <c:manualLayout>
                  <c:x val="-3.0982122429456312E-2"/>
                  <c:y val="3.237206704677846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B33-4D9C-97C3-9E18FB9A1383}"/>
                </c:ext>
              </c:extLst>
            </c:dLbl>
            <c:dLbl>
              <c:idx val="1"/>
              <c:layout>
                <c:manualLayout>
                  <c:x val="-2.8614008941877815E-2"/>
                  <c:y val="0.6890756302521008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B33-4D9C-97C3-9E18FB9A1383}"/>
                </c:ext>
              </c:extLst>
            </c:dLbl>
            <c:dLbl>
              <c:idx val="2"/>
              <c:layout>
                <c:manualLayout>
                  <c:x val="-2.8614008941877794E-2"/>
                  <c:y val="0.584033613445378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B33-4D9C-97C3-9E18FB9A1383}"/>
                </c:ext>
              </c:extLst>
            </c:dLbl>
            <c:dLbl>
              <c:idx val="3"/>
              <c:layout>
                <c:manualLayout>
                  <c:x val="-2.8614038526547425E-2"/>
                  <c:y val="0.605322062683341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B33-4D9C-97C3-9E18FB9A1383}"/>
                </c:ext>
              </c:extLst>
            </c:dLbl>
            <c:dLbl>
              <c:idx val="4"/>
              <c:layout>
                <c:manualLayout>
                  <c:x val="-3.2108943711064181E-2"/>
                  <c:y val="0.696358499305233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B33-4D9C-97C3-9E18FB9A1383}"/>
                </c:ext>
              </c:extLst>
            </c:dLbl>
            <c:dLbl>
              <c:idx val="5"/>
              <c:layout>
                <c:manualLayout>
                  <c:x val="-3.2141720599617153E-2"/>
                  <c:y val="0.311390659517987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B33-4D9C-97C3-9E18FB9A1383}"/>
                </c:ext>
              </c:extLst>
            </c:dLbl>
            <c:dLbl>
              <c:idx val="6"/>
              <c:layout>
                <c:manualLayout>
                  <c:x val="-2.9789932550903942E-2"/>
                  <c:y val="0.7209787664777376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B33-4D9C-97C3-9E18FB9A1383}"/>
                </c:ext>
              </c:extLst>
            </c:dLbl>
            <c:dLbl>
              <c:idx val="7"/>
              <c:layout>
                <c:manualLayout>
                  <c:x val="-3.2174404898089336E-2"/>
                  <c:y val="0.6955422755683232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B33-4D9C-97C3-9E18FB9A1383}"/>
                </c:ext>
              </c:extLst>
            </c:dLbl>
            <c:dLbl>
              <c:idx val="8"/>
              <c:layout>
                <c:manualLayout>
                  <c:x val="-3.4493508648330187E-2"/>
                  <c:y val="0.7221968192237527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B33-4D9C-97C3-9E18FB9A1383}"/>
                </c:ext>
              </c:extLst>
            </c:dLbl>
            <c:dLbl>
              <c:idx val="9"/>
              <c:layout>
                <c:manualLayout>
                  <c:x val="-3.5734771269631385E-2"/>
                  <c:y val="0.7229691215068704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B33-4D9C-97C3-9E18FB9A1383}"/>
                </c:ext>
              </c:extLst>
            </c:dLbl>
            <c:dLbl>
              <c:idx val="10"/>
              <c:layout>
                <c:manualLayout>
                  <c:x val="-2.9953446633346051E-2"/>
                  <c:y val="0.729213915803644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B33-4D9C-97C3-9E18FB9A1383}"/>
                </c:ext>
              </c:extLst>
            </c:dLbl>
            <c:dLbl>
              <c:idx val="11"/>
              <c:layout>
                <c:manualLayout>
                  <c:x val="-3.0100664861592182E-2"/>
                  <c:y val="0.729644407125414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B33-4D9C-97C3-9E18FB9A1383}"/>
                </c:ext>
              </c:extLst>
            </c:dLbl>
            <c:dLbl>
              <c:idx val="12"/>
              <c:layout>
                <c:manualLayout>
                  <c:x val="-2.8695795567768394E-2"/>
                  <c:y val="0.635235811525441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6B33-4D9C-97C3-9E18FB9A1383}"/>
                </c:ext>
              </c:extLst>
            </c:dLbl>
            <c:dLbl>
              <c:idx val="13"/>
              <c:layout>
                <c:manualLayout>
                  <c:x val="-3.1749138657627157E-2"/>
                  <c:y val="0.525481124672223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6B33-4D9C-97C3-9E18FB9A1383}"/>
                </c:ext>
              </c:extLst>
            </c:dLbl>
            <c:dLbl>
              <c:idx val="14"/>
              <c:layout>
                <c:manualLayout>
                  <c:x val="-3.2925032681983893E-2"/>
                  <c:y val="0.706604405942224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6B33-4D9C-97C3-9E18FB9A1383}"/>
                </c:ext>
              </c:extLst>
            </c:dLbl>
            <c:spPr>
              <a:solidFill>
                <a:srgbClr val="FFFF00"/>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1"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LeaderLines val="0"/>
              </c:ext>
            </c:extLst>
          </c:dLbls>
          <c:cat>
            <c:strRef>
              <c:f>Sheet1!$B$2:$B$16</c:f>
              <c:strCache>
                <c:ptCount val="15"/>
                <c:pt idx="0">
                  <c:v>OPS-ELEM</c:v>
                </c:pt>
                <c:pt idx="1">
                  <c:v>PRP</c:v>
                </c:pt>
                <c:pt idx="2">
                  <c:v>OPS-SHS</c:v>
                </c:pt>
                <c:pt idx="3">
                  <c:v>RLIP</c:v>
                </c:pt>
                <c:pt idx="4">
                  <c:v>CURRICULAR</c:v>
                </c:pt>
                <c:pt idx="5">
                  <c:v>OPS-JHS</c:v>
                </c:pt>
                <c:pt idx="6">
                  <c:v>WTDI</c:v>
                </c:pt>
                <c:pt idx="7">
                  <c:v>GMS-DO</c:v>
                </c:pt>
                <c:pt idx="8">
                  <c:v>APB</c:v>
                </c:pt>
                <c:pt idx="9">
                  <c:v>RECLASS</c:v>
                </c:pt>
                <c:pt idx="10">
                  <c:v>HP</c:v>
                </c:pt>
                <c:pt idx="11">
                  <c:v>GMS-CO</c:v>
                </c:pt>
                <c:pt idx="12">
                  <c:v>NSPP</c:v>
                </c:pt>
                <c:pt idx="13">
                  <c:v>MPBF</c:v>
                </c:pt>
                <c:pt idx="14">
                  <c:v>LSP</c:v>
                </c:pt>
              </c:strCache>
            </c:strRef>
          </c:cat>
          <c:val>
            <c:numRef>
              <c:f>Sheet1!$E$2:$E$16</c:f>
              <c:numCache>
                <c:formatCode>0.00%</c:formatCode>
                <c:ptCount val="15"/>
                <c:pt idx="0">
                  <c:v>1</c:v>
                </c:pt>
                <c:pt idx="1">
                  <c:v>1</c:v>
                </c:pt>
                <c:pt idx="2">
                  <c:v>1</c:v>
                </c:pt>
                <c:pt idx="3">
                  <c:v>1</c:v>
                </c:pt>
                <c:pt idx="4">
                  <c:v>1</c:v>
                </c:pt>
                <c:pt idx="5">
                  <c:v>1</c:v>
                </c:pt>
                <c:pt idx="6">
                  <c:v>1</c:v>
                </c:pt>
                <c:pt idx="7">
                  <c:v>1</c:v>
                </c:pt>
                <c:pt idx="8">
                  <c:v>1</c:v>
                </c:pt>
                <c:pt idx="9">
                  <c:v>1</c:v>
                </c:pt>
                <c:pt idx="10">
                  <c:v>1</c:v>
                </c:pt>
                <c:pt idx="11">
                  <c:v>1</c:v>
                </c:pt>
                <c:pt idx="12">
                  <c:v>0.99999999997830447</c:v>
                </c:pt>
                <c:pt idx="13">
                  <c:v>0.99999926034957043</c:v>
                </c:pt>
                <c:pt idx="14">
                  <c:v>0.99939182801954085</c:v>
                </c:pt>
              </c:numCache>
            </c:numRef>
          </c:val>
          <c:smooth val="0"/>
          <c:extLst>
            <c:ext xmlns:c16="http://schemas.microsoft.com/office/drawing/2014/chart" uri="{C3380CC4-5D6E-409C-BE32-E72D297353CC}">
              <c16:uniqueId val="{00000012-6B33-4D9C-97C3-9E18FB9A1383}"/>
            </c:ext>
          </c:extLst>
        </c:ser>
        <c:ser>
          <c:idx val="4"/>
          <c:order val="4"/>
          <c:tx>
            <c:strRef>
              <c:f>Sheet1!$G$1</c:f>
              <c:strCache>
                <c:ptCount val="1"/>
                <c:pt idx="0">
                  <c:v>Disbursement Rate</c:v>
                </c:pt>
              </c:strCache>
            </c:strRef>
          </c:tx>
          <c:spPr>
            <a:ln w="28575" cap="rnd">
              <a:noFill/>
              <a:round/>
            </a:ln>
            <a:effectLst/>
          </c:spPr>
          <c:marker>
            <c:symbol val="circle"/>
            <c:size val="5"/>
            <c:spPr>
              <a:solidFill>
                <a:srgbClr val="F2F2F2"/>
              </a:solidFill>
              <a:ln w="9525">
                <a:noFill/>
              </a:ln>
              <a:effectLst/>
            </c:spPr>
          </c:marker>
          <c:dLbls>
            <c:dLbl>
              <c:idx val="0"/>
              <c:layout>
                <c:manualLayout>
                  <c:x val="-2.9773544106627498E-2"/>
                  <c:y val="6.9047552879419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6B33-4D9C-97C3-9E18FB9A1383}"/>
                </c:ext>
              </c:extLst>
            </c:dLbl>
            <c:dLbl>
              <c:idx val="1"/>
              <c:layout>
                <c:manualLayout>
                  <c:x val="-2.7421758569299574E-2"/>
                  <c:y val="0.7205882352941175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6B33-4D9C-97C3-9E18FB9A1383}"/>
                </c:ext>
              </c:extLst>
            </c:dLbl>
            <c:dLbl>
              <c:idx val="2"/>
              <c:layout>
                <c:manualLayout>
                  <c:x val="-2.8548577339522176E-2"/>
                  <c:y val="0.6222363748649065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6B33-4D9C-97C3-9E18FB9A1383}"/>
                </c:ext>
              </c:extLst>
            </c:dLbl>
            <c:dLbl>
              <c:idx val="3"/>
              <c:layout>
                <c:manualLayout>
                  <c:x val="-2.622947358928137E-2"/>
                  <c:y val="0.6345937934228809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6B33-4D9C-97C3-9E18FB9A1383}"/>
                </c:ext>
              </c:extLst>
            </c:dLbl>
            <c:dLbl>
              <c:idx val="4"/>
              <c:layout>
                <c:manualLayout>
                  <c:x val="-2.622947358928137E-2"/>
                  <c:y val="0.727450980392156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6B33-4D9C-97C3-9E18FB9A1383}"/>
                </c:ext>
              </c:extLst>
            </c:dLbl>
            <c:dLbl>
              <c:idx val="5"/>
              <c:layout>
                <c:manualLayout>
                  <c:x val="-3.3317614623973674E-2"/>
                  <c:y val="0.3416845715255608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6B33-4D9C-97C3-9E18FB9A1383}"/>
                </c:ext>
              </c:extLst>
            </c:dLbl>
            <c:dLbl>
              <c:idx val="6"/>
              <c:layout>
                <c:manualLayout>
                  <c:x val="-2.9757155662351011E-2"/>
                  <c:y val="0.7526169734716985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6B33-4D9C-97C3-9E18FB9A1383}"/>
                </c:ext>
              </c:extLst>
            </c:dLbl>
            <c:dLbl>
              <c:idx val="7"/>
              <c:layout>
                <c:manualLayout>
                  <c:x val="-3.0965826575260504E-2"/>
                  <c:y val="0.7249635843077197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6B33-4D9C-97C3-9E18FB9A1383}"/>
                </c:ext>
              </c:extLst>
            </c:dLbl>
            <c:dLbl>
              <c:idx val="8"/>
              <c:layout>
                <c:manualLayout>
                  <c:x val="-3.4460731759777256E-2"/>
                  <c:y val="0.7072828469970665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6B33-4D9C-97C3-9E18FB9A1383}"/>
                </c:ext>
              </c:extLst>
            </c:dLbl>
            <c:dLbl>
              <c:idx val="9"/>
              <c:layout>
                <c:manualLayout>
                  <c:x val="-3.6845296697043395E-2"/>
                  <c:y val="0.655698322950187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6B33-4D9C-97C3-9E18FB9A1383}"/>
                </c:ext>
              </c:extLst>
            </c:dLbl>
            <c:dLbl>
              <c:idx val="10"/>
              <c:layout>
                <c:manualLayout>
                  <c:x val="-2.7503513099135454E-2"/>
                  <c:y val="0.5725388441387240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6B33-4D9C-97C3-9E18FB9A1383}"/>
                </c:ext>
              </c:extLst>
            </c:dLbl>
            <c:dLbl>
              <c:idx val="11"/>
              <c:layout>
                <c:manualLayout>
                  <c:x val="-3.4624338432299936E-2"/>
                  <c:y val="0.5159663424424888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6B33-4D9C-97C3-9E18FB9A1383}"/>
                </c:ext>
              </c:extLst>
            </c:dLbl>
            <c:dLbl>
              <c:idx val="12"/>
              <c:layout>
                <c:manualLayout>
                  <c:x val="-2.7372683315165788E-2"/>
                  <c:y val="0.512049619362918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6B33-4D9C-97C3-9E18FB9A1383}"/>
                </c:ext>
              </c:extLst>
            </c:dLbl>
            <c:dLbl>
              <c:idx val="13"/>
              <c:layout>
                <c:manualLayout>
                  <c:x val="-2.9397350608914036E-2"/>
                  <c:y val="0.5702029225166680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6B33-4D9C-97C3-9E18FB9A1383}"/>
                </c:ext>
              </c:extLst>
            </c:dLbl>
            <c:dLbl>
              <c:idx val="14"/>
              <c:layout>
                <c:manualLayout>
                  <c:x val="-3.0573244633270769E-2"/>
                  <c:y val="0.7312013947566685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6B33-4D9C-97C3-9E18FB9A1383}"/>
                </c:ext>
              </c:extLst>
            </c:dLbl>
            <c:spPr>
              <a:solidFill>
                <a:srgbClr val="00B050"/>
              </a:solid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Sheet1!$B$2:$B$16</c:f>
              <c:strCache>
                <c:ptCount val="15"/>
                <c:pt idx="0">
                  <c:v>OPS-ELEM</c:v>
                </c:pt>
                <c:pt idx="1">
                  <c:v>PRP</c:v>
                </c:pt>
                <c:pt idx="2">
                  <c:v>OPS-SHS</c:v>
                </c:pt>
                <c:pt idx="3">
                  <c:v>RLIP</c:v>
                </c:pt>
                <c:pt idx="4">
                  <c:v>CURRICULAR</c:v>
                </c:pt>
                <c:pt idx="5">
                  <c:v>OPS-JHS</c:v>
                </c:pt>
                <c:pt idx="6">
                  <c:v>WTDI</c:v>
                </c:pt>
                <c:pt idx="7">
                  <c:v>GMS-DO</c:v>
                </c:pt>
                <c:pt idx="8">
                  <c:v>APB</c:v>
                </c:pt>
                <c:pt idx="9">
                  <c:v>RECLASS</c:v>
                </c:pt>
                <c:pt idx="10">
                  <c:v>HP</c:v>
                </c:pt>
                <c:pt idx="11">
                  <c:v>GMS-CO</c:v>
                </c:pt>
                <c:pt idx="12">
                  <c:v>NSPP</c:v>
                </c:pt>
                <c:pt idx="13">
                  <c:v>MPBF</c:v>
                </c:pt>
                <c:pt idx="14">
                  <c:v>LSP</c:v>
                </c:pt>
              </c:strCache>
            </c:strRef>
          </c:cat>
          <c:val>
            <c:numRef>
              <c:f>Sheet1!$G$2:$G$16</c:f>
              <c:numCache>
                <c:formatCode>0.00%</c:formatCode>
                <c:ptCount val="15"/>
                <c:pt idx="0">
                  <c:v>0.99709053242259571</c:v>
                </c:pt>
                <c:pt idx="1">
                  <c:v>0.99499230155786356</c:v>
                </c:pt>
                <c:pt idx="2">
                  <c:v>0.994815178962977</c:v>
                </c:pt>
                <c:pt idx="3">
                  <c:v>0.99358676629490705</c:v>
                </c:pt>
                <c:pt idx="4">
                  <c:v>0.9929296715578716</c:v>
                </c:pt>
                <c:pt idx="5">
                  <c:v>0.98419191997916611</c:v>
                </c:pt>
                <c:pt idx="6">
                  <c:v>0.98331943286071721</c:v>
                </c:pt>
                <c:pt idx="7">
                  <c:v>0.98027817837181042</c:v>
                </c:pt>
                <c:pt idx="8">
                  <c:v>0.92926045016077174</c:v>
                </c:pt>
                <c:pt idx="9">
                  <c:v>0.86107061182461475</c:v>
                </c:pt>
                <c:pt idx="10">
                  <c:v>0.74972312304473421</c:v>
                </c:pt>
                <c:pt idx="11">
                  <c:v>0</c:v>
                </c:pt>
                <c:pt idx="12">
                  <c:v>0.78976479884132567</c:v>
                </c:pt>
                <c:pt idx="13">
                  <c:v>0.98683401435841533</c:v>
                </c:pt>
                <c:pt idx="14">
                  <c:v>0.96061700875109968</c:v>
                </c:pt>
              </c:numCache>
            </c:numRef>
          </c:val>
          <c:smooth val="0"/>
          <c:extLst>
            <c:ext xmlns:c16="http://schemas.microsoft.com/office/drawing/2014/chart" uri="{C3380CC4-5D6E-409C-BE32-E72D297353CC}">
              <c16:uniqueId val="{00000022-6B33-4D9C-97C3-9E18FB9A1383}"/>
            </c:ext>
          </c:extLst>
        </c:ser>
        <c:dLbls>
          <c:showLegendKey val="0"/>
          <c:showVal val="0"/>
          <c:showCatName val="0"/>
          <c:showSerName val="0"/>
          <c:showPercent val="0"/>
          <c:showBubbleSize val="0"/>
        </c:dLbls>
        <c:marker val="1"/>
        <c:smooth val="0"/>
        <c:axId val="940040512"/>
        <c:axId val="940041592"/>
      </c:lineChart>
      <c:catAx>
        <c:axId val="77111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rgbClr val="FF0000"/>
                </a:solidFill>
                <a:latin typeface="+mn-lt"/>
                <a:ea typeface="+mn-ea"/>
                <a:cs typeface="+mn-cs"/>
              </a:defRPr>
            </a:pPr>
            <a:endParaRPr lang="en-US"/>
          </a:p>
        </c:txPr>
        <c:crossAx val="771119560"/>
        <c:crosses val="autoZero"/>
        <c:auto val="1"/>
        <c:lblAlgn val="ctr"/>
        <c:lblOffset val="100"/>
        <c:noMultiLvlLbl val="0"/>
      </c:catAx>
      <c:valAx>
        <c:axId val="77111956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1119200"/>
        <c:crosses val="autoZero"/>
        <c:crossBetween val="between"/>
      </c:valAx>
      <c:valAx>
        <c:axId val="940041592"/>
        <c:scaling>
          <c:orientation val="minMax"/>
          <c:max val="1"/>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0040512"/>
        <c:crosses val="max"/>
        <c:crossBetween val="between"/>
      </c:valAx>
      <c:catAx>
        <c:axId val="940040512"/>
        <c:scaling>
          <c:orientation val="minMax"/>
        </c:scaling>
        <c:delete val="1"/>
        <c:axPos val="b"/>
        <c:numFmt formatCode="General" sourceLinked="1"/>
        <c:majorTickMark val="out"/>
        <c:minorTickMark val="none"/>
        <c:tickLblPos val="nextTo"/>
        <c:crossAx val="940041592"/>
        <c:crosses val="autoZero"/>
        <c:auto val="1"/>
        <c:lblAlgn val="ctr"/>
        <c:lblOffset val="100"/>
        <c:noMultiLvlLbl val="0"/>
      </c:catAx>
      <c:spPr>
        <a:noFill/>
        <a:ln>
          <a:noFill/>
        </a:ln>
        <a:effectLst/>
      </c:spPr>
    </c:plotArea>
    <c:legend>
      <c:legendPos val="b"/>
      <c:legendEntry>
        <c:idx val="3"/>
        <c:txPr>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legendEntry>
      <c:legendEntry>
        <c:idx val="4"/>
        <c:txPr>
          <a:bodyPr rot="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en-US"/>
          </a:p>
        </c:txPr>
      </c:legendEntry>
      <c:layout>
        <c:manualLayout>
          <c:xMode val="edge"/>
          <c:yMode val="edge"/>
          <c:x val="0.22040790930394202"/>
          <c:y val="0.92754994596263707"/>
          <c:w val="0.56388766489946152"/>
          <c:h val="6.0685348155010047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6806864688184E-2"/>
          <c:y val="8.0116568381950901E-2"/>
          <c:w val="0.86071003275455704"/>
          <c:h val="0.75437868333409153"/>
        </c:manualLayout>
      </c:layout>
      <c:barChart>
        <c:barDir val="col"/>
        <c:grouping val="clustered"/>
        <c:varyColors val="0"/>
        <c:ser>
          <c:idx val="0"/>
          <c:order val="0"/>
          <c:tx>
            <c:strRef>
              <c:f>Sheet1!$C$20</c:f>
              <c:strCache>
                <c:ptCount val="1"/>
                <c:pt idx="0">
                  <c:v>Allotments</c:v>
                </c:pt>
              </c:strCache>
            </c:strRef>
          </c:tx>
          <c:spPr>
            <a:solidFill>
              <a:schemeClr val="tx1"/>
            </a:solidFill>
            <a:ln>
              <a:noFill/>
            </a:ln>
            <a:effectLst/>
          </c:spPr>
          <c:invertIfNegative val="0"/>
          <c:cat>
            <c:strRef>
              <c:f>Sheet1!$B$21:$B$43</c:f>
              <c:strCache>
                <c:ptCount val="23"/>
                <c:pt idx="0">
                  <c:v>OPS-ELEM</c:v>
                </c:pt>
                <c:pt idx="1">
                  <c:v>MEP</c:v>
                </c:pt>
                <c:pt idx="2">
                  <c:v>BPLP</c:v>
                </c:pt>
                <c:pt idx="3">
                  <c:v>GMS - RO</c:v>
                </c:pt>
                <c:pt idx="4">
                  <c:v>DPCJ</c:v>
                </c:pt>
                <c:pt idx="5">
                  <c:v>ETF</c:v>
                </c:pt>
                <c:pt idx="6">
                  <c:v>OPS-SHS</c:v>
                </c:pt>
                <c:pt idx="7">
                  <c:v>OPS-JHS</c:v>
                </c:pt>
                <c:pt idx="8">
                  <c:v>IPED</c:v>
                </c:pt>
                <c:pt idx="9">
                  <c:v>GMS - CO </c:v>
                </c:pt>
                <c:pt idx="10">
                  <c:v>PFSS</c:v>
                </c:pt>
                <c:pt idx="11">
                  <c:v>GMS - DO</c:v>
                </c:pt>
                <c:pt idx="12">
                  <c:v>LSP</c:v>
                </c:pt>
                <c:pt idx="13">
                  <c:v>SBFP</c:v>
                </c:pt>
                <c:pt idx="14">
                  <c:v>SNED</c:v>
                </c:pt>
                <c:pt idx="15">
                  <c:v>LTE-SME</c:v>
                </c:pt>
                <c:pt idx="16">
                  <c:v>DPRP</c:v>
                </c:pt>
                <c:pt idx="17">
                  <c:v>TEXTBOOKS</c:v>
                </c:pt>
                <c:pt idx="18">
                  <c:v>BEC</c:v>
                </c:pt>
                <c:pt idx="19">
                  <c:v>OPDNTP</c:v>
                </c:pt>
                <c:pt idx="20">
                  <c:v>ELLN</c:v>
                </c:pt>
                <c:pt idx="21">
                  <c:v>MG</c:v>
                </c:pt>
                <c:pt idx="22">
                  <c:v>COMPUTERIZATION</c:v>
                </c:pt>
              </c:strCache>
            </c:strRef>
          </c:cat>
          <c:val>
            <c:numRef>
              <c:f>Sheet1!$C$21:$C$43</c:f>
              <c:numCache>
                <c:formatCode>#,##0.00</c:formatCode>
                <c:ptCount val="23"/>
                <c:pt idx="0">
                  <c:v>30619000</c:v>
                </c:pt>
                <c:pt idx="1">
                  <c:v>319000</c:v>
                </c:pt>
                <c:pt idx="2">
                  <c:v>200000</c:v>
                </c:pt>
                <c:pt idx="3">
                  <c:v>418000</c:v>
                </c:pt>
                <c:pt idx="4">
                  <c:v>126512.14</c:v>
                </c:pt>
                <c:pt idx="5">
                  <c:v>333675</c:v>
                </c:pt>
                <c:pt idx="6">
                  <c:v>8482000</c:v>
                </c:pt>
                <c:pt idx="7">
                  <c:v>19452000</c:v>
                </c:pt>
                <c:pt idx="8">
                  <c:v>100000</c:v>
                </c:pt>
                <c:pt idx="9">
                  <c:v>1055835</c:v>
                </c:pt>
                <c:pt idx="10">
                  <c:v>681875</c:v>
                </c:pt>
                <c:pt idx="11">
                  <c:v>11216000</c:v>
                </c:pt>
                <c:pt idx="12">
                  <c:v>586000</c:v>
                </c:pt>
                <c:pt idx="13">
                  <c:v>14268895</c:v>
                </c:pt>
                <c:pt idx="14">
                  <c:v>776428</c:v>
                </c:pt>
                <c:pt idx="15">
                  <c:v>203040</c:v>
                </c:pt>
                <c:pt idx="16">
                  <c:v>245600</c:v>
                </c:pt>
                <c:pt idx="17">
                  <c:v>7591423.2000000002</c:v>
                </c:pt>
                <c:pt idx="18">
                  <c:v>3884488.97</c:v>
                </c:pt>
                <c:pt idx="19">
                  <c:v>94000</c:v>
                </c:pt>
                <c:pt idx="20">
                  <c:v>50088.63</c:v>
                </c:pt>
                <c:pt idx="21">
                  <c:v>70858.78</c:v>
                </c:pt>
                <c:pt idx="22">
                  <c:v>167200</c:v>
                </c:pt>
              </c:numCache>
            </c:numRef>
          </c:val>
          <c:extLst>
            <c:ext xmlns:c16="http://schemas.microsoft.com/office/drawing/2014/chart" uri="{C3380CC4-5D6E-409C-BE32-E72D297353CC}">
              <c16:uniqueId val="{00000000-FCCF-425B-83B2-94099598F0AE}"/>
            </c:ext>
          </c:extLst>
        </c:ser>
        <c:ser>
          <c:idx val="1"/>
          <c:order val="1"/>
          <c:tx>
            <c:strRef>
              <c:f>Sheet1!$D$20</c:f>
              <c:strCache>
                <c:ptCount val="1"/>
                <c:pt idx="0">
                  <c:v>Obligation</c:v>
                </c:pt>
              </c:strCache>
            </c:strRef>
          </c:tx>
          <c:spPr>
            <a:solidFill>
              <a:srgbClr val="FFFF00"/>
            </a:solidFill>
            <a:ln>
              <a:noFill/>
            </a:ln>
            <a:effectLst/>
          </c:spPr>
          <c:invertIfNegative val="0"/>
          <c:cat>
            <c:strRef>
              <c:f>Sheet1!$B$21:$B$43</c:f>
              <c:strCache>
                <c:ptCount val="23"/>
                <c:pt idx="0">
                  <c:v>OPS-ELEM</c:v>
                </c:pt>
                <c:pt idx="1">
                  <c:v>MEP</c:v>
                </c:pt>
                <c:pt idx="2">
                  <c:v>BPLP</c:v>
                </c:pt>
                <c:pt idx="3">
                  <c:v>GMS - RO</c:v>
                </c:pt>
                <c:pt idx="4">
                  <c:v>DPCJ</c:v>
                </c:pt>
                <c:pt idx="5">
                  <c:v>ETF</c:v>
                </c:pt>
                <c:pt idx="6">
                  <c:v>OPS-SHS</c:v>
                </c:pt>
                <c:pt idx="7">
                  <c:v>OPS-JHS</c:v>
                </c:pt>
                <c:pt idx="8">
                  <c:v>IPED</c:v>
                </c:pt>
                <c:pt idx="9">
                  <c:v>GMS - CO </c:v>
                </c:pt>
                <c:pt idx="10">
                  <c:v>PFSS</c:v>
                </c:pt>
                <c:pt idx="11">
                  <c:v>GMS - DO</c:v>
                </c:pt>
                <c:pt idx="12">
                  <c:v>LSP</c:v>
                </c:pt>
                <c:pt idx="13">
                  <c:v>SBFP</c:v>
                </c:pt>
                <c:pt idx="14">
                  <c:v>SNED</c:v>
                </c:pt>
                <c:pt idx="15">
                  <c:v>LTE-SME</c:v>
                </c:pt>
                <c:pt idx="16">
                  <c:v>DPRP</c:v>
                </c:pt>
                <c:pt idx="17">
                  <c:v>TEXTBOOKS</c:v>
                </c:pt>
                <c:pt idx="18">
                  <c:v>BEC</c:v>
                </c:pt>
                <c:pt idx="19">
                  <c:v>OPDNTP</c:v>
                </c:pt>
                <c:pt idx="20">
                  <c:v>ELLN</c:v>
                </c:pt>
                <c:pt idx="21">
                  <c:v>MG</c:v>
                </c:pt>
                <c:pt idx="22">
                  <c:v>COMPUTERIZATION</c:v>
                </c:pt>
              </c:strCache>
            </c:strRef>
          </c:cat>
          <c:val>
            <c:numRef>
              <c:f>Sheet1!$D$21:$D$43</c:f>
              <c:numCache>
                <c:formatCode>#,##0.00</c:formatCode>
                <c:ptCount val="23"/>
                <c:pt idx="0">
                  <c:v>30619000</c:v>
                </c:pt>
                <c:pt idx="1">
                  <c:v>319000</c:v>
                </c:pt>
                <c:pt idx="2">
                  <c:v>199861</c:v>
                </c:pt>
                <c:pt idx="3">
                  <c:v>417000</c:v>
                </c:pt>
                <c:pt idx="4">
                  <c:v>125417.8</c:v>
                </c:pt>
                <c:pt idx="5">
                  <c:v>328051</c:v>
                </c:pt>
                <c:pt idx="6">
                  <c:v>8290373.4800000004</c:v>
                </c:pt>
                <c:pt idx="7">
                  <c:v>18609549.649999999</c:v>
                </c:pt>
                <c:pt idx="8">
                  <c:v>90585</c:v>
                </c:pt>
                <c:pt idx="9">
                  <c:v>946004.97</c:v>
                </c:pt>
                <c:pt idx="10">
                  <c:v>572547</c:v>
                </c:pt>
                <c:pt idx="11">
                  <c:v>8995149.3399999999</c:v>
                </c:pt>
                <c:pt idx="12">
                  <c:v>462181</c:v>
                </c:pt>
                <c:pt idx="13">
                  <c:v>9695319.5600000005</c:v>
                </c:pt>
                <c:pt idx="14">
                  <c:v>496800</c:v>
                </c:pt>
                <c:pt idx="15">
                  <c:v>127640</c:v>
                </c:pt>
                <c:pt idx="16">
                  <c:v>148522</c:v>
                </c:pt>
                <c:pt idx="17">
                  <c:v>3308689.5</c:v>
                </c:pt>
                <c:pt idx="18">
                  <c:v>368055.5</c:v>
                </c:pt>
                <c:pt idx="19">
                  <c:v>0</c:v>
                </c:pt>
                <c:pt idx="20">
                  <c:v>0</c:v>
                </c:pt>
                <c:pt idx="21">
                  <c:v>0</c:v>
                </c:pt>
                <c:pt idx="22">
                  <c:v>0</c:v>
                </c:pt>
              </c:numCache>
            </c:numRef>
          </c:val>
          <c:extLst>
            <c:ext xmlns:c16="http://schemas.microsoft.com/office/drawing/2014/chart" uri="{C3380CC4-5D6E-409C-BE32-E72D297353CC}">
              <c16:uniqueId val="{00000001-FCCF-425B-83B2-94099598F0AE}"/>
            </c:ext>
          </c:extLst>
        </c:ser>
        <c:ser>
          <c:idx val="3"/>
          <c:order val="3"/>
          <c:tx>
            <c:strRef>
              <c:f>Sheet1!$F$20</c:f>
              <c:strCache>
                <c:ptCount val="1"/>
                <c:pt idx="0">
                  <c:v>Disbursement </c:v>
                </c:pt>
              </c:strCache>
            </c:strRef>
          </c:tx>
          <c:spPr>
            <a:solidFill>
              <a:srgbClr val="00B050"/>
            </a:solidFill>
            <a:ln>
              <a:noFill/>
            </a:ln>
            <a:effectLst/>
          </c:spPr>
          <c:invertIfNegative val="0"/>
          <c:cat>
            <c:strRef>
              <c:f>Sheet1!$B$21:$B$43</c:f>
              <c:strCache>
                <c:ptCount val="23"/>
                <c:pt idx="0">
                  <c:v>OPS-ELEM</c:v>
                </c:pt>
                <c:pt idx="1">
                  <c:v>MEP</c:v>
                </c:pt>
                <c:pt idx="2">
                  <c:v>BPLP</c:v>
                </c:pt>
                <c:pt idx="3">
                  <c:v>GMS - RO</c:v>
                </c:pt>
                <c:pt idx="4">
                  <c:v>DPCJ</c:v>
                </c:pt>
                <c:pt idx="5">
                  <c:v>ETF</c:v>
                </c:pt>
                <c:pt idx="6">
                  <c:v>OPS-SHS</c:v>
                </c:pt>
                <c:pt idx="7">
                  <c:v>OPS-JHS</c:v>
                </c:pt>
                <c:pt idx="8">
                  <c:v>IPED</c:v>
                </c:pt>
                <c:pt idx="9">
                  <c:v>GMS - CO </c:v>
                </c:pt>
                <c:pt idx="10">
                  <c:v>PFSS</c:v>
                </c:pt>
                <c:pt idx="11">
                  <c:v>GMS - DO</c:v>
                </c:pt>
                <c:pt idx="12">
                  <c:v>LSP</c:v>
                </c:pt>
                <c:pt idx="13">
                  <c:v>SBFP</c:v>
                </c:pt>
                <c:pt idx="14">
                  <c:v>SNED</c:v>
                </c:pt>
                <c:pt idx="15">
                  <c:v>LTE-SME</c:v>
                </c:pt>
                <c:pt idx="16">
                  <c:v>DPRP</c:v>
                </c:pt>
                <c:pt idx="17">
                  <c:v>TEXTBOOKS</c:v>
                </c:pt>
                <c:pt idx="18">
                  <c:v>BEC</c:v>
                </c:pt>
                <c:pt idx="19">
                  <c:v>OPDNTP</c:v>
                </c:pt>
                <c:pt idx="20">
                  <c:v>ELLN</c:v>
                </c:pt>
                <c:pt idx="21">
                  <c:v>MG</c:v>
                </c:pt>
                <c:pt idx="22">
                  <c:v>COMPUTERIZATION</c:v>
                </c:pt>
              </c:strCache>
            </c:strRef>
          </c:cat>
          <c:val>
            <c:numRef>
              <c:f>Sheet1!$F$21:$F$43</c:f>
              <c:numCache>
                <c:formatCode>#,##0.00</c:formatCode>
                <c:ptCount val="23"/>
                <c:pt idx="0">
                  <c:v>26397031.879999999</c:v>
                </c:pt>
                <c:pt idx="1">
                  <c:v>277000</c:v>
                </c:pt>
                <c:pt idx="2">
                  <c:v>119080</c:v>
                </c:pt>
                <c:pt idx="3">
                  <c:v>417000</c:v>
                </c:pt>
                <c:pt idx="4">
                  <c:v>74567.8</c:v>
                </c:pt>
                <c:pt idx="5">
                  <c:v>198722</c:v>
                </c:pt>
                <c:pt idx="6">
                  <c:v>6783356.2199999997</c:v>
                </c:pt>
                <c:pt idx="7">
                  <c:v>15852766.02</c:v>
                </c:pt>
                <c:pt idx="8">
                  <c:v>0</c:v>
                </c:pt>
                <c:pt idx="9">
                  <c:v>787873.41</c:v>
                </c:pt>
                <c:pt idx="10">
                  <c:v>14020</c:v>
                </c:pt>
                <c:pt idx="11">
                  <c:v>6459061.3099999996</c:v>
                </c:pt>
                <c:pt idx="12">
                  <c:v>1458</c:v>
                </c:pt>
                <c:pt idx="13">
                  <c:v>1749855.36</c:v>
                </c:pt>
                <c:pt idx="14">
                  <c:v>0</c:v>
                </c:pt>
                <c:pt idx="15">
                  <c:v>0</c:v>
                </c:pt>
                <c:pt idx="16">
                  <c:v>136322</c:v>
                </c:pt>
                <c:pt idx="17">
                  <c:v>142066.5</c:v>
                </c:pt>
                <c:pt idx="18">
                  <c:v>13245</c:v>
                </c:pt>
                <c:pt idx="19">
                  <c:v>0</c:v>
                </c:pt>
                <c:pt idx="20">
                  <c:v>0</c:v>
                </c:pt>
                <c:pt idx="21">
                  <c:v>0</c:v>
                </c:pt>
                <c:pt idx="22">
                  <c:v>0</c:v>
                </c:pt>
              </c:numCache>
            </c:numRef>
          </c:val>
          <c:extLst>
            <c:ext xmlns:c16="http://schemas.microsoft.com/office/drawing/2014/chart" uri="{C3380CC4-5D6E-409C-BE32-E72D297353CC}">
              <c16:uniqueId val="{00000002-FCCF-425B-83B2-94099598F0AE}"/>
            </c:ext>
          </c:extLst>
        </c:ser>
        <c:dLbls>
          <c:showLegendKey val="0"/>
          <c:showVal val="0"/>
          <c:showCatName val="0"/>
          <c:showSerName val="0"/>
          <c:showPercent val="0"/>
          <c:showBubbleSize val="0"/>
        </c:dLbls>
        <c:gapWidth val="219"/>
        <c:axId val="742728216"/>
        <c:axId val="742724976"/>
      </c:barChart>
      <c:lineChart>
        <c:grouping val="standard"/>
        <c:varyColors val="0"/>
        <c:ser>
          <c:idx val="2"/>
          <c:order val="2"/>
          <c:tx>
            <c:strRef>
              <c:f>Sheet1!$E$20</c:f>
              <c:strCache>
                <c:ptCount val="1"/>
                <c:pt idx="0">
                  <c:v>Obligation Rate</c:v>
                </c:pt>
              </c:strCache>
            </c:strRef>
          </c:tx>
          <c:spPr>
            <a:ln w="28575" cap="rnd">
              <a:noFill/>
              <a:round/>
            </a:ln>
            <a:effectLst/>
          </c:spPr>
          <c:marker>
            <c:symbol val="circle"/>
            <c:size val="5"/>
            <c:spPr>
              <a:solidFill>
                <a:srgbClr val="F1F1F1"/>
              </a:solidFill>
              <a:ln w="9525">
                <a:solidFill>
                  <a:srgbClr val="F1F1F1"/>
                </a:solidFill>
              </a:ln>
              <a:effectLst/>
            </c:spPr>
          </c:marker>
          <c:dLbls>
            <c:dLbl>
              <c:idx val="0"/>
              <c:layout>
                <c:manualLayout>
                  <c:x val="-2.5209694309448378E-2"/>
                  <c:y val="3.46215727496872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CCF-425B-83B2-94099598F0AE}"/>
                </c:ext>
              </c:extLst>
            </c:dLbl>
            <c:dLbl>
              <c:idx val="1"/>
              <c:layout>
                <c:manualLayout>
                  <c:x val="-2.7501484701216401E-2"/>
                  <c:y val="0.3981480866214030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CCF-425B-83B2-94099598F0AE}"/>
                </c:ext>
              </c:extLst>
            </c:dLbl>
            <c:dLbl>
              <c:idx val="2"/>
              <c:layout>
                <c:manualLayout>
                  <c:x val="-1.4896637546492238E-2"/>
                  <c:y val="0.454408142339644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CCF-425B-83B2-94099598F0AE}"/>
                </c:ext>
              </c:extLst>
            </c:dLbl>
            <c:dLbl>
              <c:idx val="3"/>
              <c:layout>
                <c:manualLayout>
                  <c:x val="-2.5209694309448367E-2"/>
                  <c:y val="0.5301428327295855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CCF-425B-83B2-94099598F0AE}"/>
                </c:ext>
              </c:extLst>
            </c:dLbl>
            <c:dLbl>
              <c:idx val="4"/>
              <c:layout>
                <c:manualLayout>
                  <c:x val="-2.2917903917680334E-2"/>
                  <c:y val="0.5972221299321045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CCF-425B-83B2-94099598F0AE}"/>
                </c:ext>
              </c:extLst>
            </c:dLbl>
            <c:dLbl>
              <c:idx val="5"/>
              <c:layout>
                <c:manualLayout>
                  <c:x val="-2.8647379897100415E-2"/>
                  <c:y val="0.6599737305409125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CCF-425B-83B2-94099598F0AE}"/>
                </c:ext>
              </c:extLst>
            </c:dLbl>
            <c:dLbl>
              <c:idx val="6"/>
              <c:layout>
                <c:manualLayout>
                  <c:x val="-3.2085065484752505E-2"/>
                  <c:y val="0.478210473605054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CCF-425B-83B2-94099598F0AE}"/>
                </c:ext>
              </c:extLst>
            </c:dLbl>
            <c:dLbl>
              <c:idx val="7"/>
              <c:layout>
                <c:manualLayout>
                  <c:x val="-3.8960436660056566E-2"/>
                  <c:y val="0.2466787058415214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CCF-425B-83B2-94099598F0AE}"/>
                </c:ext>
              </c:extLst>
            </c:dLbl>
            <c:dLbl>
              <c:idx val="8"/>
              <c:layout>
                <c:manualLayout>
                  <c:x val="-2.8647379897100415E-2"/>
                  <c:y val="0.6037136748226710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CCF-425B-83B2-94099598F0AE}"/>
                </c:ext>
              </c:extLst>
            </c:dLbl>
            <c:dLbl>
              <c:idx val="9"/>
              <c:layout>
                <c:manualLayout>
                  <c:x val="-2.6355589505332382E-2"/>
                  <c:y val="0.5041766531673201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CCF-425B-83B2-94099598F0AE}"/>
                </c:ext>
              </c:extLst>
            </c:dLbl>
            <c:dLbl>
              <c:idx val="10"/>
              <c:layout>
                <c:manualLayout>
                  <c:x val="-2.5209694309448367E-2"/>
                  <c:y val="0.5431259225107183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CCF-425B-83B2-94099598F0AE}"/>
                </c:ext>
              </c:extLst>
            </c:dLbl>
            <c:dLbl>
              <c:idx val="11"/>
              <c:layout>
                <c:manualLayout>
                  <c:x val="-2.4063799113564432E-2"/>
                  <c:y val="0.2942833683723413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CCF-425B-83B2-94099598F0AE}"/>
                </c:ext>
              </c:extLst>
            </c:dLbl>
            <c:dLbl>
              <c:idx val="12"/>
              <c:layout>
                <c:manualLayout>
                  <c:x val="-3.2085065484752547E-2"/>
                  <c:y val="0.5085043497610309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CCF-425B-83B2-94099598F0AE}"/>
                </c:ext>
              </c:extLst>
            </c:dLbl>
            <c:dLbl>
              <c:idx val="13"/>
              <c:layout>
                <c:manualLayout>
                  <c:x val="-3.2085065484752463E-2"/>
                  <c:y val="0.1319947461081825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FCCF-425B-83B2-94099598F0AE}"/>
                </c:ext>
              </c:extLst>
            </c:dLbl>
            <c:dLbl>
              <c:idx val="14"/>
              <c:layout>
                <c:manualLayout>
                  <c:x val="-2.8647379897100499E-2"/>
                  <c:y val="0.3548711206842939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1-FCCF-425B-83B2-94099598F0AE}"/>
                </c:ext>
              </c:extLst>
            </c:dLbl>
            <c:dLbl>
              <c:idx val="15"/>
              <c:layout>
                <c:manualLayout>
                  <c:x val="-3.2085065484752547E-2"/>
                  <c:y val="0.417622721293102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FCCF-425B-83B2-94099598F0AE}"/>
                </c:ext>
              </c:extLst>
            </c:dLbl>
            <c:dLbl>
              <c:idx val="16"/>
              <c:layout>
                <c:manualLayout>
                  <c:x val="-2.4063799113564349E-2"/>
                  <c:y val="0.3938203900276919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FCCF-425B-83B2-94099598F0AE}"/>
                </c:ext>
              </c:extLst>
            </c:dLbl>
            <c:dLbl>
              <c:idx val="17"/>
              <c:layout>
                <c:manualLayout>
                  <c:x val="-3.5522751072404601E-2"/>
                  <c:y val="0.101700869952206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FCCF-425B-83B2-94099598F0AE}"/>
                </c:ext>
              </c:extLst>
            </c:dLbl>
            <c:dLbl>
              <c:idx val="18"/>
              <c:layout>
                <c:manualLayout>
                  <c:x val="-3.2085065484752547E-2"/>
                  <c:y val="-3.46215727496872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FCCF-425B-83B2-94099598F0AE}"/>
                </c:ext>
              </c:extLst>
            </c:dLbl>
            <c:dLbl>
              <c:idx val="19"/>
              <c:layout>
                <c:manualLayout>
                  <c:x val="-2.2917903917680501E-2"/>
                  <c:y val="-8.43900835773626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FCCF-425B-83B2-94099598F0AE}"/>
                </c:ext>
              </c:extLst>
            </c:dLbl>
            <c:dLbl>
              <c:idx val="20"/>
              <c:layout>
                <c:manualLayout>
                  <c:x val="-1.9480218330028283E-2"/>
                  <c:y val="-8.439008357736260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FCCF-425B-83B2-94099598F0AE}"/>
                </c:ext>
              </c:extLst>
            </c:dLbl>
            <c:dLbl>
              <c:idx val="21"/>
              <c:layout>
                <c:manualLayout>
                  <c:x val="-1.7188427938260416E-2"/>
                  <c:y val="-4.76046625308199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FCCF-425B-83B2-94099598F0AE}"/>
                </c:ext>
              </c:extLst>
            </c:dLbl>
            <c:dLbl>
              <c:idx val="22"/>
              <c:layout>
                <c:manualLayout>
                  <c:x val="-1.8334323134144265E-2"/>
                  <c:y val="-3.67854210465428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FCCF-425B-83B2-94099598F0AE}"/>
                </c:ext>
              </c:extLst>
            </c:dLbl>
            <c:spPr>
              <a:solidFill>
                <a:srgbClr val="FFFF00"/>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Sheet1!$B$21:$B$43</c:f>
              <c:strCache>
                <c:ptCount val="23"/>
                <c:pt idx="0">
                  <c:v>OPS-ELEM</c:v>
                </c:pt>
                <c:pt idx="1">
                  <c:v>MEP</c:v>
                </c:pt>
                <c:pt idx="2">
                  <c:v>BPLP</c:v>
                </c:pt>
                <c:pt idx="3">
                  <c:v>GMS - RO</c:v>
                </c:pt>
                <c:pt idx="4">
                  <c:v>DPCJ</c:v>
                </c:pt>
                <c:pt idx="5">
                  <c:v>ETF</c:v>
                </c:pt>
                <c:pt idx="6">
                  <c:v>OPS-SHS</c:v>
                </c:pt>
                <c:pt idx="7">
                  <c:v>OPS-JHS</c:v>
                </c:pt>
                <c:pt idx="8">
                  <c:v>IPED</c:v>
                </c:pt>
                <c:pt idx="9">
                  <c:v>GMS - CO </c:v>
                </c:pt>
                <c:pt idx="10">
                  <c:v>PFSS</c:v>
                </c:pt>
                <c:pt idx="11">
                  <c:v>GMS - DO</c:v>
                </c:pt>
                <c:pt idx="12">
                  <c:v>LSP</c:v>
                </c:pt>
                <c:pt idx="13">
                  <c:v>SBFP</c:v>
                </c:pt>
                <c:pt idx="14">
                  <c:v>SNED</c:v>
                </c:pt>
                <c:pt idx="15">
                  <c:v>LTE-SME</c:v>
                </c:pt>
                <c:pt idx="16">
                  <c:v>DPRP</c:v>
                </c:pt>
                <c:pt idx="17">
                  <c:v>TEXTBOOKS</c:v>
                </c:pt>
                <c:pt idx="18">
                  <c:v>BEC</c:v>
                </c:pt>
                <c:pt idx="19">
                  <c:v>OPDNTP</c:v>
                </c:pt>
                <c:pt idx="20">
                  <c:v>ELLN</c:v>
                </c:pt>
                <c:pt idx="21">
                  <c:v>MG</c:v>
                </c:pt>
                <c:pt idx="22">
                  <c:v>COMPUTERIZATION</c:v>
                </c:pt>
              </c:strCache>
            </c:strRef>
          </c:cat>
          <c:val>
            <c:numRef>
              <c:f>Sheet1!$E$21:$E$43</c:f>
              <c:numCache>
                <c:formatCode>0.00%</c:formatCode>
                <c:ptCount val="23"/>
                <c:pt idx="0">
                  <c:v>1</c:v>
                </c:pt>
                <c:pt idx="1">
                  <c:v>1</c:v>
                </c:pt>
                <c:pt idx="2">
                  <c:v>0.999305</c:v>
                </c:pt>
                <c:pt idx="3">
                  <c:v>0.99760765550239239</c:v>
                </c:pt>
                <c:pt idx="4">
                  <c:v>0.99134992104315056</c:v>
                </c:pt>
                <c:pt idx="5">
                  <c:v>0.98314527609200575</c:v>
                </c:pt>
                <c:pt idx="6">
                  <c:v>0.97740786135345448</c:v>
                </c:pt>
                <c:pt idx="7">
                  <c:v>0.95669081071355122</c:v>
                </c:pt>
                <c:pt idx="8">
                  <c:v>0.90585000000000004</c:v>
                </c:pt>
                <c:pt idx="9">
                  <c:v>0.89597803634090556</c:v>
                </c:pt>
                <c:pt idx="10">
                  <c:v>0.83966562786434462</c:v>
                </c:pt>
                <c:pt idx="11">
                  <c:v>0.80199263017118405</c:v>
                </c:pt>
                <c:pt idx="12">
                  <c:v>0.78870477815699658</c:v>
                </c:pt>
                <c:pt idx="13">
                  <c:v>0.67947234596652373</c:v>
                </c:pt>
                <c:pt idx="14">
                  <c:v>0.63985327680093973</c:v>
                </c:pt>
                <c:pt idx="15">
                  <c:v>0.62864460204885741</c:v>
                </c:pt>
                <c:pt idx="16">
                  <c:v>0.60473127035830621</c:v>
                </c:pt>
                <c:pt idx="17">
                  <c:v>0.43584574497177286</c:v>
                </c:pt>
                <c:pt idx="18">
                  <c:v>9.4750043787613064E-2</c:v>
                </c:pt>
                <c:pt idx="19">
                  <c:v>0</c:v>
                </c:pt>
                <c:pt idx="20">
                  <c:v>0</c:v>
                </c:pt>
                <c:pt idx="21">
                  <c:v>0</c:v>
                </c:pt>
                <c:pt idx="22">
                  <c:v>0</c:v>
                </c:pt>
              </c:numCache>
            </c:numRef>
          </c:val>
          <c:smooth val="0"/>
          <c:extLst>
            <c:ext xmlns:c16="http://schemas.microsoft.com/office/drawing/2014/chart" uri="{C3380CC4-5D6E-409C-BE32-E72D297353CC}">
              <c16:uniqueId val="{0000001A-FCCF-425B-83B2-94099598F0AE}"/>
            </c:ext>
          </c:extLst>
        </c:ser>
        <c:ser>
          <c:idx val="4"/>
          <c:order val="4"/>
          <c:tx>
            <c:strRef>
              <c:f>Sheet1!$G$20</c:f>
              <c:strCache>
                <c:ptCount val="1"/>
                <c:pt idx="0">
                  <c:v>Disbursement Rate</c:v>
                </c:pt>
              </c:strCache>
            </c:strRef>
          </c:tx>
          <c:spPr>
            <a:ln w="28575" cap="rnd">
              <a:noFill/>
              <a:round/>
            </a:ln>
            <a:effectLst/>
          </c:spPr>
          <c:marker>
            <c:symbol val="circle"/>
            <c:size val="5"/>
            <c:spPr>
              <a:noFill/>
              <a:ln w="9525">
                <a:solidFill>
                  <a:srgbClr val="EFEFEF"/>
                </a:solidFill>
              </a:ln>
              <a:effectLst/>
            </c:spPr>
          </c:marker>
          <c:dLbls>
            <c:dLbl>
              <c:idx val="0"/>
              <c:layout>
                <c:manualLayout>
                  <c:x val="-2.406379911356436E-2"/>
                  <c:y val="-3.24577244528317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FCCF-425B-83B2-94099598F0AE}"/>
                </c:ext>
              </c:extLst>
            </c:dLbl>
            <c:dLbl>
              <c:idx val="1"/>
              <c:layout>
                <c:manualLayout>
                  <c:x val="-2.5209694309448367E-2"/>
                  <c:y val="0.333232637715739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FCCF-425B-83B2-94099598F0AE}"/>
                </c:ext>
              </c:extLst>
            </c:dLbl>
            <c:dLbl>
              <c:idx val="2"/>
              <c:layout>
                <c:manualLayout>
                  <c:x val="-1.7188427938260271E-2"/>
                  <c:y val="0.1860909535295687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FCCF-425B-83B2-94099598F0AE}"/>
                </c:ext>
              </c:extLst>
            </c:dLbl>
            <c:dLbl>
              <c:idx val="3"/>
              <c:layout>
                <c:manualLayout>
                  <c:x val="-2.8647379897100415E-2"/>
                  <c:y val="0.5647644054792728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FCCF-425B-83B2-94099598F0AE}"/>
                </c:ext>
              </c:extLst>
            </c:dLbl>
            <c:dLbl>
              <c:idx val="4"/>
              <c:layout>
                <c:manualLayout>
                  <c:x val="-2.2917903917680334E-2"/>
                  <c:y val="0.3353964860125950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FCCF-425B-83B2-94099598F0AE}"/>
                </c:ext>
              </c:extLst>
            </c:dLbl>
            <c:dLbl>
              <c:idx val="5"/>
              <c:layout>
                <c:manualLayout>
                  <c:x val="-2.7501484701216442E-2"/>
                  <c:y val="0.404639631511969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FCCF-425B-83B2-94099598F0AE}"/>
                </c:ext>
              </c:extLst>
            </c:dLbl>
            <c:dLbl>
              <c:idx val="6"/>
              <c:layout>
                <c:manualLayout>
                  <c:x val="-3.2085065484752505E-2"/>
                  <c:y val="0.395984238324547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FCCF-425B-83B2-94099598F0AE}"/>
                </c:ext>
              </c:extLst>
            </c:dLbl>
            <c:dLbl>
              <c:idx val="7"/>
              <c:layout>
                <c:manualLayout>
                  <c:x val="-3.552275107240456E-2"/>
                  <c:y val="0.2012378916075569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FCCF-425B-83B2-94099598F0AE}"/>
                </c:ext>
              </c:extLst>
            </c:dLbl>
            <c:dLbl>
              <c:idx val="8"/>
              <c:layout>
                <c:manualLayout>
                  <c:x val="-2.4063799113564432E-2"/>
                  <c:y val="-3.894926934339812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FCCF-425B-83B2-94099598F0AE}"/>
                </c:ext>
              </c:extLst>
            </c:dLbl>
            <c:dLbl>
              <c:idx val="9"/>
              <c:layout>
                <c:manualLayout>
                  <c:x val="-2.7501484701216484E-2"/>
                  <c:y val="0.4911935633861874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FCCF-425B-83B2-94099598F0AE}"/>
                </c:ext>
              </c:extLst>
            </c:dLbl>
            <c:dLbl>
              <c:idx val="10"/>
              <c:layout>
                <c:manualLayout>
                  <c:x val="-2.4063799113564349E-2"/>
                  <c:y val="-3.24577244528318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FCCF-425B-83B2-94099598F0AE}"/>
                </c:ext>
              </c:extLst>
            </c:dLbl>
            <c:dLbl>
              <c:idx val="11"/>
              <c:layout>
                <c:manualLayout>
                  <c:x val="-2.5209694309448367E-2"/>
                  <c:y val="0.2661533405132205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FCCF-425B-83B2-94099598F0AE}"/>
                </c:ext>
              </c:extLst>
            </c:dLbl>
            <c:dLbl>
              <c:idx val="12"/>
              <c:layout>
                <c:manualLayout>
                  <c:x val="-2.7501484701216484E-2"/>
                  <c:y val="-4.97685108276753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FCCF-425B-83B2-94099598F0AE}"/>
                </c:ext>
              </c:extLst>
            </c:dLbl>
            <c:dLbl>
              <c:idx val="13"/>
              <c:layout>
                <c:manualLayout>
                  <c:x val="-3.2085065484752463E-2"/>
                  <c:y val="-0.2077294364981233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FCCF-425B-83B2-94099598F0AE}"/>
                </c:ext>
              </c:extLst>
            </c:dLbl>
            <c:dLbl>
              <c:idx val="14"/>
              <c:layout>
                <c:manualLayout>
                  <c:x val="-2.7501484701216401E-2"/>
                  <c:y val="-9.08816284679290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FCCF-425B-83B2-94099598F0AE}"/>
                </c:ext>
              </c:extLst>
            </c:dLbl>
            <c:dLbl>
              <c:idx val="15"/>
              <c:layout>
                <c:manualLayout>
                  <c:x val="-2.9793275092984517E-2"/>
                  <c:y val="-2.38023312654099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FCCF-425B-83B2-94099598F0AE}"/>
                </c:ext>
              </c:extLst>
            </c:dLbl>
            <c:dLbl>
              <c:idx val="16"/>
              <c:layout>
                <c:manualLayout>
                  <c:x val="-2.4063799113564349E-2"/>
                  <c:y val="0.664301427134623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FCCF-425B-83B2-94099598F0AE}"/>
                </c:ext>
              </c:extLst>
            </c:dLbl>
            <c:dLbl>
              <c:idx val="17"/>
              <c:layout>
                <c:manualLayout>
                  <c:x val="-3.2085065484752463E-2"/>
                  <c:y val="-0.1536332290767371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FCCF-425B-83B2-94099598F0AE}"/>
                </c:ext>
              </c:extLst>
            </c:dLbl>
            <c:dLbl>
              <c:idx val="18"/>
              <c:layout>
                <c:manualLayout>
                  <c:x val="-3.3230960680636482E-2"/>
                  <c:y val="-0.1103562631396280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D-FCCF-425B-83B2-94099598F0AE}"/>
                </c:ext>
              </c:extLst>
            </c:dLbl>
            <c:dLbl>
              <c:idx val="19"/>
              <c:layout>
                <c:manualLayout>
                  <c:x val="-2.4063799113564349E-2"/>
                  <c:y val="-4.97685108276753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E-FCCF-425B-83B2-94099598F0AE}"/>
                </c:ext>
              </c:extLst>
            </c:dLbl>
            <c:dLbl>
              <c:idx val="20"/>
              <c:layout>
                <c:manualLayout>
                  <c:x val="-1.9480218330028283E-2"/>
                  <c:y val="-4.76046625308200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F-FCCF-425B-83B2-94099598F0AE}"/>
                </c:ext>
              </c:extLst>
            </c:dLbl>
            <c:dLbl>
              <c:idx val="21"/>
              <c:layout>
                <c:manualLayout>
                  <c:x val="-2.1772008721796316E-2"/>
                  <c:y val="-1.51469380779881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0-FCCF-425B-83B2-94099598F0AE}"/>
                </c:ext>
              </c:extLst>
            </c:dLbl>
            <c:dLbl>
              <c:idx val="22"/>
              <c:layout>
                <c:manualLayout>
                  <c:x val="-1.7188427938260416E-2"/>
                  <c:y val="-4.32769659371106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1-FCCF-425B-83B2-94099598F0AE}"/>
                </c:ext>
              </c:extLst>
            </c:dLbl>
            <c:spPr>
              <a:solidFill>
                <a:srgbClr val="00B050"/>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Sheet1!$B$21:$B$43</c:f>
              <c:strCache>
                <c:ptCount val="23"/>
                <c:pt idx="0">
                  <c:v>OPS-ELEM</c:v>
                </c:pt>
                <c:pt idx="1">
                  <c:v>MEP</c:v>
                </c:pt>
                <c:pt idx="2">
                  <c:v>BPLP</c:v>
                </c:pt>
                <c:pt idx="3">
                  <c:v>GMS - RO</c:v>
                </c:pt>
                <c:pt idx="4">
                  <c:v>DPCJ</c:v>
                </c:pt>
                <c:pt idx="5">
                  <c:v>ETF</c:v>
                </c:pt>
                <c:pt idx="6">
                  <c:v>OPS-SHS</c:v>
                </c:pt>
                <c:pt idx="7">
                  <c:v>OPS-JHS</c:v>
                </c:pt>
                <c:pt idx="8">
                  <c:v>IPED</c:v>
                </c:pt>
                <c:pt idx="9">
                  <c:v>GMS - CO </c:v>
                </c:pt>
                <c:pt idx="10">
                  <c:v>PFSS</c:v>
                </c:pt>
                <c:pt idx="11">
                  <c:v>GMS - DO</c:v>
                </c:pt>
                <c:pt idx="12">
                  <c:v>LSP</c:v>
                </c:pt>
                <c:pt idx="13">
                  <c:v>SBFP</c:v>
                </c:pt>
                <c:pt idx="14">
                  <c:v>SNED</c:v>
                </c:pt>
                <c:pt idx="15">
                  <c:v>LTE-SME</c:v>
                </c:pt>
                <c:pt idx="16">
                  <c:v>DPRP</c:v>
                </c:pt>
                <c:pt idx="17">
                  <c:v>TEXTBOOKS</c:v>
                </c:pt>
                <c:pt idx="18">
                  <c:v>BEC</c:v>
                </c:pt>
                <c:pt idx="19">
                  <c:v>OPDNTP</c:v>
                </c:pt>
                <c:pt idx="20">
                  <c:v>ELLN</c:v>
                </c:pt>
                <c:pt idx="21">
                  <c:v>MG</c:v>
                </c:pt>
                <c:pt idx="22">
                  <c:v>COMPUTERIZATION</c:v>
                </c:pt>
              </c:strCache>
            </c:strRef>
          </c:cat>
          <c:val>
            <c:numRef>
              <c:f>Sheet1!$G$21:$G$43</c:f>
              <c:numCache>
                <c:formatCode>0.00%</c:formatCode>
                <c:ptCount val="23"/>
                <c:pt idx="0">
                  <c:v>0.86211280185505723</c:v>
                </c:pt>
                <c:pt idx="1">
                  <c:v>0.86833855799373039</c:v>
                </c:pt>
                <c:pt idx="2">
                  <c:v>0.59581409079310121</c:v>
                </c:pt>
                <c:pt idx="3">
                  <c:v>1</c:v>
                </c:pt>
                <c:pt idx="4">
                  <c:v>0.59455515883710286</c:v>
                </c:pt>
                <c:pt idx="5">
                  <c:v>0.60576556693928685</c:v>
                </c:pt>
                <c:pt idx="6">
                  <c:v>0.81822082399115259</c:v>
                </c:pt>
                <c:pt idx="7">
                  <c:v>0.85186188371839511</c:v>
                </c:pt>
                <c:pt idx="8">
                  <c:v>0</c:v>
                </c:pt>
                <c:pt idx="9">
                  <c:v>0.83284278094226083</c:v>
                </c:pt>
                <c:pt idx="10">
                  <c:v>2.4487072677002935E-2</c:v>
                </c:pt>
                <c:pt idx="11">
                  <c:v>0.71806048636430975</c:v>
                </c:pt>
                <c:pt idx="12">
                  <c:v>3.1546082595346843E-3</c:v>
                </c:pt>
                <c:pt idx="13">
                  <c:v>0.18048454712306564</c:v>
                </c:pt>
                <c:pt idx="14">
                  <c:v>0</c:v>
                </c:pt>
                <c:pt idx="15">
                  <c:v>0</c:v>
                </c:pt>
                <c:pt idx="16">
                  <c:v>0.91785728713591253</c:v>
                </c:pt>
                <c:pt idx="17">
                  <c:v>4.293739258398227E-2</c:v>
                </c:pt>
                <c:pt idx="18">
                  <c:v>3.5986420526252158E-2</c:v>
                </c:pt>
                <c:pt idx="19">
                  <c:v>0</c:v>
                </c:pt>
                <c:pt idx="20">
                  <c:v>0</c:v>
                </c:pt>
                <c:pt idx="21">
                  <c:v>0</c:v>
                </c:pt>
                <c:pt idx="22">
                  <c:v>0</c:v>
                </c:pt>
              </c:numCache>
            </c:numRef>
          </c:val>
          <c:smooth val="0"/>
          <c:extLst>
            <c:ext xmlns:c16="http://schemas.microsoft.com/office/drawing/2014/chart" uri="{C3380CC4-5D6E-409C-BE32-E72D297353CC}">
              <c16:uniqueId val="{00000032-FCCF-425B-83B2-94099598F0AE}"/>
            </c:ext>
          </c:extLst>
        </c:ser>
        <c:dLbls>
          <c:showLegendKey val="0"/>
          <c:showVal val="0"/>
          <c:showCatName val="0"/>
          <c:showSerName val="0"/>
          <c:showPercent val="0"/>
          <c:showBubbleSize val="0"/>
        </c:dLbls>
        <c:marker val="1"/>
        <c:smooth val="0"/>
        <c:axId val="742751256"/>
        <c:axId val="742750176"/>
      </c:lineChart>
      <c:catAx>
        <c:axId val="74272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rgbClr val="FF0000"/>
                </a:solidFill>
                <a:latin typeface="+mn-lt"/>
                <a:ea typeface="+mn-ea"/>
                <a:cs typeface="+mn-cs"/>
              </a:defRPr>
            </a:pPr>
            <a:endParaRPr lang="en-US"/>
          </a:p>
        </c:txPr>
        <c:crossAx val="742724976"/>
        <c:crosses val="autoZero"/>
        <c:auto val="1"/>
        <c:lblAlgn val="ctr"/>
        <c:lblOffset val="100"/>
        <c:noMultiLvlLbl val="0"/>
      </c:catAx>
      <c:valAx>
        <c:axId val="74272497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728216"/>
        <c:crosses val="autoZero"/>
        <c:crossBetween val="between"/>
      </c:valAx>
      <c:valAx>
        <c:axId val="742750176"/>
        <c:scaling>
          <c:orientation val="minMax"/>
          <c:max val="1"/>
        </c:scaling>
        <c:delete val="0"/>
        <c:axPos val="r"/>
        <c:numFmt formatCode="0.00%" sourceLinked="1"/>
        <c:majorTickMark val="in"/>
        <c:minorTickMark val="none"/>
        <c:tickLblPos val="nextTo"/>
        <c:spPr>
          <a:noFill/>
          <a:ln>
            <a:solidFill>
              <a:srgbClr val="F1F1F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751256"/>
        <c:crosses val="max"/>
        <c:crossBetween val="between"/>
      </c:valAx>
      <c:catAx>
        <c:axId val="742751256"/>
        <c:scaling>
          <c:orientation val="minMax"/>
        </c:scaling>
        <c:delete val="1"/>
        <c:axPos val="b"/>
        <c:numFmt formatCode="General" sourceLinked="1"/>
        <c:majorTickMark val="out"/>
        <c:minorTickMark val="none"/>
        <c:tickLblPos val="nextTo"/>
        <c:crossAx val="742750176"/>
        <c:crosses val="autoZero"/>
        <c:auto val="1"/>
        <c:lblAlgn val="ctr"/>
        <c:lblOffset val="100"/>
        <c:noMultiLvlLbl val="0"/>
      </c:catAx>
      <c:spPr>
        <a:noFill/>
        <a:ln>
          <a:noFill/>
        </a:ln>
        <a:effectLst/>
      </c:spPr>
    </c:plotArea>
    <c:legend>
      <c:legendPos val="b"/>
      <c:legendEntry>
        <c:idx val="4"/>
        <c:txPr>
          <a:bodyPr rot="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552127983341045E-2"/>
          <c:y val="2.8350521217331198E-2"/>
          <c:w val="0.86640495060693024"/>
          <c:h val="0.7128753780492284"/>
        </c:manualLayout>
      </c:layout>
      <c:barChart>
        <c:barDir val="col"/>
        <c:grouping val="clustered"/>
        <c:varyColors val="0"/>
        <c:ser>
          <c:idx val="0"/>
          <c:order val="0"/>
          <c:tx>
            <c:strRef>
              <c:f>Sheet1!$C$46</c:f>
              <c:strCache>
                <c:ptCount val="1"/>
                <c:pt idx="0">
                  <c:v>Allotment</c:v>
                </c:pt>
              </c:strCache>
            </c:strRef>
          </c:tx>
          <c:spPr>
            <a:solidFill>
              <a:schemeClr val="tx1"/>
            </a:solidFill>
            <a:ln>
              <a:noFill/>
            </a:ln>
            <a:effectLst/>
          </c:spPr>
          <c:invertIfNegative val="0"/>
          <c:cat>
            <c:strRef>
              <c:f>Sheet1!$B$47:$B$60</c:f>
              <c:strCache>
                <c:ptCount val="14"/>
                <c:pt idx="0">
                  <c:v>OPS-ELEM</c:v>
                </c:pt>
                <c:pt idx="1">
                  <c:v>GMS-DO</c:v>
                </c:pt>
                <c:pt idx="2">
                  <c:v>DPRP</c:v>
                </c:pt>
                <c:pt idx="3">
                  <c:v>BPLP</c:v>
                </c:pt>
                <c:pt idx="4">
                  <c:v>BEFF</c:v>
                </c:pt>
                <c:pt idx="5">
                  <c:v>ELLN</c:v>
                </c:pt>
                <c:pt idx="6">
                  <c:v>CASH ALLOWANCE</c:v>
                </c:pt>
                <c:pt idx="7">
                  <c:v>HRD</c:v>
                </c:pt>
                <c:pt idx="8">
                  <c:v>GMS-CO</c:v>
                </c:pt>
                <c:pt idx="9">
                  <c:v>LTE-SME</c:v>
                </c:pt>
                <c:pt idx="10">
                  <c:v>PFSS</c:v>
                </c:pt>
                <c:pt idx="11">
                  <c:v>LSP</c:v>
                </c:pt>
                <c:pt idx="12">
                  <c:v>SBFP</c:v>
                </c:pt>
                <c:pt idx="13">
                  <c:v>FLO-ALS</c:v>
                </c:pt>
              </c:strCache>
            </c:strRef>
          </c:cat>
          <c:val>
            <c:numRef>
              <c:f>Sheet1!$C$47:$C$60</c:f>
              <c:numCache>
                <c:formatCode>#,##0.00</c:formatCode>
                <c:ptCount val="14"/>
                <c:pt idx="0">
                  <c:v>274000</c:v>
                </c:pt>
                <c:pt idx="1">
                  <c:v>350910.34</c:v>
                </c:pt>
                <c:pt idx="2">
                  <c:v>150854.75</c:v>
                </c:pt>
                <c:pt idx="3">
                  <c:v>1944</c:v>
                </c:pt>
                <c:pt idx="4">
                  <c:v>6957205.2300000004</c:v>
                </c:pt>
                <c:pt idx="5">
                  <c:v>1980</c:v>
                </c:pt>
                <c:pt idx="6">
                  <c:v>1151000</c:v>
                </c:pt>
                <c:pt idx="7">
                  <c:v>983132.33</c:v>
                </c:pt>
                <c:pt idx="8">
                  <c:v>4040643.08</c:v>
                </c:pt>
                <c:pt idx="9">
                  <c:v>180121.01</c:v>
                </c:pt>
                <c:pt idx="10">
                  <c:v>632921.92000000004</c:v>
                </c:pt>
                <c:pt idx="11">
                  <c:v>607480</c:v>
                </c:pt>
                <c:pt idx="12">
                  <c:v>745602.57</c:v>
                </c:pt>
                <c:pt idx="13">
                  <c:v>1739098.06</c:v>
                </c:pt>
              </c:numCache>
            </c:numRef>
          </c:val>
          <c:extLst>
            <c:ext xmlns:c16="http://schemas.microsoft.com/office/drawing/2014/chart" uri="{C3380CC4-5D6E-409C-BE32-E72D297353CC}">
              <c16:uniqueId val="{00000000-A249-41FE-90FC-7A8CC7BBDBC9}"/>
            </c:ext>
          </c:extLst>
        </c:ser>
        <c:ser>
          <c:idx val="1"/>
          <c:order val="1"/>
          <c:tx>
            <c:strRef>
              <c:f>Sheet1!$D$46</c:f>
              <c:strCache>
                <c:ptCount val="1"/>
                <c:pt idx="0">
                  <c:v>Obligation </c:v>
                </c:pt>
              </c:strCache>
            </c:strRef>
          </c:tx>
          <c:spPr>
            <a:solidFill>
              <a:srgbClr val="FFFF00"/>
            </a:solidFill>
            <a:ln>
              <a:noFill/>
            </a:ln>
            <a:effectLst/>
          </c:spPr>
          <c:invertIfNegative val="0"/>
          <c:cat>
            <c:strRef>
              <c:f>Sheet1!$B$47:$B$60</c:f>
              <c:strCache>
                <c:ptCount val="14"/>
                <c:pt idx="0">
                  <c:v>OPS-ELEM</c:v>
                </c:pt>
                <c:pt idx="1">
                  <c:v>GMS-DO</c:v>
                </c:pt>
                <c:pt idx="2">
                  <c:v>DPRP</c:v>
                </c:pt>
                <c:pt idx="3">
                  <c:v>BPLP</c:v>
                </c:pt>
                <c:pt idx="4">
                  <c:v>BEFF</c:v>
                </c:pt>
                <c:pt idx="5">
                  <c:v>ELLN</c:v>
                </c:pt>
                <c:pt idx="6">
                  <c:v>CASH ALLOWANCE</c:v>
                </c:pt>
                <c:pt idx="7">
                  <c:v>HRD</c:v>
                </c:pt>
                <c:pt idx="8">
                  <c:v>GMS-CO</c:v>
                </c:pt>
                <c:pt idx="9">
                  <c:v>LTE-SME</c:v>
                </c:pt>
                <c:pt idx="10">
                  <c:v>PFSS</c:v>
                </c:pt>
                <c:pt idx="11">
                  <c:v>LSP</c:v>
                </c:pt>
                <c:pt idx="12">
                  <c:v>SBFP</c:v>
                </c:pt>
                <c:pt idx="13">
                  <c:v>FLO-ALS</c:v>
                </c:pt>
              </c:strCache>
            </c:strRef>
          </c:cat>
          <c:val>
            <c:numRef>
              <c:f>Sheet1!$D$47:$D$60</c:f>
              <c:numCache>
                <c:formatCode>#,##0.00</c:formatCode>
                <c:ptCount val="14"/>
                <c:pt idx="0">
                  <c:v>274000</c:v>
                </c:pt>
                <c:pt idx="1">
                  <c:v>350910.34</c:v>
                </c:pt>
                <c:pt idx="2">
                  <c:v>150854.75</c:v>
                </c:pt>
                <c:pt idx="3">
                  <c:v>1944</c:v>
                </c:pt>
                <c:pt idx="4">
                  <c:v>6944535.4800000004</c:v>
                </c:pt>
                <c:pt idx="5">
                  <c:v>1968</c:v>
                </c:pt>
                <c:pt idx="6">
                  <c:v>1138000</c:v>
                </c:pt>
                <c:pt idx="7">
                  <c:v>970389.33</c:v>
                </c:pt>
                <c:pt idx="8">
                  <c:v>3971614.52</c:v>
                </c:pt>
                <c:pt idx="9">
                  <c:v>176895</c:v>
                </c:pt>
                <c:pt idx="10">
                  <c:v>611871.46</c:v>
                </c:pt>
                <c:pt idx="11">
                  <c:v>586149.13</c:v>
                </c:pt>
                <c:pt idx="12">
                  <c:v>708531</c:v>
                </c:pt>
                <c:pt idx="13">
                  <c:v>1639028.4</c:v>
                </c:pt>
              </c:numCache>
            </c:numRef>
          </c:val>
          <c:extLst>
            <c:ext xmlns:c16="http://schemas.microsoft.com/office/drawing/2014/chart" uri="{C3380CC4-5D6E-409C-BE32-E72D297353CC}">
              <c16:uniqueId val="{00000001-A249-41FE-90FC-7A8CC7BBDBC9}"/>
            </c:ext>
          </c:extLst>
        </c:ser>
        <c:ser>
          <c:idx val="3"/>
          <c:order val="3"/>
          <c:tx>
            <c:strRef>
              <c:f>Sheet1!$F$46</c:f>
              <c:strCache>
                <c:ptCount val="1"/>
                <c:pt idx="0">
                  <c:v>Disbursement</c:v>
                </c:pt>
              </c:strCache>
            </c:strRef>
          </c:tx>
          <c:spPr>
            <a:solidFill>
              <a:srgbClr val="00B050"/>
            </a:solidFill>
            <a:ln>
              <a:noFill/>
            </a:ln>
            <a:effectLst/>
          </c:spPr>
          <c:invertIfNegative val="0"/>
          <c:cat>
            <c:strRef>
              <c:f>Sheet1!$B$47:$B$60</c:f>
              <c:strCache>
                <c:ptCount val="14"/>
                <c:pt idx="0">
                  <c:v>OPS-ELEM</c:v>
                </c:pt>
                <c:pt idx="1">
                  <c:v>GMS-DO</c:v>
                </c:pt>
                <c:pt idx="2">
                  <c:v>DPRP</c:v>
                </c:pt>
                <c:pt idx="3">
                  <c:v>BPLP</c:v>
                </c:pt>
                <c:pt idx="4">
                  <c:v>BEFF</c:v>
                </c:pt>
                <c:pt idx="5">
                  <c:v>ELLN</c:v>
                </c:pt>
                <c:pt idx="6">
                  <c:v>CASH ALLOWANCE</c:v>
                </c:pt>
                <c:pt idx="7">
                  <c:v>HRD</c:v>
                </c:pt>
                <c:pt idx="8">
                  <c:v>GMS-CO</c:v>
                </c:pt>
                <c:pt idx="9">
                  <c:v>LTE-SME</c:v>
                </c:pt>
                <c:pt idx="10">
                  <c:v>PFSS</c:v>
                </c:pt>
                <c:pt idx="11">
                  <c:v>LSP</c:v>
                </c:pt>
                <c:pt idx="12">
                  <c:v>SBFP</c:v>
                </c:pt>
                <c:pt idx="13">
                  <c:v>FLO-ALS</c:v>
                </c:pt>
              </c:strCache>
            </c:strRef>
          </c:cat>
          <c:val>
            <c:numRef>
              <c:f>Sheet1!$F$47:$F$60</c:f>
              <c:numCache>
                <c:formatCode>#,##0.00</c:formatCode>
                <c:ptCount val="14"/>
                <c:pt idx="0">
                  <c:v>99000</c:v>
                </c:pt>
                <c:pt idx="1">
                  <c:v>305357.78999999998</c:v>
                </c:pt>
                <c:pt idx="2">
                  <c:v>26528.47</c:v>
                </c:pt>
                <c:pt idx="3">
                  <c:v>1944</c:v>
                </c:pt>
                <c:pt idx="4">
                  <c:v>5976460.4900000002</c:v>
                </c:pt>
                <c:pt idx="5">
                  <c:v>1968</c:v>
                </c:pt>
                <c:pt idx="6">
                  <c:v>1138000</c:v>
                </c:pt>
                <c:pt idx="7">
                  <c:v>580020.80000000005</c:v>
                </c:pt>
                <c:pt idx="8">
                  <c:v>1856138.14</c:v>
                </c:pt>
                <c:pt idx="9">
                  <c:v>0</c:v>
                </c:pt>
                <c:pt idx="10">
                  <c:v>497989.9</c:v>
                </c:pt>
                <c:pt idx="11">
                  <c:v>344345.77</c:v>
                </c:pt>
                <c:pt idx="12">
                  <c:v>271663</c:v>
                </c:pt>
                <c:pt idx="13">
                  <c:v>390971.4</c:v>
                </c:pt>
              </c:numCache>
            </c:numRef>
          </c:val>
          <c:extLst>
            <c:ext xmlns:c16="http://schemas.microsoft.com/office/drawing/2014/chart" uri="{C3380CC4-5D6E-409C-BE32-E72D297353CC}">
              <c16:uniqueId val="{00000002-A249-41FE-90FC-7A8CC7BBDBC9}"/>
            </c:ext>
          </c:extLst>
        </c:ser>
        <c:dLbls>
          <c:showLegendKey val="0"/>
          <c:showVal val="0"/>
          <c:showCatName val="0"/>
          <c:showSerName val="0"/>
          <c:showPercent val="0"/>
          <c:showBubbleSize val="0"/>
        </c:dLbls>
        <c:gapWidth val="219"/>
        <c:axId val="771136760"/>
        <c:axId val="771134240"/>
      </c:barChart>
      <c:lineChart>
        <c:grouping val="standard"/>
        <c:varyColors val="0"/>
        <c:ser>
          <c:idx val="2"/>
          <c:order val="2"/>
          <c:tx>
            <c:strRef>
              <c:f>Sheet1!$E$46</c:f>
              <c:strCache>
                <c:ptCount val="1"/>
                <c:pt idx="0">
                  <c:v>Obligation Rate</c:v>
                </c:pt>
              </c:strCache>
            </c:strRef>
          </c:tx>
          <c:spPr>
            <a:ln w="28575" cap="rnd">
              <a:noFill/>
              <a:round/>
            </a:ln>
            <a:effectLst/>
          </c:spPr>
          <c:marker>
            <c:symbol val="circle"/>
            <c:size val="5"/>
            <c:spPr>
              <a:noFill/>
              <a:ln w="9525">
                <a:noFill/>
              </a:ln>
              <a:effectLst/>
            </c:spPr>
          </c:marker>
          <c:dLbls>
            <c:dLbl>
              <c:idx val="0"/>
              <c:layout>
                <c:manualLayout>
                  <c:x val="-2.980227248194265E-2"/>
                  <c:y val="0.5567011439039580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249-41FE-90FC-7A8CC7BBDBC9}"/>
                </c:ext>
              </c:extLst>
            </c:dLbl>
            <c:dLbl>
              <c:idx val="1"/>
              <c:layout>
                <c:manualLayout>
                  <c:x val="-2.980227248194264E-2"/>
                  <c:y val="0.5541238237932916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249-41FE-90FC-7A8CC7BBDBC9}"/>
                </c:ext>
              </c:extLst>
            </c:dLbl>
            <c:dLbl>
              <c:idx val="2"/>
              <c:layout>
                <c:manualLayout>
                  <c:x val="-3.2094754980553614E-2"/>
                  <c:y val="0.5567011439039580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249-41FE-90FC-7A8CC7BBDBC9}"/>
                </c:ext>
              </c:extLst>
            </c:dLbl>
            <c:dLbl>
              <c:idx val="3"/>
              <c:layout>
                <c:manualLayout>
                  <c:x val="-3.4387237479164626E-2"/>
                  <c:y val="0.551546503682625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249-41FE-90FC-7A8CC7BBDBC9}"/>
                </c:ext>
              </c:extLst>
            </c:dLbl>
            <c:dLbl>
              <c:idx val="4"/>
              <c:layout>
                <c:manualLayout>
                  <c:x val="-3.32409962298591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249-41FE-90FC-7A8CC7BBDBC9}"/>
                </c:ext>
              </c:extLst>
            </c:dLbl>
            <c:dLbl>
              <c:idx val="5"/>
              <c:layout>
                <c:manualLayout>
                  <c:x val="-3.6679719977775554E-2"/>
                  <c:y val="0.6030929058959546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249-41FE-90FC-7A8CC7BBDBC9}"/>
                </c:ext>
              </c:extLst>
            </c:dLbl>
            <c:dLbl>
              <c:idx val="6"/>
              <c:layout>
                <c:manualLayout>
                  <c:x val="-2.7509789983331749E-2"/>
                  <c:y val="0.505154741690628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249-41FE-90FC-7A8CC7BBDBC9}"/>
                </c:ext>
              </c:extLst>
            </c:dLbl>
            <c:dLbl>
              <c:idx val="7"/>
              <c:layout>
                <c:manualLayout>
                  <c:x val="-2.980227248194264E-2"/>
                  <c:y val="0.494845461247962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249-41FE-90FC-7A8CC7BBDBC9}"/>
                </c:ext>
              </c:extLst>
            </c:dLbl>
            <c:dLbl>
              <c:idx val="8"/>
              <c:layout>
                <c:manualLayout>
                  <c:x val="-3.4387237479164584E-2"/>
                  <c:y val="0.2628866512879802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249-41FE-90FC-7A8CC7BBDBC9}"/>
                </c:ext>
              </c:extLst>
            </c:dLbl>
            <c:dLbl>
              <c:idx val="9"/>
              <c:layout>
                <c:manualLayout>
                  <c:x val="-3.3240996229859099E-2"/>
                  <c:y val="0.610824866227954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249-41FE-90FC-7A8CC7BBDBC9}"/>
                </c:ext>
              </c:extLst>
            </c:dLbl>
            <c:dLbl>
              <c:idx val="10"/>
              <c:layout>
                <c:manualLayout>
                  <c:x val="-2.9802272481942723E-2"/>
                  <c:y val="0.5541238237932916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249-41FE-90FC-7A8CC7BBDBC9}"/>
                </c:ext>
              </c:extLst>
            </c:dLbl>
            <c:dLbl>
              <c:idx val="11"/>
              <c:layout>
                <c:manualLayout>
                  <c:x val="-3.209475498055378E-2"/>
                  <c:y val="0.546391863461292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249-41FE-90FC-7A8CC7BBDBC9}"/>
                </c:ext>
              </c:extLst>
            </c:dLbl>
            <c:dLbl>
              <c:idx val="12"/>
              <c:layout>
                <c:manualLayout>
                  <c:x val="-3.6679719977775554E-2"/>
                  <c:y val="0.5231959824652938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249-41FE-90FC-7A8CC7BBDBC9}"/>
                </c:ext>
              </c:extLst>
            </c:dLbl>
            <c:dLbl>
              <c:idx val="13"/>
              <c:layout>
                <c:manualLayout>
                  <c:x val="-3.4387237479164584E-2"/>
                  <c:y val="0.42525781825996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249-41FE-90FC-7A8CC7BBDBC9}"/>
                </c:ext>
              </c:extLst>
            </c:dLbl>
            <c:spPr>
              <a:solidFill>
                <a:srgbClr val="FFFF00"/>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Sheet1!$B$47:$B$60</c:f>
              <c:strCache>
                <c:ptCount val="14"/>
                <c:pt idx="0">
                  <c:v>OPS-ELEM</c:v>
                </c:pt>
                <c:pt idx="1">
                  <c:v>GMS-DO</c:v>
                </c:pt>
                <c:pt idx="2">
                  <c:v>DPRP</c:v>
                </c:pt>
                <c:pt idx="3">
                  <c:v>BPLP</c:v>
                </c:pt>
                <c:pt idx="4">
                  <c:v>BEFF</c:v>
                </c:pt>
                <c:pt idx="5">
                  <c:v>ELLN</c:v>
                </c:pt>
                <c:pt idx="6">
                  <c:v>CASH ALLOWANCE</c:v>
                </c:pt>
                <c:pt idx="7">
                  <c:v>HRD</c:v>
                </c:pt>
                <c:pt idx="8">
                  <c:v>GMS-CO</c:v>
                </c:pt>
                <c:pt idx="9">
                  <c:v>LTE-SME</c:v>
                </c:pt>
                <c:pt idx="10">
                  <c:v>PFSS</c:v>
                </c:pt>
                <c:pt idx="11">
                  <c:v>LSP</c:v>
                </c:pt>
                <c:pt idx="12">
                  <c:v>SBFP</c:v>
                </c:pt>
                <c:pt idx="13">
                  <c:v>FLO-ALS</c:v>
                </c:pt>
              </c:strCache>
            </c:strRef>
          </c:cat>
          <c:val>
            <c:numRef>
              <c:f>Sheet1!$E$47:$E$60</c:f>
              <c:numCache>
                <c:formatCode>0.00%</c:formatCode>
                <c:ptCount val="14"/>
                <c:pt idx="0">
                  <c:v>1</c:v>
                </c:pt>
                <c:pt idx="1">
                  <c:v>1</c:v>
                </c:pt>
                <c:pt idx="2">
                  <c:v>1</c:v>
                </c:pt>
                <c:pt idx="3">
                  <c:v>1</c:v>
                </c:pt>
                <c:pt idx="4">
                  <c:v>0.99817890236364348</c:v>
                </c:pt>
                <c:pt idx="5">
                  <c:v>0.9939393939393939</c:v>
                </c:pt>
                <c:pt idx="6">
                  <c:v>0.98870547350130322</c:v>
                </c:pt>
                <c:pt idx="7">
                  <c:v>0.98703836745964812</c:v>
                </c:pt>
                <c:pt idx="8">
                  <c:v>0.98291644210257734</c:v>
                </c:pt>
                <c:pt idx="9">
                  <c:v>0.98208976287663496</c:v>
                </c:pt>
                <c:pt idx="10">
                  <c:v>0.96674082641978953</c:v>
                </c:pt>
                <c:pt idx="11">
                  <c:v>0.96488630078356485</c:v>
                </c:pt>
                <c:pt idx="12">
                  <c:v>0.95027971805408351</c:v>
                </c:pt>
                <c:pt idx="13">
                  <c:v>0.94245887434317521</c:v>
                </c:pt>
              </c:numCache>
            </c:numRef>
          </c:val>
          <c:smooth val="0"/>
          <c:extLst>
            <c:ext xmlns:c16="http://schemas.microsoft.com/office/drawing/2014/chart" uri="{C3380CC4-5D6E-409C-BE32-E72D297353CC}">
              <c16:uniqueId val="{00000011-A249-41FE-90FC-7A8CC7BBDBC9}"/>
            </c:ext>
          </c:extLst>
        </c:ser>
        <c:ser>
          <c:idx val="4"/>
          <c:order val="4"/>
          <c:tx>
            <c:strRef>
              <c:f>Sheet1!$G$46</c:f>
              <c:strCache>
                <c:ptCount val="1"/>
                <c:pt idx="0">
                  <c:v>Disbursement Rate</c:v>
                </c:pt>
              </c:strCache>
            </c:strRef>
          </c:tx>
          <c:spPr>
            <a:ln w="28575" cap="rnd">
              <a:noFill/>
              <a:round/>
            </a:ln>
            <a:effectLst/>
          </c:spPr>
          <c:marker>
            <c:symbol val="circle"/>
            <c:size val="5"/>
            <c:spPr>
              <a:noFill/>
              <a:ln w="9525">
                <a:solidFill>
                  <a:srgbClr val="F2F2F2"/>
                </a:solidFill>
              </a:ln>
              <a:effectLst/>
            </c:spPr>
          </c:marker>
          <c:dLbls>
            <c:dLbl>
              <c:idx val="0"/>
              <c:layout>
                <c:manualLayout>
                  <c:x val="-2.7509789983331666E-2"/>
                  <c:y val="0.1391752859759895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A249-41FE-90FC-7A8CC7BBDBC9}"/>
                </c:ext>
              </c:extLst>
            </c:dLbl>
            <c:dLbl>
              <c:idx val="1"/>
              <c:layout>
                <c:manualLayout>
                  <c:x val="-2.980227248194264E-2"/>
                  <c:y val="0.5000001014692957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249-41FE-90FC-7A8CC7BBDBC9}"/>
                </c:ext>
              </c:extLst>
            </c:dLbl>
            <c:dLbl>
              <c:idx val="2"/>
              <c:layout>
                <c:manualLayout>
                  <c:x val="-2.8656031232637196E-2"/>
                  <c:y val="5.154640221332850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A249-41FE-90FC-7A8CC7BBDBC9}"/>
                </c:ext>
              </c:extLst>
            </c:dLbl>
            <c:dLbl>
              <c:idx val="3"/>
              <c:layout>
                <c:manualLayout>
                  <c:x val="-3.324099622985914E-2"/>
                  <c:y val="0.587628985231955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249-41FE-90FC-7A8CC7BBDBC9}"/>
                </c:ext>
              </c:extLst>
            </c:dLbl>
            <c:dLbl>
              <c:idx val="4"/>
              <c:layout>
                <c:manualLayout>
                  <c:x val="-3.4387237479164626E-2"/>
                  <c:y val="-6.18556826559953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A249-41FE-90FC-7A8CC7BBDBC9}"/>
                </c:ext>
              </c:extLst>
            </c:dLbl>
            <c:dLbl>
              <c:idx val="5"/>
              <c:layout>
                <c:manualLayout>
                  <c:x val="-3.6679719977775554E-2"/>
                  <c:y val="0.6469073477772845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249-41FE-90FC-7A8CC7BBDBC9}"/>
                </c:ext>
              </c:extLst>
            </c:dLbl>
            <c:dLbl>
              <c:idx val="6"/>
              <c:layout>
                <c:manualLayout>
                  <c:x val="-2.8656031232637151E-2"/>
                  <c:y val="0.5515465036826251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249-41FE-90FC-7A8CC7BBDBC9}"/>
                </c:ext>
              </c:extLst>
            </c:dLbl>
            <c:dLbl>
              <c:idx val="7"/>
              <c:layout>
                <c:manualLayout>
                  <c:x val="-3.0948513731248125E-2"/>
                  <c:y val="0.2603093311773137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A249-41FE-90FC-7A8CC7BBDBC9}"/>
                </c:ext>
              </c:extLst>
            </c:dLbl>
            <c:dLbl>
              <c:idx val="8"/>
              <c:layout>
                <c:manualLayout>
                  <c:x val="-3.4387237479164584E-2"/>
                  <c:y val="-6.44330027666617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A249-41FE-90FC-7A8CC7BBDBC9}"/>
                </c:ext>
              </c:extLst>
            </c:dLbl>
            <c:dLbl>
              <c:idx val="9"/>
              <c:layout>
                <c:manualLayout>
                  <c:x val="-2.7509789983331666E-2"/>
                  <c:y val="-4.12371217706636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A249-41FE-90FC-7A8CC7BBDBC9}"/>
                </c:ext>
              </c:extLst>
            </c:dLbl>
            <c:dLbl>
              <c:idx val="10"/>
              <c:layout>
                <c:manualLayout>
                  <c:x val="-2.5217307484720779E-2"/>
                  <c:y val="0.4896908210266298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A249-41FE-90FC-7A8CC7BBDBC9}"/>
                </c:ext>
              </c:extLst>
            </c:dLbl>
            <c:dLbl>
              <c:idx val="11"/>
              <c:layout>
                <c:manualLayout>
                  <c:x val="-2.980227248194264E-2"/>
                  <c:y val="0.3195876937226426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A249-41FE-90FC-7A8CC7BBDBC9}"/>
                </c:ext>
              </c:extLst>
            </c:dLbl>
            <c:dLbl>
              <c:idx val="12"/>
              <c:layout>
                <c:manualLayout>
                  <c:x val="-3.782596122708104E-2"/>
                  <c:y val="0.1701031273039871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A249-41FE-90FC-7A8CC7BBDBC9}"/>
                </c:ext>
              </c:extLst>
            </c:dLbl>
            <c:dLbl>
              <c:idx val="13"/>
              <c:layout>
                <c:manualLayout>
                  <c:x val="-2.9802272481942806E-2"/>
                  <c:y val="-2.061856088533178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A249-41FE-90FC-7A8CC7BBDBC9}"/>
                </c:ext>
              </c:extLst>
            </c:dLbl>
            <c:spPr>
              <a:solidFill>
                <a:srgbClr val="00B050"/>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Sheet1!$B$47:$B$60</c:f>
              <c:strCache>
                <c:ptCount val="14"/>
                <c:pt idx="0">
                  <c:v>OPS-ELEM</c:v>
                </c:pt>
                <c:pt idx="1">
                  <c:v>GMS-DO</c:v>
                </c:pt>
                <c:pt idx="2">
                  <c:v>DPRP</c:v>
                </c:pt>
                <c:pt idx="3">
                  <c:v>BPLP</c:v>
                </c:pt>
                <c:pt idx="4">
                  <c:v>BEFF</c:v>
                </c:pt>
                <c:pt idx="5">
                  <c:v>ELLN</c:v>
                </c:pt>
                <c:pt idx="6">
                  <c:v>CASH ALLOWANCE</c:v>
                </c:pt>
                <c:pt idx="7">
                  <c:v>HRD</c:v>
                </c:pt>
                <c:pt idx="8">
                  <c:v>GMS-CO</c:v>
                </c:pt>
                <c:pt idx="9">
                  <c:v>LTE-SME</c:v>
                </c:pt>
                <c:pt idx="10">
                  <c:v>PFSS</c:v>
                </c:pt>
                <c:pt idx="11">
                  <c:v>LSP</c:v>
                </c:pt>
                <c:pt idx="12">
                  <c:v>SBFP</c:v>
                </c:pt>
                <c:pt idx="13">
                  <c:v>FLO-ALS</c:v>
                </c:pt>
              </c:strCache>
            </c:strRef>
          </c:cat>
          <c:val>
            <c:numRef>
              <c:f>Sheet1!$G$47:$G$60</c:f>
              <c:numCache>
                <c:formatCode>0.00%</c:formatCode>
                <c:ptCount val="14"/>
                <c:pt idx="0">
                  <c:v>0.36131386861313869</c:v>
                </c:pt>
                <c:pt idx="1">
                  <c:v>0.87018749575746313</c:v>
                </c:pt>
                <c:pt idx="2">
                  <c:v>0.17585438973582204</c:v>
                </c:pt>
                <c:pt idx="3">
                  <c:v>1</c:v>
                </c:pt>
                <c:pt idx="4">
                  <c:v>0.8605990288640587</c:v>
                </c:pt>
                <c:pt idx="5">
                  <c:v>1</c:v>
                </c:pt>
                <c:pt idx="6">
                  <c:v>1</c:v>
                </c:pt>
                <c:pt idx="7">
                  <c:v>0.59771968020299648</c:v>
                </c:pt>
                <c:pt idx="8">
                  <c:v>0.46735103083468432</c:v>
                </c:pt>
                <c:pt idx="9">
                  <c:v>0</c:v>
                </c:pt>
                <c:pt idx="10">
                  <c:v>0.8138799283104331</c:v>
                </c:pt>
                <c:pt idx="11">
                  <c:v>0.58747126349910306</c:v>
                </c:pt>
                <c:pt idx="12">
                  <c:v>0.38341723933038924</c:v>
                </c:pt>
                <c:pt idx="13">
                  <c:v>0.23853851464684814</c:v>
                </c:pt>
              </c:numCache>
            </c:numRef>
          </c:val>
          <c:smooth val="0"/>
          <c:extLst>
            <c:ext xmlns:c16="http://schemas.microsoft.com/office/drawing/2014/chart" uri="{C3380CC4-5D6E-409C-BE32-E72D297353CC}">
              <c16:uniqueId val="{00000020-A249-41FE-90FC-7A8CC7BBDBC9}"/>
            </c:ext>
          </c:extLst>
        </c:ser>
        <c:dLbls>
          <c:showLegendKey val="0"/>
          <c:showVal val="0"/>
          <c:showCatName val="0"/>
          <c:showSerName val="0"/>
          <c:showPercent val="0"/>
          <c:showBubbleSize val="0"/>
        </c:dLbls>
        <c:marker val="1"/>
        <c:smooth val="0"/>
        <c:axId val="963253704"/>
        <c:axId val="963253344"/>
      </c:lineChart>
      <c:catAx>
        <c:axId val="77113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rgbClr val="FF0000"/>
                </a:solidFill>
                <a:latin typeface="+mn-lt"/>
                <a:ea typeface="+mn-ea"/>
                <a:cs typeface="+mn-cs"/>
              </a:defRPr>
            </a:pPr>
            <a:endParaRPr lang="en-US"/>
          </a:p>
        </c:txPr>
        <c:crossAx val="771134240"/>
        <c:crosses val="autoZero"/>
        <c:auto val="1"/>
        <c:lblAlgn val="ctr"/>
        <c:lblOffset val="100"/>
        <c:noMultiLvlLbl val="0"/>
      </c:catAx>
      <c:valAx>
        <c:axId val="77113424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1136760"/>
        <c:crosses val="autoZero"/>
        <c:crossBetween val="between"/>
      </c:valAx>
      <c:valAx>
        <c:axId val="963253344"/>
        <c:scaling>
          <c:orientation val="minMax"/>
          <c:max val="1"/>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3253704"/>
        <c:crosses val="max"/>
        <c:crossBetween val="between"/>
      </c:valAx>
      <c:catAx>
        <c:axId val="963253704"/>
        <c:scaling>
          <c:orientation val="minMax"/>
        </c:scaling>
        <c:delete val="1"/>
        <c:axPos val="b"/>
        <c:numFmt formatCode="General" sourceLinked="1"/>
        <c:majorTickMark val="out"/>
        <c:minorTickMark val="none"/>
        <c:tickLblPos val="nextTo"/>
        <c:crossAx val="963253344"/>
        <c:crosses val="autoZero"/>
        <c:auto val="1"/>
        <c:lblAlgn val="ctr"/>
        <c:lblOffset val="100"/>
        <c:noMultiLvlLbl val="0"/>
      </c:catAx>
      <c:spPr>
        <a:noFill/>
        <a:ln>
          <a:solidFill>
            <a:srgbClr val="EDEDED"/>
          </a:solidFill>
        </a:ln>
        <a:effectLst/>
      </c:spPr>
    </c:plotArea>
    <c:legend>
      <c:legendPos val="b"/>
      <c:legendEntry>
        <c:idx val="4"/>
        <c:txPr>
          <a:bodyPr rot="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en-US"/>
          </a:p>
        </c:txPr>
      </c:legendEntry>
      <c:layout>
        <c:manualLayout>
          <c:xMode val="edge"/>
          <c:yMode val="edge"/>
          <c:x val="0.22826085779279784"/>
          <c:y val="0.90476923954242217"/>
          <c:w val="0.54347828441440427"/>
          <c:h val="7.9766839793579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935631939720342E-2"/>
          <c:y val="9.8395586707082788E-3"/>
          <c:w val="0.86618856377028097"/>
          <c:h val="0.77773279102539983"/>
        </c:manualLayout>
      </c:layout>
      <c:barChart>
        <c:barDir val="col"/>
        <c:grouping val="clustered"/>
        <c:varyColors val="0"/>
        <c:ser>
          <c:idx val="0"/>
          <c:order val="0"/>
          <c:tx>
            <c:strRef>
              <c:f>Sheet1!$C$61</c:f>
              <c:strCache>
                <c:ptCount val="1"/>
                <c:pt idx="0">
                  <c:v>Allotment</c:v>
                </c:pt>
              </c:strCache>
            </c:strRef>
          </c:tx>
          <c:spPr>
            <a:solidFill>
              <a:schemeClr val="tx1"/>
            </a:solidFill>
            <a:ln>
              <a:noFill/>
            </a:ln>
            <a:effectLst/>
          </c:spPr>
          <c:invertIfNegative val="0"/>
          <c:cat>
            <c:strRef>
              <c:f>Sheet1!$B$62:$B$75</c:f>
              <c:strCache>
                <c:ptCount val="13"/>
                <c:pt idx="0">
                  <c:v>OPDNTP</c:v>
                </c:pt>
                <c:pt idx="1">
                  <c:v>NASBE</c:v>
                </c:pt>
                <c:pt idx="2">
                  <c:v>FLO-LR</c:v>
                </c:pt>
                <c:pt idx="3">
                  <c:v>TEXTBOOKS</c:v>
                </c:pt>
                <c:pt idx="4">
                  <c:v>BEC</c:v>
                </c:pt>
                <c:pt idx="5">
                  <c:v>FLO-ADM</c:v>
                </c:pt>
                <c:pt idx="6">
                  <c:v>COMPUTERIZATION</c:v>
                </c:pt>
                <c:pt idx="7">
                  <c:v>CPP</c:v>
                </c:pt>
                <c:pt idx="8">
                  <c:v>OPS-JHS</c:v>
                </c:pt>
                <c:pt idx="9">
                  <c:v>MG</c:v>
                </c:pt>
                <c:pt idx="10">
                  <c:v>SNED</c:v>
                </c:pt>
                <c:pt idx="11">
                  <c:v>OPS-SHS</c:v>
                </c:pt>
                <c:pt idx="12">
                  <c:v>LTE-TVE</c:v>
                </c:pt>
              </c:strCache>
            </c:strRef>
          </c:cat>
          <c:val>
            <c:numRef>
              <c:f>Sheet1!$C$62:$C$75</c:f>
              <c:numCache>
                <c:formatCode>#,##0.00</c:formatCode>
                <c:ptCount val="14"/>
                <c:pt idx="0">
                  <c:v>149195</c:v>
                </c:pt>
                <c:pt idx="1">
                  <c:v>1604641.33</c:v>
                </c:pt>
                <c:pt idx="2">
                  <c:v>1140405</c:v>
                </c:pt>
                <c:pt idx="3">
                  <c:v>2392242.4</c:v>
                </c:pt>
                <c:pt idx="4">
                  <c:v>1610795.58</c:v>
                </c:pt>
                <c:pt idx="5">
                  <c:v>74509</c:v>
                </c:pt>
                <c:pt idx="6">
                  <c:v>283779.8</c:v>
                </c:pt>
                <c:pt idx="7">
                  <c:v>25000</c:v>
                </c:pt>
                <c:pt idx="8">
                  <c:v>1586017.77</c:v>
                </c:pt>
                <c:pt idx="9">
                  <c:v>44949</c:v>
                </c:pt>
                <c:pt idx="10">
                  <c:v>1017968.72</c:v>
                </c:pt>
                <c:pt idx="11">
                  <c:v>865336.66</c:v>
                </c:pt>
                <c:pt idx="12">
                  <c:v>2351</c:v>
                </c:pt>
              </c:numCache>
            </c:numRef>
          </c:val>
          <c:extLst>
            <c:ext xmlns:c16="http://schemas.microsoft.com/office/drawing/2014/chart" uri="{C3380CC4-5D6E-409C-BE32-E72D297353CC}">
              <c16:uniqueId val="{00000000-ACCE-44AC-9D59-BFB251D9CE9D}"/>
            </c:ext>
          </c:extLst>
        </c:ser>
        <c:ser>
          <c:idx val="1"/>
          <c:order val="1"/>
          <c:tx>
            <c:strRef>
              <c:f>Sheet1!$D$61</c:f>
              <c:strCache>
                <c:ptCount val="1"/>
                <c:pt idx="0">
                  <c:v>Obligation </c:v>
                </c:pt>
              </c:strCache>
            </c:strRef>
          </c:tx>
          <c:spPr>
            <a:solidFill>
              <a:schemeClr val="accent6"/>
            </a:solidFill>
            <a:ln>
              <a:noFill/>
            </a:ln>
            <a:effectLst/>
          </c:spPr>
          <c:invertIfNegative val="0"/>
          <c:cat>
            <c:strRef>
              <c:f>Sheet1!$B$62:$B$75</c:f>
              <c:strCache>
                <c:ptCount val="13"/>
                <c:pt idx="0">
                  <c:v>OPDNTP</c:v>
                </c:pt>
                <c:pt idx="1">
                  <c:v>NASBE</c:v>
                </c:pt>
                <c:pt idx="2">
                  <c:v>FLO-LR</c:v>
                </c:pt>
                <c:pt idx="3">
                  <c:v>TEXTBOOKS</c:v>
                </c:pt>
                <c:pt idx="4">
                  <c:v>BEC</c:v>
                </c:pt>
                <c:pt idx="5">
                  <c:v>FLO-ADM</c:v>
                </c:pt>
                <c:pt idx="6">
                  <c:v>COMPUTERIZATION</c:v>
                </c:pt>
                <c:pt idx="7">
                  <c:v>CPP</c:v>
                </c:pt>
                <c:pt idx="8">
                  <c:v>OPS-JHS</c:v>
                </c:pt>
                <c:pt idx="9">
                  <c:v>MG</c:v>
                </c:pt>
                <c:pt idx="10">
                  <c:v>SNED</c:v>
                </c:pt>
                <c:pt idx="11">
                  <c:v>OPS-SHS</c:v>
                </c:pt>
                <c:pt idx="12">
                  <c:v>LTE-TVE</c:v>
                </c:pt>
              </c:strCache>
            </c:strRef>
          </c:cat>
          <c:val>
            <c:numRef>
              <c:f>Sheet1!$D$62:$D$75</c:f>
              <c:numCache>
                <c:formatCode>#,##0.00</c:formatCode>
                <c:ptCount val="14"/>
                <c:pt idx="0">
                  <c:v>140608</c:v>
                </c:pt>
                <c:pt idx="1">
                  <c:v>1457382</c:v>
                </c:pt>
                <c:pt idx="2">
                  <c:v>1024007.14</c:v>
                </c:pt>
                <c:pt idx="3">
                  <c:v>2088326.37</c:v>
                </c:pt>
                <c:pt idx="4">
                  <c:v>1356390.99</c:v>
                </c:pt>
                <c:pt idx="5">
                  <c:v>62451</c:v>
                </c:pt>
                <c:pt idx="6">
                  <c:v>233940</c:v>
                </c:pt>
                <c:pt idx="7">
                  <c:v>18775</c:v>
                </c:pt>
                <c:pt idx="8">
                  <c:v>1088000</c:v>
                </c:pt>
                <c:pt idx="9">
                  <c:v>27853</c:v>
                </c:pt>
                <c:pt idx="10">
                  <c:v>329603</c:v>
                </c:pt>
                <c:pt idx="11">
                  <c:v>67000</c:v>
                </c:pt>
                <c:pt idx="12">
                  <c:v>0</c:v>
                </c:pt>
              </c:numCache>
            </c:numRef>
          </c:val>
          <c:extLst>
            <c:ext xmlns:c16="http://schemas.microsoft.com/office/drawing/2014/chart" uri="{C3380CC4-5D6E-409C-BE32-E72D297353CC}">
              <c16:uniqueId val="{00000001-ACCE-44AC-9D59-BFB251D9CE9D}"/>
            </c:ext>
          </c:extLst>
        </c:ser>
        <c:ser>
          <c:idx val="3"/>
          <c:order val="3"/>
          <c:tx>
            <c:strRef>
              <c:f>Sheet1!$F$61</c:f>
              <c:strCache>
                <c:ptCount val="1"/>
                <c:pt idx="0">
                  <c:v>Disbursement</c:v>
                </c:pt>
              </c:strCache>
            </c:strRef>
          </c:tx>
          <c:spPr>
            <a:solidFill>
              <a:srgbClr val="00B050"/>
            </a:solidFill>
            <a:ln>
              <a:noFill/>
            </a:ln>
            <a:effectLst/>
          </c:spPr>
          <c:invertIfNegative val="0"/>
          <c:cat>
            <c:strRef>
              <c:f>Sheet1!$B$62:$B$75</c:f>
              <c:strCache>
                <c:ptCount val="13"/>
                <c:pt idx="0">
                  <c:v>OPDNTP</c:v>
                </c:pt>
                <c:pt idx="1">
                  <c:v>NASBE</c:v>
                </c:pt>
                <c:pt idx="2">
                  <c:v>FLO-LR</c:v>
                </c:pt>
                <c:pt idx="3">
                  <c:v>TEXTBOOKS</c:v>
                </c:pt>
                <c:pt idx="4">
                  <c:v>BEC</c:v>
                </c:pt>
                <c:pt idx="5">
                  <c:v>FLO-ADM</c:v>
                </c:pt>
                <c:pt idx="6">
                  <c:v>COMPUTERIZATION</c:v>
                </c:pt>
                <c:pt idx="7">
                  <c:v>CPP</c:v>
                </c:pt>
                <c:pt idx="8">
                  <c:v>OPS-JHS</c:v>
                </c:pt>
                <c:pt idx="9">
                  <c:v>MG</c:v>
                </c:pt>
                <c:pt idx="10">
                  <c:v>SNED</c:v>
                </c:pt>
                <c:pt idx="11">
                  <c:v>OPS-SHS</c:v>
                </c:pt>
                <c:pt idx="12">
                  <c:v>LTE-TVE</c:v>
                </c:pt>
              </c:strCache>
            </c:strRef>
          </c:cat>
          <c:val>
            <c:numRef>
              <c:f>Sheet1!$F$62:$F$75</c:f>
              <c:numCache>
                <c:formatCode>#,##0.00</c:formatCode>
                <c:ptCount val="14"/>
                <c:pt idx="0">
                  <c:v>16244</c:v>
                </c:pt>
                <c:pt idx="1">
                  <c:v>0</c:v>
                </c:pt>
                <c:pt idx="2">
                  <c:v>992472</c:v>
                </c:pt>
                <c:pt idx="3">
                  <c:v>944666.24</c:v>
                </c:pt>
                <c:pt idx="4">
                  <c:v>913406.07</c:v>
                </c:pt>
                <c:pt idx="5">
                  <c:v>0</c:v>
                </c:pt>
                <c:pt idx="6">
                  <c:v>0</c:v>
                </c:pt>
                <c:pt idx="7">
                  <c:v>18775</c:v>
                </c:pt>
                <c:pt idx="8">
                  <c:v>348236</c:v>
                </c:pt>
                <c:pt idx="9">
                  <c:v>18000</c:v>
                </c:pt>
                <c:pt idx="10">
                  <c:v>95261</c:v>
                </c:pt>
                <c:pt idx="11">
                  <c:v>14000</c:v>
                </c:pt>
                <c:pt idx="12">
                  <c:v>0</c:v>
                </c:pt>
              </c:numCache>
            </c:numRef>
          </c:val>
          <c:extLst>
            <c:ext xmlns:c16="http://schemas.microsoft.com/office/drawing/2014/chart" uri="{C3380CC4-5D6E-409C-BE32-E72D297353CC}">
              <c16:uniqueId val="{00000002-ACCE-44AC-9D59-BFB251D9CE9D}"/>
            </c:ext>
          </c:extLst>
        </c:ser>
        <c:dLbls>
          <c:showLegendKey val="0"/>
          <c:showVal val="0"/>
          <c:showCatName val="0"/>
          <c:showSerName val="0"/>
          <c:showPercent val="0"/>
          <c:showBubbleSize val="0"/>
        </c:dLbls>
        <c:gapWidth val="219"/>
        <c:axId val="960412160"/>
        <c:axId val="960407120"/>
      </c:barChart>
      <c:lineChart>
        <c:grouping val="standard"/>
        <c:varyColors val="0"/>
        <c:ser>
          <c:idx val="2"/>
          <c:order val="2"/>
          <c:tx>
            <c:strRef>
              <c:f>Sheet1!$E$61</c:f>
              <c:strCache>
                <c:ptCount val="1"/>
                <c:pt idx="0">
                  <c:v>Obligation Rate</c:v>
                </c:pt>
              </c:strCache>
            </c:strRef>
          </c:tx>
          <c:spPr>
            <a:ln w="28575" cap="rnd">
              <a:noFill/>
              <a:round/>
            </a:ln>
            <a:effectLst/>
          </c:spPr>
          <c:marker>
            <c:symbol val="circle"/>
            <c:size val="5"/>
            <c:spPr>
              <a:noFill/>
              <a:ln w="9525">
                <a:noFill/>
              </a:ln>
              <a:effectLst/>
            </c:spPr>
          </c:marker>
          <c:dLbls>
            <c:dLbl>
              <c:idx val="0"/>
              <c:layout>
                <c:manualLayout>
                  <c:x val="-4.0183424450415957E-2"/>
                  <c:y val="0.577641207179926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CCE-44AC-9D59-BFB251D9CE9D}"/>
                </c:ext>
              </c:extLst>
            </c:dLbl>
            <c:dLbl>
              <c:idx val="1"/>
              <c:layout>
                <c:manualLayout>
                  <c:x val="-3.6739130926094613E-2"/>
                  <c:y val="0.2330145886590212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CCE-44AC-9D59-BFB251D9CE9D}"/>
                </c:ext>
              </c:extLst>
            </c:dLbl>
            <c:dLbl>
              <c:idx val="2"/>
              <c:layout>
                <c:manualLayout>
                  <c:x val="-2.9850543877451854E-2"/>
                  <c:y val="0.317213137502197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CCE-44AC-9D59-BFB251D9CE9D}"/>
                </c:ext>
              </c:extLst>
            </c:dLbl>
            <c:dLbl>
              <c:idx val="3"/>
              <c:layout>
                <c:manualLayout>
                  <c:x val="-3.5591033084654181E-2"/>
                  <c:y val="-1.174863472230359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CCE-44AC-9D59-BFB251D9CE9D}"/>
                </c:ext>
              </c:extLst>
            </c:dLbl>
            <c:dLbl>
              <c:idx val="4"/>
              <c:layout>
                <c:manualLayout>
                  <c:x val="-2.9850543877451813E-2"/>
                  <c:y val="0.1507741456028961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CCE-44AC-9D59-BFB251D9CE9D}"/>
                </c:ext>
              </c:extLst>
            </c:dLbl>
            <c:dLbl>
              <c:idx val="5"/>
              <c:layout>
                <c:manualLayout>
                  <c:x val="-3.2146739560332767E-2"/>
                  <c:y val="0.560018255096471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CCE-44AC-9D59-BFB251D9CE9D}"/>
                </c:ext>
              </c:extLst>
            </c:dLbl>
            <c:dLbl>
              <c:idx val="6"/>
              <c:layout>
                <c:manualLayout>
                  <c:x val="-3.5591033084654139E-2"/>
                  <c:y val="0.4856102351885486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CCE-44AC-9D59-BFB251D9CE9D}"/>
                </c:ext>
              </c:extLst>
            </c:dLbl>
            <c:dLbl>
              <c:idx val="7"/>
              <c:layout>
                <c:manualLayout>
                  <c:x val="-2.7554348194570942E-2"/>
                  <c:y val="0.5012750814849533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CCE-44AC-9D59-BFB251D9CE9D}"/>
                </c:ext>
              </c:extLst>
            </c:dLbl>
            <c:dLbl>
              <c:idx val="8"/>
              <c:layout>
                <c:manualLayout>
                  <c:x val="-3.214673956033285E-2"/>
                  <c:y val="4.3078327315113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CCE-44AC-9D59-BFB251D9CE9D}"/>
                </c:ext>
              </c:extLst>
            </c:dLbl>
            <c:dLbl>
              <c:idx val="9"/>
              <c:layout>
                <c:manualLayout>
                  <c:x val="-2.6406250353130489E-2"/>
                  <c:y val="0.39162115741011988"/>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CCE-44AC-9D59-BFB251D9CE9D}"/>
                </c:ext>
              </c:extLst>
            </c:dLbl>
            <c:dLbl>
              <c:idx val="10"/>
              <c:layout>
                <c:manualLayout>
                  <c:x val="-3.2146739560332684E-2"/>
                  <c:y val="-9.00728662043275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ACCE-44AC-9D59-BFB251D9CE9D}"/>
                </c:ext>
              </c:extLst>
            </c:dLbl>
            <c:dLbl>
              <c:idx val="11"/>
              <c:layout>
                <c:manualLayout>
                  <c:x val="-2.9850520738006991E-2"/>
                  <c:y val="-0.2020398346135640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CCE-44AC-9D59-BFB251D9CE9D}"/>
                </c:ext>
              </c:extLst>
            </c:dLbl>
            <c:dLbl>
              <c:idx val="12"/>
              <c:layout>
                <c:manualLayout>
                  <c:x val="-3.4340338397068702E-2"/>
                  <c:y val="-7.04455408900899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CCE-44AC-9D59-BFB251D9CE9D}"/>
                </c:ext>
              </c:extLst>
            </c:dLbl>
            <c:dLbl>
              <c:idx val="13"/>
              <c:layout>
                <c:manualLayout>
                  <c:x val="-2.9850543877451854E-2"/>
                  <c:y val="-8.2240443056125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0-ACCE-44AC-9D59-BFB251D9CE9D}"/>
                </c:ext>
              </c:extLst>
            </c:dLbl>
            <c:spPr>
              <a:solidFill>
                <a:srgbClr val="FFFF00"/>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Sheet1!$B$62:$B$75</c:f>
              <c:strCache>
                <c:ptCount val="13"/>
                <c:pt idx="0">
                  <c:v>OPDNTP</c:v>
                </c:pt>
                <c:pt idx="1">
                  <c:v>NASBE</c:v>
                </c:pt>
                <c:pt idx="2">
                  <c:v>FLO-LR</c:v>
                </c:pt>
                <c:pt idx="3">
                  <c:v>TEXTBOOKS</c:v>
                </c:pt>
                <c:pt idx="4">
                  <c:v>BEC</c:v>
                </c:pt>
                <c:pt idx="5">
                  <c:v>FLO-ADM</c:v>
                </c:pt>
                <c:pt idx="6">
                  <c:v>COMPUTERIZATION</c:v>
                </c:pt>
                <c:pt idx="7">
                  <c:v>CPP</c:v>
                </c:pt>
                <c:pt idx="8">
                  <c:v>OPS-JHS</c:v>
                </c:pt>
                <c:pt idx="9">
                  <c:v>MG</c:v>
                </c:pt>
                <c:pt idx="10">
                  <c:v>SNED</c:v>
                </c:pt>
                <c:pt idx="11">
                  <c:v>OPS-SHS</c:v>
                </c:pt>
                <c:pt idx="12">
                  <c:v>LTE-TVE</c:v>
                </c:pt>
              </c:strCache>
            </c:strRef>
          </c:cat>
          <c:val>
            <c:numRef>
              <c:f>Sheet1!$E$62:$E$75</c:f>
              <c:numCache>
                <c:formatCode>0.00%</c:formatCode>
                <c:ptCount val="14"/>
                <c:pt idx="0">
                  <c:v>0.94244445189181947</c:v>
                </c:pt>
                <c:pt idx="1">
                  <c:v>0.90822913055592303</c:v>
                </c:pt>
                <c:pt idx="2">
                  <c:v>0.89793287472433037</c:v>
                </c:pt>
                <c:pt idx="3">
                  <c:v>0.8729576777002197</c:v>
                </c:pt>
                <c:pt idx="4">
                  <c:v>0.84206277124251849</c:v>
                </c:pt>
                <c:pt idx="5">
                  <c:v>0.83816720127769795</c:v>
                </c:pt>
                <c:pt idx="6">
                  <c:v>0.82437157260664784</c:v>
                </c:pt>
                <c:pt idx="7">
                  <c:v>0.751</c:v>
                </c:pt>
                <c:pt idx="8">
                  <c:v>0.68599483598471911</c:v>
                </c:pt>
                <c:pt idx="9">
                  <c:v>0.61965783443458144</c:v>
                </c:pt>
                <c:pt idx="10">
                  <c:v>0.32378499803019489</c:v>
                </c:pt>
                <c:pt idx="11">
                  <c:v>7.7426512821033147E-2</c:v>
                </c:pt>
                <c:pt idx="12">
                  <c:v>0</c:v>
                </c:pt>
              </c:numCache>
            </c:numRef>
          </c:val>
          <c:smooth val="0"/>
          <c:extLst>
            <c:ext xmlns:c16="http://schemas.microsoft.com/office/drawing/2014/chart" uri="{C3380CC4-5D6E-409C-BE32-E72D297353CC}">
              <c16:uniqueId val="{00000011-ACCE-44AC-9D59-BFB251D9CE9D}"/>
            </c:ext>
          </c:extLst>
        </c:ser>
        <c:ser>
          <c:idx val="4"/>
          <c:order val="4"/>
          <c:tx>
            <c:strRef>
              <c:f>Sheet1!$G$61</c:f>
              <c:strCache>
                <c:ptCount val="1"/>
                <c:pt idx="0">
                  <c:v>Disbursement Rate</c:v>
                </c:pt>
              </c:strCache>
            </c:strRef>
          </c:tx>
          <c:spPr>
            <a:ln w="28575" cap="rnd">
              <a:noFill/>
              <a:round/>
            </a:ln>
            <a:effectLst/>
          </c:spPr>
          <c:marker>
            <c:symbol val="circle"/>
            <c:size val="5"/>
            <c:spPr>
              <a:noFill/>
              <a:ln w="9525">
                <a:noFill/>
              </a:ln>
              <a:effectLst/>
            </c:spPr>
          </c:marker>
          <c:dLbls>
            <c:dLbl>
              <c:idx val="0"/>
              <c:layout>
                <c:manualLayout>
                  <c:x val="-4.1331522291856417E-2"/>
                  <c:y val="-3.13296925928097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ACCE-44AC-9D59-BFB251D9CE9D}"/>
                </c:ext>
              </c:extLst>
            </c:dLbl>
            <c:dLbl>
              <c:idx val="1"/>
              <c:layout>
                <c:manualLayout>
                  <c:x val="-3.44429352432137E-2"/>
                  <c:y val="-0.4425319078734354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ACCE-44AC-9D59-BFB251D9CE9D}"/>
                </c:ext>
              </c:extLst>
            </c:dLbl>
            <c:dLbl>
              <c:idx val="2"/>
              <c:layout>
                <c:manualLayout>
                  <c:x val="-3.0998641718892311E-2"/>
                  <c:y val="0.40532789791947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ACCE-44AC-9D59-BFB251D9CE9D}"/>
                </c:ext>
              </c:extLst>
            </c:dLbl>
            <c:dLbl>
              <c:idx val="3"/>
              <c:layout>
                <c:manualLayout>
                  <c:x val="-3.6739130926094592E-2"/>
                  <c:y val="-0.3015482912057923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5-ACCE-44AC-9D59-BFB251D9CE9D}"/>
                </c:ext>
              </c:extLst>
            </c:dLbl>
            <c:dLbl>
              <c:idx val="4"/>
              <c:layout>
                <c:manualLayout>
                  <c:x val="-2.9850543877451813E-2"/>
                  <c:y val="4.6994538889214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ACCE-44AC-9D59-BFB251D9CE9D}"/>
                </c:ext>
              </c:extLst>
            </c:dLbl>
            <c:dLbl>
              <c:idx val="5"/>
              <c:layout>
                <c:manualLayout>
                  <c:x val="-2.9850543877451941E-2"/>
                  <c:y val="-5.87431736115179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7-ACCE-44AC-9D59-BFB251D9CE9D}"/>
                </c:ext>
              </c:extLst>
            </c:dLbl>
            <c:dLbl>
              <c:idx val="6"/>
              <c:layout>
                <c:manualLayout>
                  <c:x val="-3.5591033084654139E-2"/>
                  <c:y val="-0.1174863472230359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ACCE-44AC-9D59-BFB251D9CE9D}"/>
                </c:ext>
              </c:extLst>
            </c:dLbl>
            <c:dLbl>
              <c:idx val="7"/>
              <c:layout>
                <c:manualLayout>
                  <c:x val="-2.8702446036011398E-2"/>
                  <c:y val="0.7284153527828229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ACCE-44AC-9D59-BFB251D9CE9D}"/>
                </c:ext>
              </c:extLst>
            </c:dLbl>
            <c:dLbl>
              <c:idx val="8"/>
              <c:layout>
                <c:manualLayout>
                  <c:x val="-2.9850543877451941E-2"/>
                  <c:y val="-0.2036430018532623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ACCE-44AC-9D59-BFB251D9CE9D}"/>
                </c:ext>
              </c:extLst>
            </c:dLbl>
            <c:dLbl>
              <c:idx val="9"/>
              <c:layout>
                <c:manualLayout>
                  <c:x val="-2.7554348194570942E-2"/>
                  <c:y val="0.4425319078734354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ACCE-44AC-9D59-BFB251D9CE9D}"/>
                </c:ext>
              </c:extLst>
            </c:dLbl>
            <c:dLbl>
              <c:idx val="10"/>
              <c:layout>
                <c:manualLayout>
                  <c:x val="-3.3294837401773227E-2"/>
                  <c:y val="-8.61566546302264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ACCE-44AC-9D59-BFB251D9CE9D}"/>
                </c:ext>
              </c:extLst>
            </c:dLbl>
            <c:dLbl>
              <c:idx val="11"/>
              <c:layout>
                <c:manualLayout>
                  <c:x val="-3.350000273878783E-2"/>
                  <c:y val="-0.1371002565726892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ACCE-44AC-9D59-BFB251D9CE9D}"/>
                </c:ext>
              </c:extLst>
            </c:dLbl>
            <c:dLbl>
              <c:idx val="12"/>
              <c:layout>
                <c:manualLayout>
                  <c:x val="-3.3140938210491147E-2"/>
                  <c:y val="-3.134929242766171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ACCE-44AC-9D59-BFB251D9CE9D}"/>
                </c:ext>
              </c:extLst>
            </c:dLbl>
            <c:dLbl>
              <c:idx val="13"/>
              <c:layout>
                <c:manualLayout>
                  <c:x val="-2.9850543877452024E-2"/>
                  <c:y val="-5.09107504633155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ACCE-44AC-9D59-BFB251D9CE9D}"/>
                </c:ext>
              </c:extLst>
            </c:dLbl>
            <c:spPr>
              <a:solidFill>
                <a:srgbClr val="00B050"/>
              </a:solid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Sheet1!$B$62:$B$75</c:f>
              <c:strCache>
                <c:ptCount val="13"/>
                <c:pt idx="0">
                  <c:v>OPDNTP</c:v>
                </c:pt>
                <c:pt idx="1">
                  <c:v>NASBE</c:v>
                </c:pt>
                <c:pt idx="2">
                  <c:v>FLO-LR</c:v>
                </c:pt>
                <c:pt idx="3">
                  <c:v>TEXTBOOKS</c:v>
                </c:pt>
                <c:pt idx="4">
                  <c:v>BEC</c:v>
                </c:pt>
                <c:pt idx="5">
                  <c:v>FLO-ADM</c:v>
                </c:pt>
                <c:pt idx="6">
                  <c:v>COMPUTERIZATION</c:v>
                </c:pt>
                <c:pt idx="7">
                  <c:v>CPP</c:v>
                </c:pt>
                <c:pt idx="8">
                  <c:v>OPS-JHS</c:v>
                </c:pt>
                <c:pt idx="9">
                  <c:v>MG</c:v>
                </c:pt>
                <c:pt idx="10">
                  <c:v>SNED</c:v>
                </c:pt>
                <c:pt idx="11">
                  <c:v>OPS-SHS</c:v>
                </c:pt>
                <c:pt idx="12">
                  <c:v>LTE-TVE</c:v>
                </c:pt>
              </c:strCache>
            </c:strRef>
          </c:cat>
          <c:val>
            <c:numRef>
              <c:f>Sheet1!$G$62:$G$75</c:f>
              <c:numCache>
                <c:formatCode>0.00%</c:formatCode>
                <c:ptCount val="14"/>
                <c:pt idx="0">
                  <c:v>0.11552685480200273</c:v>
                </c:pt>
                <c:pt idx="1">
                  <c:v>0</c:v>
                </c:pt>
                <c:pt idx="2">
                  <c:v>0.96920417957241978</c:v>
                </c:pt>
                <c:pt idx="3">
                  <c:v>0.45235565358493268</c:v>
                </c:pt>
                <c:pt idx="4">
                  <c:v>0.67340912519626805</c:v>
                </c:pt>
                <c:pt idx="5">
                  <c:v>0</c:v>
                </c:pt>
                <c:pt idx="6">
                  <c:v>0</c:v>
                </c:pt>
                <c:pt idx="7">
                  <c:v>1</c:v>
                </c:pt>
                <c:pt idx="8">
                  <c:v>0.32006985294117646</c:v>
                </c:pt>
                <c:pt idx="9">
                  <c:v>0.64624995512153094</c:v>
                </c:pt>
                <c:pt idx="10">
                  <c:v>0.28901739365236362</c:v>
                </c:pt>
                <c:pt idx="11">
                  <c:v>0.20895522388059701</c:v>
                </c:pt>
                <c:pt idx="12">
                  <c:v>0</c:v>
                </c:pt>
              </c:numCache>
            </c:numRef>
          </c:val>
          <c:smooth val="0"/>
          <c:extLst>
            <c:ext xmlns:c16="http://schemas.microsoft.com/office/drawing/2014/chart" uri="{C3380CC4-5D6E-409C-BE32-E72D297353CC}">
              <c16:uniqueId val="{00000020-ACCE-44AC-9D59-BFB251D9CE9D}"/>
            </c:ext>
          </c:extLst>
        </c:ser>
        <c:dLbls>
          <c:showLegendKey val="0"/>
          <c:showVal val="0"/>
          <c:showCatName val="0"/>
          <c:showSerName val="0"/>
          <c:showPercent val="0"/>
          <c:showBubbleSize val="0"/>
        </c:dLbls>
        <c:marker val="1"/>
        <c:smooth val="0"/>
        <c:axId val="941110816"/>
        <c:axId val="941110456"/>
      </c:lineChart>
      <c:catAx>
        <c:axId val="96041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rgbClr val="FF0000"/>
                </a:solidFill>
                <a:latin typeface="+mn-lt"/>
                <a:ea typeface="+mn-ea"/>
                <a:cs typeface="+mn-cs"/>
              </a:defRPr>
            </a:pPr>
            <a:endParaRPr lang="en-US"/>
          </a:p>
        </c:txPr>
        <c:crossAx val="960407120"/>
        <c:crosses val="autoZero"/>
        <c:auto val="1"/>
        <c:lblAlgn val="ctr"/>
        <c:lblOffset val="100"/>
        <c:noMultiLvlLbl val="0"/>
      </c:catAx>
      <c:valAx>
        <c:axId val="9604071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60412160"/>
        <c:crosses val="autoZero"/>
        <c:crossBetween val="between"/>
      </c:valAx>
      <c:valAx>
        <c:axId val="941110456"/>
        <c:scaling>
          <c:orientation val="minMax"/>
          <c:max val="1"/>
        </c:scaling>
        <c:delete val="0"/>
        <c:axPos val="r"/>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41110816"/>
        <c:crosses val="max"/>
        <c:crossBetween val="between"/>
      </c:valAx>
      <c:catAx>
        <c:axId val="941110816"/>
        <c:scaling>
          <c:orientation val="minMax"/>
        </c:scaling>
        <c:delete val="1"/>
        <c:axPos val="b"/>
        <c:numFmt formatCode="General" sourceLinked="1"/>
        <c:majorTickMark val="out"/>
        <c:minorTickMark val="none"/>
        <c:tickLblPos val="nextTo"/>
        <c:crossAx val="941110456"/>
        <c:crosses val="autoZero"/>
        <c:auto val="1"/>
        <c:lblAlgn val="ctr"/>
        <c:lblOffset val="100"/>
        <c:noMultiLvlLbl val="0"/>
      </c:catAx>
      <c:spPr>
        <a:noFill/>
        <a:ln>
          <a:noFill/>
        </a:ln>
        <a:effectLst/>
      </c:spPr>
    </c:plotArea>
    <c:legend>
      <c:legendPos val="b"/>
      <c:legendEntry>
        <c:idx val="4"/>
        <c:txPr>
          <a:bodyPr rot="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en-US"/>
          </a:p>
        </c:txPr>
      </c:legendEntry>
      <c:layout>
        <c:manualLayout>
          <c:xMode val="edge"/>
          <c:yMode val="edge"/>
          <c:x val="0.21565848109093663"/>
          <c:y val="0.93013835529357269"/>
          <c:w val="0.56868303781812668"/>
          <c:h val="5.5865768897968057E-2"/>
        </c:manualLayout>
      </c:layout>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314894720709251"/>
          <c:y val="0.16309728396906639"/>
          <c:w val="0.52819728372356234"/>
          <c:h val="0.83690271603093358"/>
        </c:manualLayout>
      </c:layout>
      <c:doughnutChart>
        <c:varyColors val="1"/>
        <c:ser>
          <c:idx val="0"/>
          <c:order val="0"/>
          <c:tx>
            <c:strRef>
              <c:f>Sheet1!$B$1</c:f>
              <c:strCache>
                <c:ptCount val="1"/>
                <c:pt idx="0">
                  <c:v>Region V</c:v>
                </c:pt>
              </c:strCache>
            </c:strRef>
          </c:tx>
          <c:spPr>
            <a:ln w="41275">
              <a:solidFill>
                <a:schemeClr val="bg1"/>
              </a:solidFill>
            </a:ln>
            <a:effectLst>
              <a:outerShdw blurRad="50800" dist="38100" dir="2700000" algn="tl" rotWithShape="0">
                <a:prstClr val="black">
                  <a:alpha val="20000"/>
                </a:prstClr>
              </a:outerShdw>
            </a:effectLst>
          </c:spPr>
          <c:dPt>
            <c:idx val="0"/>
            <c:bubble3D val="0"/>
            <c:spPr>
              <a:solidFill>
                <a:srgbClr val="7030A0"/>
              </a:solidFill>
              <a:ln w="41275">
                <a:solidFill>
                  <a:schemeClr val="bg1"/>
                </a:solidFill>
              </a:ln>
              <a:effectLst>
                <a:outerShdw blurRad="50800" dist="38100" dir="2700000" algn="tl" rotWithShape="0">
                  <a:prstClr val="black">
                    <a:alpha val="20000"/>
                  </a:prstClr>
                </a:outerShdw>
              </a:effectLst>
            </c:spPr>
            <c:extLst>
              <c:ext xmlns:c16="http://schemas.microsoft.com/office/drawing/2014/chart" uri="{C3380CC4-5D6E-409C-BE32-E72D297353CC}">
                <c16:uniqueId val="{00000001-D925-4C83-9174-8330B6AAE115}"/>
              </c:ext>
            </c:extLst>
          </c:dPt>
          <c:dPt>
            <c:idx val="1"/>
            <c:bubble3D val="0"/>
            <c:spPr>
              <a:solidFill>
                <a:srgbClr val="BC8FDD"/>
              </a:solidFill>
              <a:ln w="41275">
                <a:solidFill>
                  <a:schemeClr val="bg1"/>
                </a:solidFill>
              </a:ln>
              <a:effectLst>
                <a:outerShdw blurRad="50800" dist="38100" dir="2700000" algn="tl" rotWithShape="0">
                  <a:prstClr val="black">
                    <a:alpha val="20000"/>
                  </a:prstClr>
                </a:outerShdw>
              </a:effectLst>
            </c:spPr>
            <c:extLst>
              <c:ext xmlns:c16="http://schemas.microsoft.com/office/drawing/2014/chart" uri="{C3380CC4-5D6E-409C-BE32-E72D297353CC}">
                <c16:uniqueId val="{00000003-D925-4C83-9174-8330B6AAE115}"/>
              </c:ext>
            </c:extLst>
          </c:dPt>
          <c:cat>
            <c:strRef>
              <c:f>Sheet1!$A$2:$A$3</c:f>
              <c:strCache>
                <c:ptCount val="1"/>
                <c:pt idx="0">
                  <c:v>Public</c:v>
                </c:pt>
              </c:strCache>
            </c:strRef>
          </c:cat>
          <c:val>
            <c:numRef>
              <c:f>Sheet1!$B$2:$B$3</c:f>
              <c:numCache>
                <c:formatCode>#,##0</c:formatCode>
                <c:ptCount val="2"/>
                <c:pt idx="0">
                  <c:v>25589</c:v>
                </c:pt>
                <c:pt idx="1">
                  <c:v>35721</c:v>
                </c:pt>
              </c:numCache>
            </c:numRef>
          </c:val>
          <c:extLst>
            <c:ext xmlns:c16="http://schemas.microsoft.com/office/drawing/2014/chart" uri="{C3380CC4-5D6E-409C-BE32-E72D297353CC}">
              <c16:uniqueId val="{00000004-D925-4C83-9174-8330B6AAE115}"/>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Region V</c:v>
                </c:pt>
              </c:strCache>
            </c:strRef>
          </c:tx>
          <c:spPr>
            <a:ln w="41275">
              <a:solidFill>
                <a:schemeClr val="bg1"/>
              </a:solidFill>
            </a:ln>
            <a:effectLst>
              <a:outerShdw blurRad="50800" dist="38100" dir="2700000" algn="tl" rotWithShape="0">
                <a:prstClr val="black">
                  <a:alpha val="20000"/>
                </a:prstClr>
              </a:outerShdw>
            </a:effectLst>
          </c:spPr>
          <c:dPt>
            <c:idx val="0"/>
            <c:bubble3D val="0"/>
            <c:spPr>
              <a:solidFill>
                <a:srgbClr val="4B39B5"/>
              </a:solidFill>
              <a:ln w="41275">
                <a:solidFill>
                  <a:schemeClr val="bg1"/>
                </a:solidFill>
              </a:ln>
              <a:effectLst>
                <a:outerShdw blurRad="50800" dist="38100" dir="2700000" algn="tl" rotWithShape="0">
                  <a:prstClr val="black">
                    <a:alpha val="20000"/>
                  </a:prstClr>
                </a:outerShdw>
              </a:effectLst>
            </c:spPr>
            <c:extLst>
              <c:ext xmlns:c16="http://schemas.microsoft.com/office/drawing/2014/chart" uri="{C3380CC4-5D6E-409C-BE32-E72D297353CC}">
                <c16:uniqueId val="{00000001-7A4A-4B43-8C12-CA19823F7E59}"/>
              </c:ext>
            </c:extLst>
          </c:dPt>
          <c:dPt>
            <c:idx val="1"/>
            <c:bubble3D val="0"/>
            <c:spPr>
              <a:solidFill>
                <a:srgbClr val="E4D3F1"/>
              </a:solidFill>
              <a:ln w="41275">
                <a:solidFill>
                  <a:schemeClr val="bg1"/>
                </a:solidFill>
              </a:ln>
              <a:effectLst>
                <a:outerShdw blurRad="50800" dist="38100" dir="2700000" algn="tl" rotWithShape="0">
                  <a:prstClr val="black">
                    <a:alpha val="20000"/>
                  </a:prstClr>
                </a:outerShdw>
              </a:effectLst>
            </c:spPr>
            <c:extLst>
              <c:ext xmlns:c16="http://schemas.microsoft.com/office/drawing/2014/chart" uri="{C3380CC4-5D6E-409C-BE32-E72D297353CC}">
                <c16:uniqueId val="{00000003-7A4A-4B43-8C12-CA19823F7E59}"/>
              </c:ext>
            </c:extLst>
          </c:dPt>
          <c:cat>
            <c:strRef>
              <c:f>Sheet1!$A$2:$A$3</c:f>
              <c:strCache>
                <c:ptCount val="1"/>
                <c:pt idx="0">
                  <c:v>Private</c:v>
                </c:pt>
              </c:strCache>
            </c:strRef>
          </c:cat>
          <c:val>
            <c:numRef>
              <c:f>Sheet1!$B$2:$B$3</c:f>
              <c:numCache>
                <c:formatCode>#,##0</c:formatCode>
                <c:ptCount val="2"/>
                <c:pt idx="0">
                  <c:v>9132</c:v>
                </c:pt>
                <c:pt idx="1">
                  <c:v>35321</c:v>
                </c:pt>
              </c:numCache>
            </c:numRef>
          </c:val>
          <c:extLst>
            <c:ext xmlns:c16="http://schemas.microsoft.com/office/drawing/2014/chart" uri="{C3380CC4-5D6E-409C-BE32-E72D297353CC}">
              <c16:uniqueId val="{00000004-7A4A-4B43-8C12-CA19823F7E59}"/>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Region V</c:v>
                </c:pt>
              </c:strCache>
            </c:strRef>
          </c:tx>
          <c:spPr>
            <a:solidFill>
              <a:schemeClr val="accent4">
                <a:lumMod val="60000"/>
                <a:lumOff val="40000"/>
              </a:schemeClr>
            </a:solidFill>
            <a:ln w="41275">
              <a:solidFill>
                <a:schemeClr val="bg1"/>
              </a:solidFill>
            </a:ln>
            <a:effectLst>
              <a:outerShdw blurRad="50800" dist="38100" dir="2700000" algn="tl" rotWithShape="0">
                <a:prstClr val="black">
                  <a:alpha val="20000"/>
                </a:prstClr>
              </a:outerShdw>
            </a:effectLst>
          </c:spPr>
          <c:dPt>
            <c:idx val="0"/>
            <c:bubble3D val="0"/>
            <c:spPr>
              <a:solidFill>
                <a:srgbClr val="002060"/>
              </a:solidFill>
              <a:ln w="41275">
                <a:solidFill>
                  <a:schemeClr val="bg1"/>
                </a:solidFill>
              </a:ln>
              <a:effectLst>
                <a:outerShdw blurRad="50800" dist="38100" dir="2700000" algn="tl" rotWithShape="0">
                  <a:prstClr val="black">
                    <a:alpha val="20000"/>
                  </a:prstClr>
                </a:outerShdw>
              </a:effectLst>
            </c:spPr>
            <c:extLst>
              <c:ext xmlns:c16="http://schemas.microsoft.com/office/drawing/2014/chart" uri="{C3380CC4-5D6E-409C-BE32-E72D297353CC}">
                <c16:uniqueId val="{00000001-C2C7-4092-A53F-C2B6AC267FB5}"/>
              </c:ext>
            </c:extLst>
          </c:dPt>
          <c:dPt>
            <c:idx val="1"/>
            <c:bubble3D val="0"/>
            <c:spPr>
              <a:solidFill>
                <a:srgbClr val="FF66FF"/>
              </a:solidFill>
              <a:ln w="41275">
                <a:solidFill>
                  <a:schemeClr val="bg1"/>
                </a:solidFill>
              </a:ln>
              <a:effectLst>
                <a:outerShdw blurRad="50800" dist="38100" dir="2700000" algn="tl" rotWithShape="0">
                  <a:prstClr val="black">
                    <a:alpha val="20000"/>
                  </a:prstClr>
                </a:outerShdw>
              </a:effectLst>
            </c:spPr>
            <c:extLst>
              <c:ext xmlns:c16="http://schemas.microsoft.com/office/drawing/2014/chart" uri="{C3380CC4-5D6E-409C-BE32-E72D297353CC}">
                <c16:uniqueId val="{00000003-C2C7-4092-A53F-C2B6AC267FB5}"/>
              </c:ext>
            </c:extLst>
          </c:dPt>
          <c:cat>
            <c:strRef>
              <c:f>Sheet1!$A$2:$A$3</c:f>
              <c:strCache>
                <c:ptCount val="1"/>
                <c:pt idx="0">
                  <c:v>ALS</c:v>
                </c:pt>
              </c:strCache>
            </c:strRef>
          </c:cat>
          <c:val>
            <c:numRef>
              <c:f>Sheet1!$B$2:$B$3</c:f>
              <c:numCache>
                <c:formatCode>#,##0</c:formatCode>
                <c:ptCount val="2"/>
                <c:pt idx="0">
                  <c:v>0</c:v>
                </c:pt>
                <c:pt idx="1">
                  <c:v>35321</c:v>
                </c:pt>
              </c:numCache>
            </c:numRef>
          </c:val>
          <c:extLst>
            <c:ext xmlns:c16="http://schemas.microsoft.com/office/drawing/2014/chart" uri="{C3380CC4-5D6E-409C-BE32-E72D297353CC}">
              <c16:uniqueId val="{00000004-C2C7-4092-A53F-C2B6AC267FB5}"/>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Region V</c:v>
                </c:pt>
              </c:strCache>
            </c:strRef>
          </c:tx>
          <c:spPr>
            <a:solidFill>
              <a:schemeClr val="accent4">
                <a:lumMod val="60000"/>
                <a:lumOff val="40000"/>
              </a:schemeClr>
            </a:solidFill>
            <a:ln w="41275">
              <a:solidFill>
                <a:schemeClr val="bg1"/>
              </a:solidFill>
            </a:ln>
            <a:effectLst>
              <a:outerShdw blurRad="50800" dist="38100" dir="2700000" algn="tl" rotWithShape="0">
                <a:prstClr val="black">
                  <a:alpha val="20000"/>
                </a:prstClr>
              </a:outerShdw>
            </a:effectLst>
          </c:spPr>
          <c:dPt>
            <c:idx val="0"/>
            <c:bubble3D val="0"/>
            <c:spPr>
              <a:solidFill>
                <a:schemeClr val="accent4">
                  <a:lumMod val="60000"/>
                  <a:lumOff val="40000"/>
                </a:schemeClr>
              </a:solidFill>
              <a:ln w="41275">
                <a:solidFill>
                  <a:schemeClr val="bg1"/>
                </a:solidFill>
              </a:ln>
              <a:effectLst>
                <a:outerShdw blurRad="50800" dist="38100" dir="2700000" algn="tl" rotWithShape="0">
                  <a:prstClr val="black">
                    <a:alpha val="20000"/>
                  </a:prstClr>
                </a:outerShdw>
              </a:effectLst>
            </c:spPr>
            <c:extLst>
              <c:ext xmlns:c16="http://schemas.microsoft.com/office/drawing/2014/chart" uri="{C3380CC4-5D6E-409C-BE32-E72D297353CC}">
                <c16:uniqueId val="{00000001-6B9F-4E2B-B093-2895FB0EC608}"/>
              </c:ext>
            </c:extLst>
          </c:dPt>
          <c:dPt>
            <c:idx val="1"/>
            <c:bubble3D val="0"/>
            <c:spPr>
              <a:solidFill>
                <a:schemeClr val="accent4">
                  <a:lumMod val="60000"/>
                  <a:lumOff val="40000"/>
                </a:schemeClr>
              </a:solidFill>
              <a:ln w="41275">
                <a:solidFill>
                  <a:schemeClr val="bg1"/>
                </a:solidFill>
              </a:ln>
              <a:effectLst>
                <a:outerShdw blurRad="50800" dist="38100" dir="2700000" algn="tl" rotWithShape="0">
                  <a:prstClr val="black">
                    <a:alpha val="20000"/>
                  </a:prstClr>
                </a:outerShdw>
              </a:effectLst>
            </c:spPr>
            <c:extLst>
              <c:ext xmlns:c16="http://schemas.microsoft.com/office/drawing/2014/chart" uri="{C3380CC4-5D6E-409C-BE32-E72D297353CC}">
                <c16:uniqueId val="{00000003-6B9F-4E2B-B093-2895FB0EC608}"/>
              </c:ext>
            </c:extLst>
          </c:dPt>
          <c:cat>
            <c:strRef>
              <c:f>Sheet1!$A$2:$A$3</c:f>
              <c:strCache>
                <c:ptCount val="1"/>
                <c:pt idx="0">
                  <c:v>ALS</c:v>
                </c:pt>
              </c:strCache>
            </c:strRef>
          </c:cat>
          <c:val>
            <c:numRef>
              <c:f>Sheet1!$B$2:$B$3</c:f>
              <c:numCache>
                <c:formatCode>#,##0</c:formatCode>
                <c:ptCount val="2"/>
                <c:pt idx="0">
                  <c:v>600</c:v>
                </c:pt>
                <c:pt idx="1">
                  <c:v>35321</c:v>
                </c:pt>
              </c:numCache>
            </c:numRef>
          </c:val>
          <c:extLst>
            <c:ext xmlns:c16="http://schemas.microsoft.com/office/drawing/2014/chart" uri="{C3380CC4-5D6E-409C-BE32-E72D297353CC}">
              <c16:uniqueId val="{00000004-6B9F-4E2B-B093-2895FB0EC608}"/>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lang="en-US"/>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5384615384615385E-2"/>
          <c:y val="3.9534726055921959E-4"/>
          <c:w val="0.98461538461538467"/>
          <c:h val="0.99960465273944077"/>
        </c:manualLayout>
      </c:layout>
      <c:pie3DChart>
        <c:varyColors val="1"/>
        <c:ser>
          <c:idx val="0"/>
          <c:order val="0"/>
          <c:tx>
            <c:strRef>
              <c:f>Sheet1!$B$1</c:f>
              <c:strCache>
                <c:ptCount val="1"/>
                <c:pt idx="0">
                  <c:v>Column1</c:v>
                </c:pt>
              </c:strCache>
            </c:strRef>
          </c:tx>
          <c:dPt>
            <c:idx val="0"/>
            <c:bubble3D val="0"/>
            <c:explosion val="61"/>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1-0569-4381-8E2E-75A736E9C2AD}"/>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3-0569-4381-8E2E-75A736E9C2AD}"/>
              </c:ext>
            </c:extLst>
          </c:dPt>
          <c:dPt>
            <c:idx val="2"/>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5-0569-4381-8E2E-75A736E9C2AD}"/>
              </c:ext>
            </c:extLst>
          </c:dPt>
          <c:dPt>
            <c:idx val="3"/>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p3d/>
            </c:spPr>
            <c:extLst>
              <c:ext xmlns:c16="http://schemas.microsoft.com/office/drawing/2014/chart" uri="{C3380CC4-5D6E-409C-BE32-E72D297353CC}">
                <c16:uniqueId val="{00000007-0569-4381-8E2E-75A736E9C2AD}"/>
              </c:ext>
            </c:extLst>
          </c:dPt>
          <c:dLbls>
            <c:dLbl>
              <c:idx val="0"/>
              <c:layout>
                <c:manualLayout>
                  <c:x val="-0.13104579024215876"/>
                  <c:y val="-0.33978095523327617"/>
                </c:manualLayout>
              </c:layout>
              <c:tx>
                <c:rich>
                  <a:bodyPr/>
                  <a:lstStyle/>
                  <a:p>
                    <a:fld id="{25A376EC-ECB0-462B-AF9F-6134E11CBA3C}" type="VALUE">
                      <a:rPr lang="en-US" sz="2800"/>
                      <a:pPr/>
                      <a:t>[VALUE]</a:t>
                    </a:fld>
                    <a:endParaRPr lang="en-PH"/>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569-4381-8E2E-75A736E9C2AD}"/>
                </c:ext>
              </c:extLst>
            </c:dLbl>
            <c:dLbl>
              <c:idx val="1"/>
              <c:spPr>
                <a:noFill/>
                <a:ln>
                  <a:noFill/>
                </a:ln>
                <a:effectLst/>
              </c:spPr>
              <c:txPr>
                <a:bodyPr rot="0" spcFirstLastPara="1" vertOverflow="ellipsis" vert="horz" wrap="square" anchor="ctr" anchorCtr="1"/>
                <a:lstStyle/>
                <a:p>
                  <a:pPr>
                    <a:defRPr sz="2400" b="1" i="0" u="none" strike="noStrike" kern="1200" baseline="0">
                      <a:solidFill>
                        <a:srgbClr val="FF0000"/>
                      </a:solidFill>
                      <a:latin typeface="Bookman Old Style" panose="02050604050505020204" pitchFamily="18" charset="0"/>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0569-4381-8E2E-75A736E9C2AD}"/>
                </c:ext>
              </c:extLst>
            </c:dLbl>
            <c:spPr>
              <a:noFill/>
              <a:ln>
                <a:noFill/>
              </a:ln>
              <a:effectLst/>
            </c:spPr>
            <c:txPr>
              <a:bodyPr rot="0" spcFirstLastPara="1" vertOverflow="ellipsis" vert="horz" wrap="square" anchor="ctr" anchorCtr="1"/>
              <a:lstStyle/>
              <a:p>
                <a:pPr>
                  <a:defRPr sz="5000" b="1" i="0" u="none" strike="noStrike" kern="1200" baseline="0">
                    <a:solidFill>
                      <a:srgbClr val="FF0000"/>
                    </a:solidFill>
                    <a:latin typeface="Bookman Old Style" panose="02050604050505020204" pitchFamily="18" charset="0"/>
                    <a:ea typeface="+mn-ea"/>
                    <a:cs typeface="+mn-cs"/>
                  </a:defRPr>
                </a:pPr>
                <a:endParaRPr lang="en-US"/>
              </a:p>
            </c:txPr>
            <c:dLblPos val="ct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Sheet1!$A$2:$A$5</c:f>
              <c:strCache>
                <c:ptCount val="2"/>
                <c:pt idx="0">
                  <c:v>Assessed</c:v>
                </c:pt>
                <c:pt idx="1">
                  <c:v>Absent</c:v>
                </c:pt>
              </c:strCache>
            </c:strRef>
          </c:cat>
          <c:val>
            <c:numRef>
              <c:f>Sheet1!$B$2:$B$5</c:f>
              <c:numCache>
                <c:formatCode>General</c:formatCode>
                <c:ptCount val="4"/>
                <c:pt idx="0">
                  <c:v>1975</c:v>
                </c:pt>
                <c:pt idx="1">
                  <c:v>170</c:v>
                </c:pt>
              </c:numCache>
            </c:numRef>
          </c:val>
          <c:extLst>
            <c:ext xmlns:c16="http://schemas.microsoft.com/office/drawing/2014/chart" uri="{C3380CC4-5D6E-409C-BE32-E72D297353CC}">
              <c16:uniqueId val="{00000008-0569-4381-8E2E-75A736E9C2AD}"/>
            </c:ext>
          </c:extLst>
        </c:ser>
        <c:dLbls>
          <c:dLblPos val="ctr"/>
          <c:showLegendKey val="0"/>
          <c:showVal val="1"/>
          <c:showCatName val="0"/>
          <c:showSerName val="0"/>
          <c:showPercent val="0"/>
          <c:showBubbleSize val="0"/>
          <c:showLeaderLines val="1"/>
        </c:dLbls>
      </c:pie3DChart>
      <c:spPr>
        <a:noFill/>
        <a:ln>
          <a:noFill/>
        </a:ln>
        <a:effectLst/>
      </c:spPr>
    </c:plotArea>
    <c:legend>
      <c:legendPos val="b"/>
      <c:legendEntry>
        <c:idx val="2"/>
        <c:delete val="1"/>
      </c:legendEntry>
      <c:legendEntry>
        <c:idx val="3"/>
        <c:delete val="1"/>
      </c:legendEntry>
      <c:layout>
        <c:manualLayout>
          <c:xMode val="edge"/>
          <c:yMode val="edge"/>
          <c:x val="0.10113365636987683"/>
          <c:y val="0.75767643896911396"/>
          <c:w val="0.79004027861901882"/>
          <c:h val="7.8731925114526743E-2"/>
        </c:manualLayout>
      </c:layout>
      <c:overlay val="0"/>
      <c:spPr>
        <a:noFill/>
        <a:ln>
          <a:noFill/>
        </a:ln>
        <a:effectLst/>
      </c:spPr>
      <c:txPr>
        <a:bodyPr rot="0" spcFirstLastPara="1" vertOverflow="ellipsis" vert="horz" wrap="square" anchor="ctr" anchorCtr="1"/>
        <a:lstStyle/>
        <a:p>
          <a:pPr>
            <a:defRPr sz="5000" b="1" i="0" u="none" strike="noStrike" kern="1200" baseline="0">
              <a:solidFill>
                <a:srgbClr val="FF0000"/>
              </a:solidFill>
              <a:latin typeface="Bookman Old Style" panose="020506040505050202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5000" b="1">
          <a:latin typeface="Bookman Old Style" panose="020506040505050202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4007C8-7994-3B01-C2A1-FA86D66EB946}"/>
              </a:ext>
            </a:extLst>
          </p:cNvPr>
          <p:cNvSpPr>
            <a:spLocks noGrp="1"/>
          </p:cNvSpPr>
          <p:nvPr>
            <p:ph type="hdr" sz="quarter"/>
          </p:nvPr>
        </p:nvSpPr>
        <p:spPr>
          <a:xfrm>
            <a:off x="0" y="0"/>
            <a:ext cx="3055938" cy="466725"/>
          </a:xfrm>
          <a:prstGeom prst="rect">
            <a:avLst/>
          </a:prstGeom>
        </p:spPr>
        <p:txBody>
          <a:bodyPr vert="horz" lIns="91440" tIns="45720" rIns="91440" bIns="45720" rtlCol="0"/>
          <a:lstStyle>
            <a:lvl1pPr algn="l">
              <a:defRPr sz="1200"/>
            </a:lvl1pPr>
          </a:lstStyle>
          <a:p>
            <a:endParaRPr lang="en-PH"/>
          </a:p>
        </p:txBody>
      </p:sp>
      <p:sp>
        <p:nvSpPr>
          <p:cNvPr id="3" name="Date Placeholder 2">
            <a:extLst>
              <a:ext uri="{FF2B5EF4-FFF2-40B4-BE49-F238E27FC236}">
                <a16:creationId xmlns:a16="http://schemas.microsoft.com/office/drawing/2014/main" id="{696739D9-FB52-70BB-94D6-8421C3070B9A}"/>
              </a:ext>
            </a:extLst>
          </p:cNvPr>
          <p:cNvSpPr>
            <a:spLocks noGrp="1"/>
          </p:cNvSpPr>
          <p:nvPr>
            <p:ph type="dt" sz="quarter" idx="1"/>
          </p:nvPr>
        </p:nvSpPr>
        <p:spPr>
          <a:xfrm>
            <a:off x="3995738" y="0"/>
            <a:ext cx="3055937" cy="466725"/>
          </a:xfrm>
          <a:prstGeom prst="rect">
            <a:avLst/>
          </a:prstGeom>
        </p:spPr>
        <p:txBody>
          <a:bodyPr vert="horz" lIns="91440" tIns="45720" rIns="91440" bIns="45720" rtlCol="0"/>
          <a:lstStyle>
            <a:lvl1pPr algn="r">
              <a:defRPr sz="1200"/>
            </a:lvl1pPr>
          </a:lstStyle>
          <a:p>
            <a:r>
              <a:rPr lang="en-US"/>
              <a:t>.</a:t>
            </a:r>
            <a:endParaRPr lang="en-PH"/>
          </a:p>
        </p:txBody>
      </p:sp>
      <p:sp>
        <p:nvSpPr>
          <p:cNvPr id="4" name="Footer Placeholder 3">
            <a:extLst>
              <a:ext uri="{FF2B5EF4-FFF2-40B4-BE49-F238E27FC236}">
                <a16:creationId xmlns:a16="http://schemas.microsoft.com/office/drawing/2014/main" id="{776F13B5-E199-8063-CA46-38B6021006CF}"/>
              </a:ext>
            </a:extLst>
          </p:cNvPr>
          <p:cNvSpPr>
            <a:spLocks noGrp="1"/>
          </p:cNvSpPr>
          <p:nvPr>
            <p:ph type="ftr" sz="quarter" idx="2"/>
          </p:nvPr>
        </p:nvSpPr>
        <p:spPr>
          <a:xfrm>
            <a:off x="0" y="8842375"/>
            <a:ext cx="3055938" cy="466725"/>
          </a:xfrm>
          <a:prstGeom prst="rect">
            <a:avLst/>
          </a:prstGeom>
        </p:spPr>
        <p:txBody>
          <a:bodyPr vert="horz" lIns="91440" tIns="45720" rIns="91440" bIns="45720" rtlCol="0" anchor="b"/>
          <a:lstStyle>
            <a:lvl1pPr algn="l">
              <a:defRPr sz="1200"/>
            </a:lvl1pPr>
          </a:lstStyle>
          <a:p>
            <a:endParaRPr lang="en-PH"/>
          </a:p>
        </p:txBody>
      </p:sp>
      <p:sp>
        <p:nvSpPr>
          <p:cNvPr id="5" name="Slide Number Placeholder 4">
            <a:extLst>
              <a:ext uri="{FF2B5EF4-FFF2-40B4-BE49-F238E27FC236}">
                <a16:creationId xmlns:a16="http://schemas.microsoft.com/office/drawing/2014/main" id="{6F06B9A7-5480-3A60-071C-747AAC978AC7}"/>
              </a:ext>
            </a:extLst>
          </p:cNvPr>
          <p:cNvSpPr>
            <a:spLocks noGrp="1"/>
          </p:cNvSpPr>
          <p:nvPr>
            <p:ph type="sldNum" sz="quarter" idx="3"/>
          </p:nvPr>
        </p:nvSpPr>
        <p:spPr>
          <a:xfrm>
            <a:off x="3995738" y="8842375"/>
            <a:ext cx="3055937" cy="466725"/>
          </a:xfrm>
          <a:prstGeom prst="rect">
            <a:avLst/>
          </a:prstGeom>
        </p:spPr>
        <p:txBody>
          <a:bodyPr vert="horz" lIns="91440" tIns="45720" rIns="91440" bIns="45720" rtlCol="0" anchor="b"/>
          <a:lstStyle>
            <a:lvl1pPr algn="r">
              <a:defRPr sz="1200"/>
            </a:lvl1pPr>
          </a:lstStyle>
          <a:p>
            <a:fld id="{ACA8D6AD-8BED-426E-8D94-E605726BF187}" type="slidenum">
              <a:rPr lang="en-PH" smtClean="0"/>
              <a:t>‹#›</a:t>
            </a:fld>
            <a:endParaRPr lang="en-PH"/>
          </a:p>
        </p:txBody>
      </p:sp>
    </p:spTree>
    <p:extLst>
      <p:ext uri="{BB962C8B-B14F-4D97-AF65-F5344CB8AC3E}">
        <p14:creationId xmlns:p14="http://schemas.microsoft.com/office/powerpoint/2010/main" val="6738889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56414" cy="46545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95217" y="0"/>
            <a:ext cx="3056414" cy="465455"/>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r>
              <a:rPr lang="en-US"/>
              <a:t>.</a:t>
            </a:r>
            <a:endParaRPr/>
          </a:p>
        </p:txBody>
      </p:sp>
      <p:sp>
        <p:nvSpPr>
          <p:cNvPr id="5" name="Google Shape;5;n"/>
          <p:cNvSpPr>
            <a:spLocks noGrp="1" noRot="1" noChangeAspect="1"/>
          </p:cNvSpPr>
          <p:nvPr>
            <p:ph type="sldImg" idx="3"/>
          </p:nvPr>
        </p:nvSpPr>
        <p:spPr>
          <a:xfrm>
            <a:off x="425450" y="698500"/>
            <a:ext cx="6202363" cy="34893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5327" y="4421823"/>
            <a:ext cx="5642610" cy="4189095"/>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42030"/>
            <a:ext cx="3056414" cy="46545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95217" y="8842030"/>
            <a:ext cx="3056414" cy="46545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hf hdr="0" ftr="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a:extLst>
            <a:ext uri="{FF2B5EF4-FFF2-40B4-BE49-F238E27FC236}">
              <a16:creationId xmlns:a16="http://schemas.microsoft.com/office/drawing/2014/main" id="{8995FCC7-B4A8-27A0-473C-A6B47AA46C01}"/>
            </a:ext>
          </a:extLst>
        </p:cNvPr>
        <p:cNvGrpSpPr/>
        <p:nvPr/>
      </p:nvGrpSpPr>
      <p:grpSpPr>
        <a:xfrm>
          <a:off x="0" y="0"/>
          <a:ext cx="0" cy="0"/>
          <a:chOff x="0" y="0"/>
          <a:chExt cx="0" cy="0"/>
        </a:xfrm>
      </p:grpSpPr>
      <p:sp>
        <p:nvSpPr>
          <p:cNvPr id="367" name="Google Shape;367;p26:notes">
            <a:extLst>
              <a:ext uri="{FF2B5EF4-FFF2-40B4-BE49-F238E27FC236}">
                <a16:creationId xmlns:a16="http://schemas.microsoft.com/office/drawing/2014/main" id="{53F4D42B-22F9-962C-4678-02068803DEA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26:notes">
            <a:extLst>
              <a:ext uri="{FF2B5EF4-FFF2-40B4-BE49-F238E27FC236}">
                <a16:creationId xmlns:a16="http://schemas.microsoft.com/office/drawing/2014/main" id="{097B630C-4CCE-171F-7A43-B5DD6482763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 name="Date Placeholder 2">
            <a:extLst>
              <a:ext uri="{FF2B5EF4-FFF2-40B4-BE49-F238E27FC236}">
                <a16:creationId xmlns:a16="http://schemas.microsoft.com/office/drawing/2014/main" id="{4FF969F6-AC04-58C1-8400-8D0CD5EA9F67}"/>
              </a:ext>
            </a:extLst>
          </p:cNvPr>
          <p:cNvSpPr>
            <a:spLocks noGrp="1"/>
          </p:cNvSpPr>
          <p:nvPr>
            <p:ph type="dt" idx="10"/>
          </p:nvPr>
        </p:nvSpPr>
        <p:spPr/>
        <p:txBody>
          <a:bodyPr/>
          <a:lstStyle/>
          <a:p>
            <a:r>
              <a:rPr lang="en-US"/>
              <a:t>.</a:t>
            </a:r>
          </a:p>
        </p:txBody>
      </p:sp>
    </p:spTree>
    <p:extLst>
      <p:ext uri="{BB962C8B-B14F-4D97-AF65-F5344CB8AC3E}">
        <p14:creationId xmlns:p14="http://schemas.microsoft.com/office/powerpoint/2010/main" val="2213150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a:extLst>
            <a:ext uri="{FF2B5EF4-FFF2-40B4-BE49-F238E27FC236}">
              <a16:creationId xmlns:a16="http://schemas.microsoft.com/office/drawing/2014/main" id="{33EFE8C5-E1BA-AF8D-064C-27CEFF01B4E6}"/>
            </a:ext>
          </a:extLst>
        </p:cNvPr>
        <p:cNvGrpSpPr/>
        <p:nvPr/>
      </p:nvGrpSpPr>
      <p:grpSpPr>
        <a:xfrm>
          <a:off x="0" y="0"/>
          <a:ext cx="0" cy="0"/>
          <a:chOff x="0" y="0"/>
          <a:chExt cx="0" cy="0"/>
        </a:xfrm>
      </p:grpSpPr>
      <p:sp>
        <p:nvSpPr>
          <p:cNvPr id="367" name="Google Shape;367;p26:notes">
            <a:extLst>
              <a:ext uri="{FF2B5EF4-FFF2-40B4-BE49-F238E27FC236}">
                <a16:creationId xmlns:a16="http://schemas.microsoft.com/office/drawing/2014/main" id="{3F6D4F8F-4A79-6E8D-F140-F2369FC896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26:notes">
            <a:extLst>
              <a:ext uri="{FF2B5EF4-FFF2-40B4-BE49-F238E27FC236}">
                <a16:creationId xmlns:a16="http://schemas.microsoft.com/office/drawing/2014/main" id="{E35180E4-F794-6BB5-933C-4E4F6D1D866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 name="Date Placeholder 2">
            <a:extLst>
              <a:ext uri="{FF2B5EF4-FFF2-40B4-BE49-F238E27FC236}">
                <a16:creationId xmlns:a16="http://schemas.microsoft.com/office/drawing/2014/main" id="{69566FB9-73B2-3F80-26D1-7870D92D4895}"/>
              </a:ext>
            </a:extLst>
          </p:cNvPr>
          <p:cNvSpPr>
            <a:spLocks noGrp="1"/>
          </p:cNvSpPr>
          <p:nvPr>
            <p:ph type="dt" idx="10"/>
          </p:nvPr>
        </p:nvSpPr>
        <p:spPr/>
        <p:txBody>
          <a:bodyPr/>
          <a:lstStyle/>
          <a:p>
            <a:r>
              <a:rPr lang="en-US"/>
              <a:t>.</a:t>
            </a:r>
          </a:p>
        </p:txBody>
      </p:sp>
    </p:spTree>
    <p:extLst>
      <p:ext uri="{BB962C8B-B14F-4D97-AF65-F5344CB8AC3E}">
        <p14:creationId xmlns:p14="http://schemas.microsoft.com/office/powerpoint/2010/main" val="485010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47"/>
          <p:cNvSpPr txBox="1">
            <a:spLocks noGrp="1"/>
          </p:cNvSpPr>
          <p:nvPr>
            <p:ph type="title"/>
          </p:nvPr>
        </p:nvSpPr>
        <p:spPr>
          <a:xfrm>
            <a:off x="415492" y="593367"/>
            <a:ext cx="11357841"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atin typeface="Poppins"/>
                <a:ea typeface="Poppins"/>
                <a:cs typeface="Poppins"/>
                <a:sym typeface="Poppins"/>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47"/>
          <p:cNvSpPr txBox="1">
            <a:spLocks noGrp="1"/>
          </p:cNvSpPr>
          <p:nvPr>
            <p:ph type="body" idx="1"/>
          </p:nvPr>
        </p:nvSpPr>
        <p:spPr>
          <a:xfrm>
            <a:off x="415492" y="1536633"/>
            <a:ext cx="11357841"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atin typeface="Poppins"/>
                <a:ea typeface="Poppins"/>
                <a:cs typeface="Poppins"/>
                <a:sym typeface="Poppins"/>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47"/>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1pPr>
            <a:lvl2pPr marL="0" lvl="1"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2pPr>
            <a:lvl3pPr marL="0" lvl="2"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3pPr>
            <a:lvl4pPr marL="0" lvl="3"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4pPr>
            <a:lvl5pPr marL="0" lvl="4"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5pPr>
            <a:lvl6pPr marL="0" lvl="5"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6pPr>
            <a:lvl7pPr marL="0" lvl="6"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7pPr>
            <a:lvl8pPr marL="0" lvl="7"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8pPr>
            <a:lvl9pPr marL="0" lvl="8"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50"/>
          <p:cNvSpPr txBox="1">
            <a:spLocks noGrp="1"/>
          </p:cNvSpPr>
          <p:nvPr>
            <p:ph type="ctrTitle"/>
          </p:nvPr>
        </p:nvSpPr>
        <p:spPr>
          <a:xfrm>
            <a:off x="415503" y="992767"/>
            <a:ext cx="11357841"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2"/>
            </a:lvl1pPr>
            <a:lvl2pPr lvl="1" algn="ctr">
              <a:lnSpc>
                <a:spcPct val="100000"/>
              </a:lnSpc>
              <a:spcBef>
                <a:spcPts val="0"/>
              </a:spcBef>
              <a:spcAft>
                <a:spcPts val="0"/>
              </a:spcAft>
              <a:buSzPts val="5200"/>
              <a:buNone/>
              <a:defRPr sz="6932"/>
            </a:lvl2pPr>
            <a:lvl3pPr lvl="2" algn="ctr">
              <a:lnSpc>
                <a:spcPct val="100000"/>
              </a:lnSpc>
              <a:spcBef>
                <a:spcPts val="0"/>
              </a:spcBef>
              <a:spcAft>
                <a:spcPts val="0"/>
              </a:spcAft>
              <a:buSzPts val="5200"/>
              <a:buNone/>
              <a:defRPr sz="6932"/>
            </a:lvl3pPr>
            <a:lvl4pPr lvl="3" algn="ctr">
              <a:lnSpc>
                <a:spcPct val="100000"/>
              </a:lnSpc>
              <a:spcBef>
                <a:spcPts val="0"/>
              </a:spcBef>
              <a:spcAft>
                <a:spcPts val="0"/>
              </a:spcAft>
              <a:buSzPts val="5200"/>
              <a:buNone/>
              <a:defRPr sz="6932"/>
            </a:lvl4pPr>
            <a:lvl5pPr lvl="4" algn="ctr">
              <a:lnSpc>
                <a:spcPct val="100000"/>
              </a:lnSpc>
              <a:spcBef>
                <a:spcPts val="0"/>
              </a:spcBef>
              <a:spcAft>
                <a:spcPts val="0"/>
              </a:spcAft>
              <a:buSzPts val="5200"/>
              <a:buNone/>
              <a:defRPr sz="6932"/>
            </a:lvl5pPr>
            <a:lvl6pPr lvl="5" algn="ctr">
              <a:lnSpc>
                <a:spcPct val="100000"/>
              </a:lnSpc>
              <a:spcBef>
                <a:spcPts val="0"/>
              </a:spcBef>
              <a:spcAft>
                <a:spcPts val="0"/>
              </a:spcAft>
              <a:buSzPts val="5200"/>
              <a:buNone/>
              <a:defRPr sz="6932"/>
            </a:lvl6pPr>
            <a:lvl7pPr lvl="6" algn="ctr">
              <a:lnSpc>
                <a:spcPct val="100000"/>
              </a:lnSpc>
              <a:spcBef>
                <a:spcPts val="0"/>
              </a:spcBef>
              <a:spcAft>
                <a:spcPts val="0"/>
              </a:spcAft>
              <a:buSzPts val="5200"/>
              <a:buNone/>
              <a:defRPr sz="6932"/>
            </a:lvl7pPr>
            <a:lvl8pPr lvl="7" algn="ctr">
              <a:lnSpc>
                <a:spcPct val="100000"/>
              </a:lnSpc>
              <a:spcBef>
                <a:spcPts val="0"/>
              </a:spcBef>
              <a:spcAft>
                <a:spcPts val="0"/>
              </a:spcAft>
              <a:buSzPts val="5200"/>
              <a:buNone/>
              <a:defRPr sz="6932"/>
            </a:lvl8pPr>
            <a:lvl9pPr lvl="8" algn="ctr">
              <a:lnSpc>
                <a:spcPct val="100000"/>
              </a:lnSpc>
              <a:spcBef>
                <a:spcPts val="0"/>
              </a:spcBef>
              <a:spcAft>
                <a:spcPts val="0"/>
              </a:spcAft>
              <a:buSzPts val="5200"/>
              <a:buNone/>
              <a:defRPr sz="6932"/>
            </a:lvl9pPr>
          </a:lstStyle>
          <a:p>
            <a:endParaRPr/>
          </a:p>
        </p:txBody>
      </p:sp>
      <p:sp>
        <p:nvSpPr>
          <p:cNvPr id="19" name="Google Shape;19;p50"/>
          <p:cNvSpPr txBox="1">
            <a:spLocks noGrp="1"/>
          </p:cNvSpPr>
          <p:nvPr>
            <p:ph type="subTitle" idx="1"/>
          </p:nvPr>
        </p:nvSpPr>
        <p:spPr>
          <a:xfrm>
            <a:off x="415492" y="3778833"/>
            <a:ext cx="11357841"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2"/>
            </a:lvl1pPr>
            <a:lvl2pPr lvl="1" algn="ctr">
              <a:lnSpc>
                <a:spcPct val="100000"/>
              </a:lnSpc>
              <a:spcBef>
                <a:spcPts val="0"/>
              </a:spcBef>
              <a:spcAft>
                <a:spcPts val="0"/>
              </a:spcAft>
              <a:buSzPts val="2800"/>
              <a:buNone/>
              <a:defRPr sz="3732"/>
            </a:lvl2pPr>
            <a:lvl3pPr lvl="2" algn="ctr">
              <a:lnSpc>
                <a:spcPct val="100000"/>
              </a:lnSpc>
              <a:spcBef>
                <a:spcPts val="0"/>
              </a:spcBef>
              <a:spcAft>
                <a:spcPts val="0"/>
              </a:spcAft>
              <a:buSzPts val="2800"/>
              <a:buNone/>
              <a:defRPr sz="3732"/>
            </a:lvl3pPr>
            <a:lvl4pPr lvl="3" algn="ctr">
              <a:lnSpc>
                <a:spcPct val="100000"/>
              </a:lnSpc>
              <a:spcBef>
                <a:spcPts val="0"/>
              </a:spcBef>
              <a:spcAft>
                <a:spcPts val="0"/>
              </a:spcAft>
              <a:buSzPts val="2800"/>
              <a:buNone/>
              <a:defRPr sz="3732"/>
            </a:lvl4pPr>
            <a:lvl5pPr lvl="4" algn="ctr">
              <a:lnSpc>
                <a:spcPct val="100000"/>
              </a:lnSpc>
              <a:spcBef>
                <a:spcPts val="0"/>
              </a:spcBef>
              <a:spcAft>
                <a:spcPts val="0"/>
              </a:spcAft>
              <a:buSzPts val="2800"/>
              <a:buNone/>
              <a:defRPr sz="3732"/>
            </a:lvl5pPr>
            <a:lvl6pPr lvl="5" algn="ctr">
              <a:lnSpc>
                <a:spcPct val="100000"/>
              </a:lnSpc>
              <a:spcBef>
                <a:spcPts val="0"/>
              </a:spcBef>
              <a:spcAft>
                <a:spcPts val="0"/>
              </a:spcAft>
              <a:buSzPts val="2800"/>
              <a:buNone/>
              <a:defRPr sz="3732"/>
            </a:lvl6pPr>
            <a:lvl7pPr lvl="6" algn="ctr">
              <a:lnSpc>
                <a:spcPct val="100000"/>
              </a:lnSpc>
              <a:spcBef>
                <a:spcPts val="0"/>
              </a:spcBef>
              <a:spcAft>
                <a:spcPts val="0"/>
              </a:spcAft>
              <a:buSzPts val="2800"/>
              <a:buNone/>
              <a:defRPr sz="3732"/>
            </a:lvl7pPr>
            <a:lvl8pPr lvl="7" algn="ctr">
              <a:lnSpc>
                <a:spcPct val="100000"/>
              </a:lnSpc>
              <a:spcBef>
                <a:spcPts val="0"/>
              </a:spcBef>
              <a:spcAft>
                <a:spcPts val="0"/>
              </a:spcAft>
              <a:buSzPts val="2800"/>
              <a:buNone/>
              <a:defRPr sz="3732"/>
            </a:lvl8pPr>
            <a:lvl9pPr lvl="8" algn="ctr">
              <a:lnSpc>
                <a:spcPct val="100000"/>
              </a:lnSpc>
              <a:spcBef>
                <a:spcPts val="0"/>
              </a:spcBef>
              <a:spcAft>
                <a:spcPts val="0"/>
              </a:spcAft>
              <a:buSzPts val="2800"/>
              <a:buNone/>
              <a:defRPr sz="3732"/>
            </a:lvl9pPr>
          </a:lstStyle>
          <a:p>
            <a:endParaRPr/>
          </a:p>
        </p:txBody>
      </p:sp>
      <p:sp>
        <p:nvSpPr>
          <p:cNvPr id="20" name="Google Shape;20;p50"/>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1pPr>
            <a:lvl2pPr marL="0" lvl="1"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2pPr>
            <a:lvl3pPr marL="0" lvl="2"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3pPr>
            <a:lvl4pPr marL="0" lvl="3"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4pPr>
            <a:lvl5pPr marL="0" lvl="4"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5pPr>
            <a:lvl6pPr marL="0" lvl="5"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6pPr>
            <a:lvl7pPr marL="0" lvl="6"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7pPr>
            <a:lvl8pPr marL="0" lvl="7"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8pPr>
            <a:lvl9pPr marL="0" lvl="8" indent="0" algn="r">
              <a:buClr>
                <a:schemeClr val="dk2"/>
              </a:buClr>
              <a:buSzPts val="1333"/>
              <a:buFont typeface="Poppins"/>
              <a:buNone/>
              <a:defRPr sz="1333" b="0" i="0" u="none" strike="noStrike" cap="none">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58"/>
          <p:cNvSpPr txBox="1">
            <a:spLocks noGrp="1"/>
          </p:cNvSpPr>
          <p:nvPr>
            <p:ph type="title"/>
          </p:nvPr>
        </p:nvSpPr>
        <p:spPr>
          <a:xfrm>
            <a:off x="415492" y="2867800"/>
            <a:ext cx="11357841" cy="1122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4799"/>
            </a:lvl1pPr>
            <a:lvl2pPr lvl="1" algn="ctr">
              <a:lnSpc>
                <a:spcPct val="100000"/>
              </a:lnSpc>
              <a:spcBef>
                <a:spcPts val="0"/>
              </a:spcBef>
              <a:spcAft>
                <a:spcPts val="0"/>
              </a:spcAft>
              <a:buSzPts val="3600"/>
              <a:buNone/>
              <a:defRPr sz="4799"/>
            </a:lvl2pPr>
            <a:lvl3pPr lvl="2" algn="ctr">
              <a:lnSpc>
                <a:spcPct val="100000"/>
              </a:lnSpc>
              <a:spcBef>
                <a:spcPts val="0"/>
              </a:spcBef>
              <a:spcAft>
                <a:spcPts val="0"/>
              </a:spcAft>
              <a:buSzPts val="3600"/>
              <a:buNone/>
              <a:defRPr sz="4799"/>
            </a:lvl3pPr>
            <a:lvl4pPr lvl="3" algn="ctr">
              <a:lnSpc>
                <a:spcPct val="100000"/>
              </a:lnSpc>
              <a:spcBef>
                <a:spcPts val="0"/>
              </a:spcBef>
              <a:spcAft>
                <a:spcPts val="0"/>
              </a:spcAft>
              <a:buSzPts val="3600"/>
              <a:buNone/>
              <a:defRPr sz="4799"/>
            </a:lvl4pPr>
            <a:lvl5pPr lvl="4" algn="ctr">
              <a:lnSpc>
                <a:spcPct val="100000"/>
              </a:lnSpc>
              <a:spcBef>
                <a:spcPts val="0"/>
              </a:spcBef>
              <a:spcAft>
                <a:spcPts val="0"/>
              </a:spcAft>
              <a:buSzPts val="3600"/>
              <a:buNone/>
              <a:defRPr sz="4799"/>
            </a:lvl5pPr>
            <a:lvl6pPr lvl="5" algn="ctr">
              <a:lnSpc>
                <a:spcPct val="100000"/>
              </a:lnSpc>
              <a:spcBef>
                <a:spcPts val="0"/>
              </a:spcBef>
              <a:spcAft>
                <a:spcPts val="0"/>
              </a:spcAft>
              <a:buSzPts val="3600"/>
              <a:buNone/>
              <a:defRPr sz="4799"/>
            </a:lvl6pPr>
            <a:lvl7pPr lvl="6" algn="ctr">
              <a:lnSpc>
                <a:spcPct val="100000"/>
              </a:lnSpc>
              <a:spcBef>
                <a:spcPts val="0"/>
              </a:spcBef>
              <a:spcAft>
                <a:spcPts val="0"/>
              </a:spcAft>
              <a:buSzPts val="3600"/>
              <a:buNone/>
              <a:defRPr sz="4799"/>
            </a:lvl7pPr>
            <a:lvl8pPr lvl="7" algn="ctr">
              <a:lnSpc>
                <a:spcPct val="100000"/>
              </a:lnSpc>
              <a:spcBef>
                <a:spcPts val="0"/>
              </a:spcBef>
              <a:spcAft>
                <a:spcPts val="0"/>
              </a:spcAft>
              <a:buSzPts val="3600"/>
              <a:buNone/>
              <a:defRPr sz="4799"/>
            </a:lvl8pPr>
            <a:lvl9pPr lvl="8" algn="ctr">
              <a:lnSpc>
                <a:spcPct val="100000"/>
              </a:lnSpc>
              <a:spcBef>
                <a:spcPts val="0"/>
              </a:spcBef>
              <a:spcAft>
                <a:spcPts val="0"/>
              </a:spcAft>
              <a:buSzPts val="3600"/>
              <a:buNone/>
              <a:defRPr sz="4799"/>
            </a:lvl9pPr>
          </a:lstStyle>
          <a:p>
            <a:endParaRPr/>
          </a:p>
        </p:txBody>
      </p:sp>
      <p:sp>
        <p:nvSpPr>
          <p:cNvPr id="23" name="Google Shape;23;p58"/>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9"/>
          <p:cNvSpPr txBox="1">
            <a:spLocks noGrp="1"/>
          </p:cNvSpPr>
          <p:nvPr>
            <p:ph type="title"/>
          </p:nvPr>
        </p:nvSpPr>
        <p:spPr>
          <a:xfrm>
            <a:off x="415492" y="593367"/>
            <a:ext cx="11357841"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6" name="Google Shape;26;p59"/>
          <p:cNvSpPr txBox="1">
            <a:spLocks noGrp="1"/>
          </p:cNvSpPr>
          <p:nvPr>
            <p:ph type="body" idx="1"/>
          </p:nvPr>
        </p:nvSpPr>
        <p:spPr>
          <a:xfrm>
            <a:off x="415492" y="1536633"/>
            <a:ext cx="5331811"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866"/>
            </a:lvl1pPr>
            <a:lvl2pPr marL="914400" lvl="1" indent="-304800" algn="l">
              <a:lnSpc>
                <a:spcPct val="115000"/>
              </a:lnSpc>
              <a:spcBef>
                <a:spcPts val="0"/>
              </a:spcBef>
              <a:spcAft>
                <a:spcPts val="0"/>
              </a:spcAft>
              <a:buSzPts val="1200"/>
              <a:buChar char="○"/>
              <a:defRPr sz="1600"/>
            </a:lvl2pPr>
            <a:lvl3pPr marL="1371600" lvl="2" indent="-304800" algn="l">
              <a:lnSpc>
                <a:spcPct val="115000"/>
              </a:lnSpc>
              <a:spcBef>
                <a:spcPts val="0"/>
              </a:spcBef>
              <a:spcAft>
                <a:spcPts val="0"/>
              </a:spcAft>
              <a:buSzPts val="1200"/>
              <a:buChar char="■"/>
              <a:defRPr sz="1600"/>
            </a:lvl3pPr>
            <a:lvl4pPr marL="1828800" lvl="3" indent="-304800" algn="l">
              <a:lnSpc>
                <a:spcPct val="115000"/>
              </a:lnSpc>
              <a:spcBef>
                <a:spcPts val="0"/>
              </a:spcBef>
              <a:spcAft>
                <a:spcPts val="0"/>
              </a:spcAft>
              <a:buSzPts val="1200"/>
              <a:buChar char="●"/>
              <a:defRPr sz="1600"/>
            </a:lvl4pPr>
            <a:lvl5pPr marL="2286000" lvl="4" indent="-304800" algn="l">
              <a:lnSpc>
                <a:spcPct val="115000"/>
              </a:lnSpc>
              <a:spcBef>
                <a:spcPts val="0"/>
              </a:spcBef>
              <a:spcAft>
                <a:spcPts val="0"/>
              </a:spcAft>
              <a:buSzPts val="1200"/>
              <a:buChar char="○"/>
              <a:defRPr sz="1600"/>
            </a:lvl5pPr>
            <a:lvl6pPr marL="2743200" lvl="5" indent="-304800" algn="l">
              <a:lnSpc>
                <a:spcPct val="115000"/>
              </a:lnSpc>
              <a:spcBef>
                <a:spcPts val="0"/>
              </a:spcBef>
              <a:spcAft>
                <a:spcPts val="0"/>
              </a:spcAft>
              <a:buSzPts val="1200"/>
              <a:buChar char="■"/>
              <a:defRPr sz="1600"/>
            </a:lvl6pPr>
            <a:lvl7pPr marL="3200400" lvl="6" indent="-304800" algn="l">
              <a:lnSpc>
                <a:spcPct val="115000"/>
              </a:lnSpc>
              <a:spcBef>
                <a:spcPts val="0"/>
              </a:spcBef>
              <a:spcAft>
                <a:spcPts val="0"/>
              </a:spcAft>
              <a:buSzPts val="1200"/>
              <a:buChar char="●"/>
              <a:defRPr sz="1600"/>
            </a:lvl7pPr>
            <a:lvl8pPr marL="3657600" lvl="7" indent="-304800" algn="l">
              <a:lnSpc>
                <a:spcPct val="115000"/>
              </a:lnSpc>
              <a:spcBef>
                <a:spcPts val="0"/>
              </a:spcBef>
              <a:spcAft>
                <a:spcPts val="0"/>
              </a:spcAft>
              <a:buSzPts val="1200"/>
              <a:buChar char="○"/>
              <a:defRPr sz="1600"/>
            </a:lvl8pPr>
            <a:lvl9pPr marL="4114800" lvl="8" indent="-304800" algn="l">
              <a:lnSpc>
                <a:spcPct val="115000"/>
              </a:lnSpc>
              <a:spcBef>
                <a:spcPts val="0"/>
              </a:spcBef>
              <a:spcAft>
                <a:spcPts val="0"/>
              </a:spcAft>
              <a:buSzPts val="1200"/>
              <a:buChar char="■"/>
              <a:defRPr sz="1600"/>
            </a:lvl9pPr>
          </a:lstStyle>
          <a:p>
            <a:endParaRPr/>
          </a:p>
        </p:txBody>
      </p:sp>
      <p:sp>
        <p:nvSpPr>
          <p:cNvPr id="27" name="Google Shape;27;p59"/>
          <p:cNvSpPr txBox="1">
            <a:spLocks noGrp="1"/>
          </p:cNvSpPr>
          <p:nvPr>
            <p:ph type="body" idx="2"/>
          </p:nvPr>
        </p:nvSpPr>
        <p:spPr>
          <a:xfrm>
            <a:off x="6441522" y="1536633"/>
            <a:ext cx="5331811"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866"/>
            </a:lvl1pPr>
            <a:lvl2pPr marL="914400" lvl="1" indent="-304800" algn="l">
              <a:lnSpc>
                <a:spcPct val="115000"/>
              </a:lnSpc>
              <a:spcBef>
                <a:spcPts val="0"/>
              </a:spcBef>
              <a:spcAft>
                <a:spcPts val="0"/>
              </a:spcAft>
              <a:buSzPts val="1200"/>
              <a:buChar char="○"/>
              <a:defRPr sz="1600"/>
            </a:lvl2pPr>
            <a:lvl3pPr marL="1371600" lvl="2" indent="-304800" algn="l">
              <a:lnSpc>
                <a:spcPct val="115000"/>
              </a:lnSpc>
              <a:spcBef>
                <a:spcPts val="0"/>
              </a:spcBef>
              <a:spcAft>
                <a:spcPts val="0"/>
              </a:spcAft>
              <a:buSzPts val="1200"/>
              <a:buChar char="■"/>
              <a:defRPr sz="1600"/>
            </a:lvl3pPr>
            <a:lvl4pPr marL="1828800" lvl="3" indent="-304800" algn="l">
              <a:lnSpc>
                <a:spcPct val="115000"/>
              </a:lnSpc>
              <a:spcBef>
                <a:spcPts val="0"/>
              </a:spcBef>
              <a:spcAft>
                <a:spcPts val="0"/>
              </a:spcAft>
              <a:buSzPts val="1200"/>
              <a:buChar char="●"/>
              <a:defRPr sz="1600"/>
            </a:lvl4pPr>
            <a:lvl5pPr marL="2286000" lvl="4" indent="-304800" algn="l">
              <a:lnSpc>
                <a:spcPct val="115000"/>
              </a:lnSpc>
              <a:spcBef>
                <a:spcPts val="0"/>
              </a:spcBef>
              <a:spcAft>
                <a:spcPts val="0"/>
              </a:spcAft>
              <a:buSzPts val="1200"/>
              <a:buChar char="○"/>
              <a:defRPr sz="1600"/>
            </a:lvl5pPr>
            <a:lvl6pPr marL="2743200" lvl="5" indent="-304800" algn="l">
              <a:lnSpc>
                <a:spcPct val="115000"/>
              </a:lnSpc>
              <a:spcBef>
                <a:spcPts val="0"/>
              </a:spcBef>
              <a:spcAft>
                <a:spcPts val="0"/>
              </a:spcAft>
              <a:buSzPts val="1200"/>
              <a:buChar char="■"/>
              <a:defRPr sz="1600"/>
            </a:lvl6pPr>
            <a:lvl7pPr marL="3200400" lvl="6" indent="-304800" algn="l">
              <a:lnSpc>
                <a:spcPct val="115000"/>
              </a:lnSpc>
              <a:spcBef>
                <a:spcPts val="0"/>
              </a:spcBef>
              <a:spcAft>
                <a:spcPts val="0"/>
              </a:spcAft>
              <a:buSzPts val="1200"/>
              <a:buChar char="●"/>
              <a:defRPr sz="1600"/>
            </a:lvl7pPr>
            <a:lvl8pPr marL="3657600" lvl="7" indent="-304800" algn="l">
              <a:lnSpc>
                <a:spcPct val="115000"/>
              </a:lnSpc>
              <a:spcBef>
                <a:spcPts val="0"/>
              </a:spcBef>
              <a:spcAft>
                <a:spcPts val="0"/>
              </a:spcAft>
              <a:buSzPts val="1200"/>
              <a:buChar char="○"/>
              <a:defRPr sz="1600"/>
            </a:lvl8pPr>
            <a:lvl9pPr marL="4114800" lvl="8" indent="-304800" algn="l">
              <a:lnSpc>
                <a:spcPct val="115000"/>
              </a:lnSpc>
              <a:spcBef>
                <a:spcPts val="0"/>
              </a:spcBef>
              <a:spcAft>
                <a:spcPts val="0"/>
              </a:spcAft>
              <a:buSzPts val="1200"/>
              <a:buChar char="■"/>
              <a:defRPr sz="1600"/>
            </a:lvl9pPr>
          </a:lstStyle>
          <a:p>
            <a:endParaRPr/>
          </a:p>
        </p:txBody>
      </p:sp>
      <p:sp>
        <p:nvSpPr>
          <p:cNvPr id="28" name="Google Shape;28;p59"/>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0"/>
          <p:cNvSpPr txBox="1">
            <a:spLocks noGrp="1"/>
          </p:cNvSpPr>
          <p:nvPr>
            <p:ph type="title"/>
          </p:nvPr>
        </p:nvSpPr>
        <p:spPr>
          <a:xfrm>
            <a:off x="415492" y="593367"/>
            <a:ext cx="11357841"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1" name="Google Shape;31;p60"/>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
        <p:cNvGrpSpPr/>
        <p:nvPr/>
      </p:nvGrpSpPr>
      <p:grpSpPr>
        <a:xfrm>
          <a:off x="0" y="0"/>
          <a:ext cx="0" cy="0"/>
          <a:chOff x="0" y="0"/>
          <a:chExt cx="0" cy="0"/>
        </a:xfrm>
      </p:grpSpPr>
      <p:sp>
        <p:nvSpPr>
          <p:cNvPr id="33" name="Google Shape;33;p61"/>
          <p:cNvSpPr txBox="1">
            <a:spLocks noGrp="1"/>
          </p:cNvSpPr>
          <p:nvPr>
            <p:ph type="title"/>
          </p:nvPr>
        </p:nvSpPr>
        <p:spPr>
          <a:xfrm>
            <a:off x="415492" y="740800"/>
            <a:ext cx="3743025"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3199"/>
            </a:lvl1pPr>
            <a:lvl2pPr lvl="1" algn="l">
              <a:lnSpc>
                <a:spcPct val="100000"/>
              </a:lnSpc>
              <a:spcBef>
                <a:spcPts val="0"/>
              </a:spcBef>
              <a:spcAft>
                <a:spcPts val="0"/>
              </a:spcAft>
              <a:buSzPts val="2400"/>
              <a:buNone/>
              <a:defRPr sz="3199"/>
            </a:lvl2pPr>
            <a:lvl3pPr lvl="2" algn="l">
              <a:lnSpc>
                <a:spcPct val="100000"/>
              </a:lnSpc>
              <a:spcBef>
                <a:spcPts val="0"/>
              </a:spcBef>
              <a:spcAft>
                <a:spcPts val="0"/>
              </a:spcAft>
              <a:buSzPts val="2400"/>
              <a:buNone/>
              <a:defRPr sz="3199"/>
            </a:lvl3pPr>
            <a:lvl4pPr lvl="3" algn="l">
              <a:lnSpc>
                <a:spcPct val="100000"/>
              </a:lnSpc>
              <a:spcBef>
                <a:spcPts val="0"/>
              </a:spcBef>
              <a:spcAft>
                <a:spcPts val="0"/>
              </a:spcAft>
              <a:buSzPts val="2400"/>
              <a:buNone/>
              <a:defRPr sz="3199"/>
            </a:lvl4pPr>
            <a:lvl5pPr lvl="4" algn="l">
              <a:lnSpc>
                <a:spcPct val="100000"/>
              </a:lnSpc>
              <a:spcBef>
                <a:spcPts val="0"/>
              </a:spcBef>
              <a:spcAft>
                <a:spcPts val="0"/>
              </a:spcAft>
              <a:buSzPts val="2400"/>
              <a:buNone/>
              <a:defRPr sz="3199"/>
            </a:lvl5pPr>
            <a:lvl6pPr lvl="5" algn="l">
              <a:lnSpc>
                <a:spcPct val="100000"/>
              </a:lnSpc>
              <a:spcBef>
                <a:spcPts val="0"/>
              </a:spcBef>
              <a:spcAft>
                <a:spcPts val="0"/>
              </a:spcAft>
              <a:buSzPts val="2400"/>
              <a:buNone/>
              <a:defRPr sz="3199"/>
            </a:lvl6pPr>
            <a:lvl7pPr lvl="6" algn="l">
              <a:lnSpc>
                <a:spcPct val="100000"/>
              </a:lnSpc>
              <a:spcBef>
                <a:spcPts val="0"/>
              </a:spcBef>
              <a:spcAft>
                <a:spcPts val="0"/>
              </a:spcAft>
              <a:buSzPts val="2400"/>
              <a:buNone/>
              <a:defRPr sz="3199"/>
            </a:lvl7pPr>
            <a:lvl8pPr lvl="7" algn="l">
              <a:lnSpc>
                <a:spcPct val="100000"/>
              </a:lnSpc>
              <a:spcBef>
                <a:spcPts val="0"/>
              </a:spcBef>
              <a:spcAft>
                <a:spcPts val="0"/>
              </a:spcAft>
              <a:buSzPts val="2400"/>
              <a:buNone/>
              <a:defRPr sz="3199"/>
            </a:lvl8pPr>
            <a:lvl9pPr lvl="8" algn="l">
              <a:lnSpc>
                <a:spcPct val="100000"/>
              </a:lnSpc>
              <a:spcBef>
                <a:spcPts val="0"/>
              </a:spcBef>
              <a:spcAft>
                <a:spcPts val="0"/>
              </a:spcAft>
              <a:buSzPts val="2400"/>
              <a:buNone/>
              <a:defRPr sz="3199"/>
            </a:lvl9pPr>
          </a:lstStyle>
          <a:p>
            <a:endParaRPr/>
          </a:p>
        </p:txBody>
      </p:sp>
      <p:sp>
        <p:nvSpPr>
          <p:cNvPr id="34" name="Google Shape;34;p61"/>
          <p:cNvSpPr txBox="1">
            <a:spLocks noGrp="1"/>
          </p:cNvSpPr>
          <p:nvPr>
            <p:ph type="body" idx="1"/>
          </p:nvPr>
        </p:nvSpPr>
        <p:spPr>
          <a:xfrm>
            <a:off x="415492" y="1852800"/>
            <a:ext cx="3743025"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600"/>
            </a:lvl1pPr>
            <a:lvl2pPr marL="914400" lvl="1" indent="-304800" algn="l">
              <a:lnSpc>
                <a:spcPct val="115000"/>
              </a:lnSpc>
              <a:spcBef>
                <a:spcPts val="0"/>
              </a:spcBef>
              <a:spcAft>
                <a:spcPts val="0"/>
              </a:spcAft>
              <a:buSzPts val="1200"/>
              <a:buChar char="○"/>
              <a:defRPr sz="1600"/>
            </a:lvl2pPr>
            <a:lvl3pPr marL="1371600" lvl="2" indent="-304800" algn="l">
              <a:lnSpc>
                <a:spcPct val="115000"/>
              </a:lnSpc>
              <a:spcBef>
                <a:spcPts val="0"/>
              </a:spcBef>
              <a:spcAft>
                <a:spcPts val="0"/>
              </a:spcAft>
              <a:buSzPts val="1200"/>
              <a:buChar char="■"/>
              <a:defRPr sz="1600"/>
            </a:lvl3pPr>
            <a:lvl4pPr marL="1828800" lvl="3" indent="-304800" algn="l">
              <a:lnSpc>
                <a:spcPct val="115000"/>
              </a:lnSpc>
              <a:spcBef>
                <a:spcPts val="0"/>
              </a:spcBef>
              <a:spcAft>
                <a:spcPts val="0"/>
              </a:spcAft>
              <a:buSzPts val="1200"/>
              <a:buChar char="●"/>
              <a:defRPr sz="1600"/>
            </a:lvl4pPr>
            <a:lvl5pPr marL="2286000" lvl="4" indent="-304800" algn="l">
              <a:lnSpc>
                <a:spcPct val="115000"/>
              </a:lnSpc>
              <a:spcBef>
                <a:spcPts val="0"/>
              </a:spcBef>
              <a:spcAft>
                <a:spcPts val="0"/>
              </a:spcAft>
              <a:buSzPts val="1200"/>
              <a:buChar char="○"/>
              <a:defRPr sz="1600"/>
            </a:lvl5pPr>
            <a:lvl6pPr marL="2743200" lvl="5" indent="-304800" algn="l">
              <a:lnSpc>
                <a:spcPct val="115000"/>
              </a:lnSpc>
              <a:spcBef>
                <a:spcPts val="0"/>
              </a:spcBef>
              <a:spcAft>
                <a:spcPts val="0"/>
              </a:spcAft>
              <a:buSzPts val="1200"/>
              <a:buChar char="■"/>
              <a:defRPr sz="1600"/>
            </a:lvl6pPr>
            <a:lvl7pPr marL="3200400" lvl="6" indent="-304800" algn="l">
              <a:lnSpc>
                <a:spcPct val="115000"/>
              </a:lnSpc>
              <a:spcBef>
                <a:spcPts val="0"/>
              </a:spcBef>
              <a:spcAft>
                <a:spcPts val="0"/>
              </a:spcAft>
              <a:buSzPts val="1200"/>
              <a:buChar char="●"/>
              <a:defRPr sz="1600"/>
            </a:lvl7pPr>
            <a:lvl8pPr marL="3657600" lvl="7" indent="-304800" algn="l">
              <a:lnSpc>
                <a:spcPct val="115000"/>
              </a:lnSpc>
              <a:spcBef>
                <a:spcPts val="0"/>
              </a:spcBef>
              <a:spcAft>
                <a:spcPts val="0"/>
              </a:spcAft>
              <a:buSzPts val="1200"/>
              <a:buChar char="○"/>
              <a:defRPr sz="1600"/>
            </a:lvl8pPr>
            <a:lvl9pPr marL="4114800" lvl="8" indent="-304800" algn="l">
              <a:lnSpc>
                <a:spcPct val="115000"/>
              </a:lnSpc>
              <a:spcBef>
                <a:spcPts val="0"/>
              </a:spcBef>
              <a:spcAft>
                <a:spcPts val="0"/>
              </a:spcAft>
              <a:buSzPts val="1200"/>
              <a:buChar char="■"/>
              <a:defRPr sz="1600"/>
            </a:lvl9pPr>
          </a:lstStyle>
          <a:p>
            <a:endParaRPr/>
          </a:p>
        </p:txBody>
      </p:sp>
      <p:sp>
        <p:nvSpPr>
          <p:cNvPr id="35" name="Google Shape;35;p61"/>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
        <p:cNvGrpSpPr/>
        <p:nvPr/>
      </p:nvGrpSpPr>
      <p:grpSpPr>
        <a:xfrm>
          <a:off x="0" y="0"/>
          <a:ext cx="0" cy="0"/>
          <a:chOff x="0" y="0"/>
          <a:chExt cx="0" cy="0"/>
        </a:xfrm>
      </p:grpSpPr>
      <p:sp>
        <p:nvSpPr>
          <p:cNvPr id="37" name="Google Shape;37;p62"/>
          <p:cNvSpPr txBox="1">
            <a:spLocks noGrp="1"/>
          </p:cNvSpPr>
          <p:nvPr>
            <p:ph type="title"/>
          </p:nvPr>
        </p:nvSpPr>
        <p:spPr>
          <a:xfrm>
            <a:off x="653496" y="600200"/>
            <a:ext cx="8488189"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398"/>
            </a:lvl1pPr>
            <a:lvl2pPr lvl="1" algn="l">
              <a:lnSpc>
                <a:spcPct val="100000"/>
              </a:lnSpc>
              <a:spcBef>
                <a:spcPts val="0"/>
              </a:spcBef>
              <a:spcAft>
                <a:spcPts val="0"/>
              </a:spcAft>
              <a:buSzPts val="4800"/>
              <a:buNone/>
              <a:defRPr sz="6398"/>
            </a:lvl2pPr>
            <a:lvl3pPr lvl="2" algn="l">
              <a:lnSpc>
                <a:spcPct val="100000"/>
              </a:lnSpc>
              <a:spcBef>
                <a:spcPts val="0"/>
              </a:spcBef>
              <a:spcAft>
                <a:spcPts val="0"/>
              </a:spcAft>
              <a:buSzPts val="4800"/>
              <a:buNone/>
              <a:defRPr sz="6398"/>
            </a:lvl3pPr>
            <a:lvl4pPr lvl="3" algn="l">
              <a:lnSpc>
                <a:spcPct val="100000"/>
              </a:lnSpc>
              <a:spcBef>
                <a:spcPts val="0"/>
              </a:spcBef>
              <a:spcAft>
                <a:spcPts val="0"/>
              </a:spcAft>
              <a:buSzPts val="4800"/>
              <a:buNone/>
              <a:defRPr sz="6398"/>
            </a:lvl4pPr>
            <a:lvl5pPr lvl="4" algn="l">
              <a:lnSpc>
                <a:spcPct val="100000"/>
              </a:lnSpc>
              <a:spcBef>
                <a:spcPts val="0"/>
              </a:spcBef>
              <a:spcAft>
                <a:spcPts val="0"/>
              </a:spcAft>
              <a:buSzPts val="4800"/>
              <a:buNone/>
              <a:defRPr sz="6398"/>
            </a:lvl5pPr>
            <a:lvl6pPr lvl="5" algn="l">
              <a:lnSpc>
                <a:spcPct val="100000"/>
              </a:lnSpc>
              <a:spcBef>
                <a:spcPts val="0"/>
              </a:spcBef>
              <a:spcAft>
                <a:spcPts val="0"/>
              </a:spcAft>
              <a:buSzPts val="4800"/>
              <a:buNone/>
              <a:defRPr sz="6398"/>
            </a:lvl6pPr>
            <a:lvl7pPr lvl="6" algn="l">
              <a:lnSpc>
                <a:spcPct val="100000"/>
              </a:lnSpc>
              <a:spcBef>
                <a:spcPts val="0"/>
              </a:spcBef>
              <a:spcAft>
                <a:spcPts val="0"/>
              </a:spcAft>
              <a:buSzPts val="4800"/>
              <a:buNone/>
              <a:defRPr sz="6398"/>
            </a:lvl7pPr>
            <a:lvl8pPr lvl="7" algn="l">
              <a:lnSpc>
                <a:spcPct val="100000"/>
              </a:lnSpc>
              <a:spcBef>
                <a:spcPts val="0"/>
              </a:spcBef>
              <a:spcAft>
                <a:spcPts val="0"/>
              </a:spcAft>
              <a:buSzPts val="4800"/>
              <a:buNone/>
              <a:defRPr sz="6398"/>
            </a:lvl8pPr>
            <a:lvl9pPr lvl="8" algn="l">
              <a:lnSpc>
                <a:spcPct val="100000"/>
              </a:lnSpc>
              <a:spcBef>
                <a:spcPts val="0"/>
              </a:spcBef>
              <a:spcAft>
                <a:spcPts val="0"/>
              </a:spcAft>
              <a:buSzPts val="4800"/>
              <a:buNone/>
              <a:defRPr sz="6398"/>
            </a:lvl9pPr>
          </a:lstStyle>
          <a:p>
            <a:endParaRPr/>
          </a:p>
        </p:txBody>
      </p:sp>
      <p:sp>
        <p:nvSpPr>
          <p:cNvPr id="38" name="Google Shape;38;p62"/>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0" name="Google Shape;40;p63"/>
          <p:cNvSpPr/>
          <p:nvPr/>
        </p:nvSpPr>
        <p:spPr>
          <a:xfrm>
            <a:off x="6094412" y="-167"/>
            <a:ext cx="6094413" cy="6858000"/>
          </a:xfrm>
          <a:prstGeom prst="rect">
            <a:avLst/>
          </a:prstGeom>
          <a:solidFill>
            <a:schemeClr val="lt2"/>
          </a:solidFill>
          <a:ln>
            <a:noFill/>
          </a:ln>
        </p:spPr>
        <p:txBody>
          <a:bodyPr spcFirstLastPara="1" wrap="square" lIns="121850" tIns="121850" rIns="121850" bIns="121850" anchor="ctr" anchorCtr="0">
            <a:noAutofit/>
          </a:bodyPr>
          <a:lstStyle/>
          <a:p>
            <a:pPr marL="0" marR="0" lvl="0" indent="0" algn="l" rtl="0">
              <a:spcBef>
                <a:spcPts val="0"/>
              </a:spcBef>
              <a:spcAft>
                <a:spcPts val="0"/>
              </a:spcAft>
              <a:buClr>
                <a:schemeClr val="dk1"/>
              </a:buClr>
              <a:buSzPts val="2399"/>
              <a:buFont typeface="Poppins"/>
              <a:buNone/>
            </a:pPr>
            <a:endParaRPr sz="2399">
              <a:solidFill>
                <a:schemeClr val="dk1"/>
              </a:solidFill>
              <a:latin typeface="Poppins"/>
              <a:ea typeface="Poppins"/>
              <a:cs typeface="Poppins"/>
              <a:sym typeface="Poppins"/>
            </a:endParaRPr>
          </a:p>
        </p:txBody>
      </p:sp>
      <p:sp>
        <p:nvSpPr>
          <p:cNvPr id="41" name="Google Shape;41;p63"/>
          <p:cNvSpPr txBox="1">
            <a:spLocks noGrp="1"/>
          </p:cNvSpPr>
          <p:nvPr>
            <p:ph type="title"/>
          </p:nvPr>
        </p:nvSpPr>
        <p:spPr>
          <a:xfrm>
            <a:off x="353908" y="1644233"/>
            <a:ext cx="5392195"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5599"/>
            </a:lvl1pPr>
            <a:lvl2pPr lvl="1" algn="ctr">
              <a:lnSpc>
                <a:spcPct val="100000"/>
              </a:lnSpc>
              <a:spcBef>
                <a:spcPts val="0"/>
              </a:spcBef>
              <a:spcAft>
                <a:spcPts val="0"/>
              </a:spcAft>
              <a:buSzPts val="4200"/>
              <a:buNone/>
              <a:defRPr sz="5599"/>
            </a:lvl2pPr>
            <a:lvl3pPr lvl="2" algn="ctr">
              <a:lnSpc>
                <a:spcPct val="100000"/>
              </a:lnSpc>
              <a:spcBef>
                <a:spcPts val="0"/>
              </a:spcBef>
              <a:spcAft>
                <a:spcPts val="0"/>
              </a:spcAft>
              <a:buSzPts val="4200"/>
              <a:buNone/>
              <a:defRPr sz="5599"/>
            </a:lvl3pPr>
            <a:lvl4pPr lvl="3" algn="ctr">
              <a:lnSpc>
                <a:spcPct val="100000"/>
              </a:lnSpc>
              <a:spcBef>
                <a:spcPts val="0"/>
              </a:spcBef>
              <a:spcAft>
                <a:spcPts val="0"/>
              </a:spcAft>
              <a:buSzPts val="4200"/>
              <a:buNone/>
              <a:defRPr sz="5599"/>
            </a:lvl4pPr>
            <a:lvl5pPr lvl="4" algn="ctr">
              <a:lnSpc>
                <a:spcPct val="100000"/>
              </a:lnSpc>
              <a:spcBef>
                <a:spcPts val="0"/>
              </a:spcBef>
              <a:spcAft>
                <a:spcPts val="0"/>
              </a:spcAft>
              <a:buSzPts val="4200"/>
              <a:buNone/>
              <a:defRPr sz="5599"/>
            </a:lvl5pPr>
            <a:lvl6pPr lvl="5" algn="ctr">
              <a:lnSpc>
                <a:spcPct val="100000"/>
              </a:lnSpc>
              <a:spcBef>
                <a:spcPts val="0"/>
              </a:spcBef>
              <a:spcAft>
                <a:spcPts val="0"/>
              </a:spcAft>
              <a:buSzPts val="4200"/>
              <a:buNone/>
              <a:defRPr sz="5599"/>
            </a:lvl6pPr>
            <a:lvl7pPr lvl="6" algn="ctr">
              <a:lnSpc>
                <a:spcPct val="100000"/>
              </a:lnSpc>
              <a:spcBef>
                <a:spcPts val="0"/>
              </a:spcBef>
              <a:spcAft>
                <a:spcPts val="0"/>
              </a:spcAft>
              <a:buSzPts val="4200"/>
              <a:buNone/>
              <a:defRPr sz="5599"/>
            </a:lvl7pPr>
            <a:lvl8pPr lvl="7" algn="ctr">
              <a:lnSpc>
                <a:spcPct val="100000"/>
              </a:lnSpc>
              <a:spcBef>
                <a:spcPts val="0"/>
              </a:spcBef>
              <a:spcAft>
                <a:spcPts val="0"/>
              </a:spcAft>
              <a:buSzPts val="4200"/>
              <a:buNone/>
              <a:defRPr sz="5599"/>
            </a:lvl8pPr>
            <a:lvl9pPr lvl="8" algn="ctr">
              <a:lnSpc>
                <a:spcPct val="100000"/>
              </a:lnSpc>
              <a:spcBef>
                <a:spcPts val="0"/>
              </a:spcBef>
              <a:spcAft>
                <a:spcPts val="0"/>
              </a:spcAft>
              <a:buSzPts val="4200"/>
              <a:buNone/>
              <a:defRPr sz="5599"/>
            </a:lvl9pPr>
          </a:lstStyle>
          <a:p>
            <a:endParaRPr/>
          </a:p>
        </p:txBody>
      </p:sp>
      <p:sp>
        <p:nvSpPr>
          <p:cNvPr id="42" name="Google Shape;42;p63"/>
          <p:cNvSpPr txBox="1">
            <a:spLocks noGrp="1"/>
          </p:cNvSpPr>
          <p:nvPr>
            <p:ph type="subTitle" idx="1"/>
          </p:nvPr>
        </p:nvSpPr>
        <p:spPr>
          <a:xfrm>
            <a:off x="353908" y="3737433"/>
            <a:ext cx="5392195"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799"/>
            </a:lvl1pPr>
            <a:lvl2pPr lvl="1" algn="ctr">
              <a:lnSpc>
                <a:spcPct val="100000"/>
              </a:lnSpc>
              <a:spcBef>
                <a:spcPts val="0"/>
              </a:spcBef>
              <a:spcAft>
                <a:spcPts val="0"/>
              </a:spcAft>
              <a:buSzPts val="2100"/>
              <a:buNone/>
              <a:defRPr sz="2799"/>
            </a:lvl2pPr>
            <a:lvl3pPr lvl="2" algn="ctr">
              <a:lnSpc>
                <a:spcPct val="100000"/>
              </a:lnSpc>
              <a:spcBef>
                <a:spcPts val="0"/>
              </a:spcBef>
              <a:spcAft>
                <a:spcPts val="0"/>
              </a:spcAft>
              <a:buSzPts val="2100"/>
              <a:buNone/>
              <a:defRPr sz="2799"/>
            </a:lvl3pPr>
            <a:lvl4pPr lvl="3" algn="ctr">
              <a:lnSpc>
                <a:spcPct val="100000"/>
              </a:lnSpc>
              <a:spcBef>
                <a:spcPts val="0"/>
              </a:spcBef>
              <a:spcAft>
                <a:spcPts val="0"/>
              </a:spcAft>
              <a:buSzPts val="2100"/>
              <a:buNone/>
              <a:defRPr sz="2799"/>
            </a:lvl4pPr>
            <a:lvl5pPr lvl="4" algn="ctr">
              <a:lnSpc>
                <a:spcPct val="100000"/>
              </a:lnSpc>
              <a:spcBef>
                <a:spcPts val="0"/>
              </a:spcBef>
              <a:spcAft>
                <a:spcPts val="0"/>
              </a:spcAft>
              <a:buSzPts val="2100"/>
              <a:buNone/>
              <a:defRPr sz="2799"/>
            </a:lvl5pPr>
            <a:lvl6pPr lvl="5" algn="ctr">
              <a:lnSpc>
                <a:spcPct val="100000"/>
              </a:lnSpc>
              <a:spcBef>
                <a:spcPts val="0"/>
              </a:spcBef>
              <a:spcAft>
                <a:spcPts val="0"/>
              </a:spcAft>
              <a:buSzPts val="2100"/>
              <a:buNone/>
              <a:defRPr sz="2799"/>
            </a:lvl6pPr>
            <a:lvl7pPr lvl="6" algn="ctr">
              <a:lnSpc>
                <a:spcPct val="100000"/>
              </a:lnSpc>
              <a:spcBef>
                <a:spcPts val="0"/>
              </a:spcBef>
              <a:spcAft>
                <a:spcPts val="0"/>
              </a:spcAft>
              <a:buSzPts val="2100"/>
              <a:buNone/>
              <a:defRPr sz="2799"/>
            </a:lvl7pPr>
            <a:lvl8pPr lvl="7" algn="ctr">
              <a:lnSpc>
                <a:spcPct val="100000"/>
              </a:lnSpc>
              <a:spcBef>
                <a:spcPts val="0"/>
              </a:spcBef>
              <a:spcAft>
                <a:spcPts val="0"/>
              </a:spcAft>
              <a:buSzPts val="2100"/>
              <a:buNone/>
              <a:defRPr sz="2799"/>
            </a:lvl8pPr>
            <a:lvl9pPr lvl="8" algn="ctr">
              <a:lnSpc>
                <a:spcPct val="100000"/>
              </a:lnSpc>
              <a:spcBef>
                <a:spcPts val="0"/>
              </a:spcBef>
              <a:spcAft>
                <a:spcPts val="0"/>
              </a:spcAft>
              <a:buSzPts val="2100"/>
              <a:buNone/>
              <a:defRPr sz="2799"/>
            </a:lvl9pPr>
          </a:lstStyle>
          <a:p>
            <a:endParaRPr/>
          </a:p>
        </p:txBody>
      </p:sp>
      <p:sp>
        <p:nvSpPr>
          <p:cNvPr id="43" name="Google Shape;43;p63"/>
          <p:cNvSpPr txBox="1">
            <a:spLocks noGrp="1"/>
          </p:cNvSpPr>
          <p:nvPr>
            <p:ph type="body" idx="2"/>
          </p:nvPr>
        </p:nvSpPr>
        <p:spPr>
          <a:xfrm>
            <a:off x="6584285" y="965433"/>
            <a:ext cx="5114668" cy="49268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4" name="Google Shape;44;p63"/>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5"/>
        <p:cNvGrpSpPr/>
        <p:nvPr/>
      </p:nvGrpSpPr>
      <p:grpSpPr>
        <a:xfrm>
          <a:off x="0" y="0"/>
          <a:ext cx="0" cy="0"/>
          <a:chOff x="0" y="0"/>
          <a:chExt cx="0" cy="0"/>
        </a:xfrm>
      </p:grpSpPr>
      <p:sp>
        <p:nvSpPr>
          <p:cNvPr id="46" name="Google Shape;46;p64"/>
          <p:cNvSpPr txBox="1">
            <a:spLocks noGrp="1"/>
          </p:cNvSpPr>
          <p:nvPr>
            <p:ph type="body" idx="1"/>
          </p:nvPr>
        </p:nvSpPr>
        <p:spPr>
          <a:xfrm>
            <a:off x="415492" y="5640767"/>
            <a:ext cx="7996317" cy="806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7" name="Google Shape;47;p64"/>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8"/>
        <p:cNvGrpSpPr/>
        <p:nvPr/>
      </p:nvGrpSpPr>
      <p:grpSpPr>
        <a:xfrm>
          <a:off x="0" y="0"/>
          <a:ext cx="0" cy="0"/>
          <a:chOff x="0" y="0"/>
          <a:chExt cx="0" cy="0"/>
        </a:xfrm>
      </p:grpSpPr>
      <p:sp>
        <p:nvSpPr>
          <p:cNvPr id="49" name="Google Shape;49;p65"/>
          <p:cNvSpPr txBox="1">
            <a:spLocks noGrp="1"/>
          </p:cNvSpPr>
          <p:nvPr>
            <p:ph type="title"/>
          </p:nvPr>
        </p:nvSpPr>
        <p:spPr>
          <a:xfrm>
            <a:off x="415492" y="1474833"/>
            <a:ext cx="11357841"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5996"/>
            </a:lvl1pPr>
            <a:lvl2pPr lvl="1" algn="ctr">
              <a:lnSpc>
                <a:spcPct val="100000"/>
              </a:lnSpc>
              <a:spcBef>
                <a:spcPts val="0"/>
              </a:spcBef>
              <a:spcAft>
                <a:spcPts val="0"/>
              </a:spcAft>
              <a:buSzPts val="12000"/>
              <a:buNone/>
              <a:defRPr sz="15996"/>
            </a:lvl2pPr>
            <a:lvl3pPr lvl="2" algn="ctr">
              <a:lnSpc>
                <a:spcPct val="100000"/>
              </a:lnSpc>
              <a:spcBef>
                <a:spcPts val="0"/>
              </a:spcBef>
              <a:spcAft>
                <a:spcPts val="0"/>
              </a:spcAft>
              <a:buSzPts val="12000"/>
              <a:buNone/>
              <a:defRPr sz="15996"/>
            </a:lvl3pPr>
            <a:lvl4pPr lvl="3" algn="ctr">
              <a:lnSpc>
                <a:spcPct val="100000"/>
              </a:lnSpc>
              <a:spcBef>
                <a:spcPts val="0"/>
              </a:spcBef>
              <a:spcAft>
                <a:spcPts val="0"/>
              </a:spcAft>
              <a:buSzPts val="12000"/>
              <a:buNone/>
              <a:defRPr sz="15996"/>
            </a:lvl4pPr>
            <a:lvl5pPr lvl="4" algn="ctr">
              <a:lnSpc>
                <a:spcPct val="100000"/>
              </a:lnSpc>
              <a:spcBef>
                <a:spcPts val="0"/>
              </a:spcBef>
              <a:spcAft>
                <a:spcPts val="0"/>
              </a:spcAft>
              <a:buSzPts val="12000"/>
              <a:buNone/>
              <a:defRPr sz="15996"/>
            </a:lvl5pPr>
            <a:lvl6pPr lvl="5" algn="ctr">
              <a:lnSpc>
                <a:spcPct val="100000"/>
              </a:lnSpc>
              <a:spcBef>
                <a:spcPts val="0"/>
              </a:spcBef>
              <a:spcAft>
                <a:spcPts val="0"/>
              </a:spcAft>
              <a:buSzPts val="12000"/>
              <a:buNone/>
              <a:defRPr sz="15996"/>
            </a:lvl6pPr>
            <a:lvl7pPr lvl="6" algn="ctr">
              <a:lnSpc>
                <a:spcPct val="100000"/>
              </a:lnSpc>
              <a:spcBef>
                <a:spcPts val="0"/>
              </a:spcBef>
              <a:spcAft>
                <a:spcPts val="0"/>
              </a:spcAft>
              <a:buSzPts val="12000"/>
              <a:buNone/>
              <a:defRPr sz="15996"/>
            </a:lvl7pPr>
            <a:lvl8pPr lvl="7" algn="ctr">
              <a:lnSpc>
                <a:spcPct val="100000"/>
              </a:lnSpc>
              <a:spcBef>
                <a:spcPts val="0"/>
              </a:spcBef>
              <a:spcAft>
                <a:spcPts val="0"/>
              </a:spcAft>
              <a:buSzPts val="12000"/>
              <a:buNone/>
              <a:defRPr sz="15996"/>
            </a:lvl8pPr>
            <a:lvl9pPr lvl="8" algn="ctr">
              <a:lnSpc>
                <a:spcPct val="100000"/>
              </a:lnSpc>
              <a:spcBef>
                <a:spcPts val="0"/>
              </a:spcBef>
              <a:spcAft>
                <a:spcPts val="0"/>
              </a:spcAft>
              <a:buSzPts val="12000"/>
              <a:buNone/>
              <a:defRPr sz="15996"/>
            </a:lvl9pPr>
          </a:lstStyle>
          <a:p>
            <a:endParaRPr/>
          </a:p>
        </p:txBody>
      </p:sp>
      <p:sp>
        <p:nvSpPr>
          <p:cNvPr id="50" name="Google Shape;50;p65"/>
          <p:cNvSpPr txBox="1">
            <a:spLocks noGrp="1"/>
          </p:cNvSpPr>
          <p:nvPr>
            <p:ph type="body" idx="1"/>
          </p:nvPr>
        </p:nvSpPr>
        <p:spPr>
          <a:xfrm>
            <a:off x="415492" y="4202967"/>
            <a:ext cx="11357841" cy="1734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1" name="Google Shape;51;p65"/>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66"/>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333"/>
              <a:buFont typeface="Poppins"/>
              <a:buNone/>
              <a:defRPr sz="1333">
                <a:solidFill>
                  <a:schemeClr val="dk2"/>
                </a:solidFill>
                <a:latin typeface="Poppins"/>
                <a:ea typeface="Poppins"/>
                <a:cs typeface="Poppins"/>
                <a:sym typeface="Poppins"/>
              </a:defRPr>
            </a:lvl1pPr>
            <a:lvl2pPr marL="0" lvl="1" indent="0" algn="r">
              <a:buClr>
                <a:schemeClr val="dk2"/>
              </a:buClr>
              <a:buSzPts val="1333"/>
              <a:buFont typeface="Poppins"/>
              <a:buNone/>
              <a:defRPr sz="1333">
                <a:solidFill>
                  <a:schemeClr val="dk2"/>
                </a:solidFill>
                <a:latin typeface="Poppins"/>
                <a:ea typeface="Poppins"/>
                <a:cs typeface="Poppins"/>
                <a:sym typeface="Poppins"/>
              </a:defRPr>
            </a:lvl2pPr>
            <a:lvl3pPr marL="0" lvl="2" indent="0" algn="r">
              <a:buClr>
                <a:schemeClr val="dk2"/>
              </a:buClr>
              <a:buSzPts val="1333"/>
              <a:buFont typeface="Poppins"/>
              <a:buNone/>
              <a:defRPr sz="1333">
                <a:solidFill>
                  <a:schemeClr val="dk2"/>
                </a:solidFill>
                <a:latin typeface="Poppins"/>
                <a:ea typeface="Poppins"/>
                <a:cs typeface="Poppins"/>
                <a:sym typeface="Poppins"/>
              </a:defRPr>
            </a:lvl3pPr>
            <a:lvl4pPr marL="0" lvl="3" indent="0" algn="r">
              <a:buClr>
                <a:schemeClr val="dk2"/>
              </a:buClr>
              <a:buSzPts val="1333"/>
              <a:buFont typeface="Poppins"/>
              <a:buNone/>
              <a:defRPr sz="1333">
                <a:solidFill>
                  <a:schemeClr val="dk2"/>
                </a:solidFill>
                <a:latin typeface="Poppins"/>
                <a:ea typeface="Poppins"/>
                <a:cs typeface="Poppins"/>
                <a:sym typeface="Poppins"/>
              </a:defRPr>
            </a:lvl4pPr>
            <a:lvl5pPr marL="0" lvl="4" indent="0" algn="r">
              <a:buClr>
                <a:schemeClr val="dk2"/>
              </a:buClr>
              <a:buSzPts val="1333"/>
              <a:buFont typeface="Poppins"/>
              <a:buNone/>
              <a:defRPr sz="1333">
                <a:solidFill>
                  <a:schemeClr val="dk2"/>
                </a:solidFill>
                <a:latin typeface="Poppins"/>
                <a:ea typeface="Poppins"/>
                <a:cs typeface="Poppins"/>
                <a:sym typeface="Poppins"/>
              </a:defRPr>
            </a:lvl5pPr>
            <a:lvl6pPr marL="0" lvl="5" indent="0" algn="r">
              <a:buClr>
                <a:schemeClr val="dk2"/>
              </a:buClr>
              <a:buSzPts val="1333"/>
              <a:buFont typeface="Poppins"/>
              <a:buNone/>
              <a:defRPr sz="1333">
                <a:solidFill>
                  <a:schemeClr val="dk2"/>
                </a:solidFill>
                <a:latin typeface="Poppins"/>
                <a:ea typeface="Poppins"/>
                <a:cs typeface="Poppins"/>
                <a:sym typeface="Poppins"/>
              </a:defRPr>
            </a:lvl6pPr>
            <a:lvl7pPr marL="0" lvl="6" indent="0" algn="r">
              <a:buClr>
                <a:schemeClr val="dk2"/>
              </a:buClr>
              <a:buSzPts val="1333"/>
              <a:buFont typeface="Poppins"/>
              <a:buNone/>
              <a:defRPr sz="1333">
                <a:solidFill>
                  <a:schemeClr val="dk2"/>
                </a:solidFill>
                <a:latin typeface="Poppins"/>
                <a:ea typeface="Poppins"/>
                <a:cs typeface="Poppins"/>
                <a:sym typeface="Poppins"/>
              </a:defRPr>
            </a:lvl7pPr>
            <a:lvl8pPr marL="0" lvl="7" indent="0" algn="r">
              <a:buClr>
                <a:schemeClr val="dk2"/>
              </a:buClr>
              <a:buSzPts val="1333"/>
              <a:buFont typeface="Poppins"/>
              <a:buNone/>
              <a:defRPr sz="1333">
                <a:solidFill>
                  <a:schemeClr val="dk2"/>
                </a:solidFill>
                <a:latin typeface="Poppins"/>
                <a:ea typeface="Poppins"/>
                <a:cs typeface="Poppins"/>
                <a:sym typeface="Poppins"/>
              </a:defRPr>
            </a:lvl8pPr>
            <a:lvl9pPr marL="0" lvl="8" indent="0" algn="r">
              <a:buClr>
                <a:schemeClr val="dk2"/>
              </a:buClr>
              <a:buSzPts val="1333"/>
              <a:buFont typeface="Poppins"/>
              <a:buNone/>
              <a:defRPr sz="1333">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77"/>
        <p:cNvGrpSpPr/>
        <p:nvPr/>
      </p:nvGrpSpPr>
      <p:grpSpPr>
        <a:xfrm>
          <a:off x="0" y="0"/>
          <a:ext cx="0" cy="0"/>
          <a:chOff x="0" y="0"/>
          <a:chExt cx="0" cy="0"/>
        </a:xfrm>
      </p:grpSpPr>
      <p:sp>
        <p:nvSpPr>
          <p:cNvPr id="78" name="Google Shape;78;p52"/>
          <p:cNvSpPr txBox="1">
            <a:spLocks noGrp="1"/>
          </p:cNvSpPr>
          <p:nvPr>
            <p:ph type="ctrTitle"/>
          </p:nvPr>
        </p:nvSpPr>
        <p:spPr>
          <a:xfrm>
            <a:off x="914162" y="3733800"/>
            <a:ext cx="10360501"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9" name="Google Shape;79;p52"/>
          <p:cNvSpPr txBox="1">
            <a:spLocks noGrp="1"/>
          </p:cNvSpPr>
          <p:nvPr>
            <p:ph type="subTitle" idx="1"/>
          </p:nvPr>
        </p:nvSpPr>
        <p:spPr>
          <a:xfrm>
            <a:off x="1828324" y="4648200"/>
            <a:ext cx="8532178" cy="9144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SzPts val="3200"/>
              <a:buNone/>
              <a:defRPr>
                <a:solidFill>
                  <a:schemeClr val="lt1"/>
                </a:solidFill>
              </a:defRPr>
            </a:lvl1pPr>
            <a:lvl2pPr lvl="1" algn="ctr">
              <a:lnSpc>
                <a:spcPct val="100000"/>
              </a:lnSpc>
              <a:spcBef>
                <a:spcPts val="560"/>
              </a:spcBef>
              <a:spcAft>
                <a:spcPts val="0"/>
              </a:spcAft>
              <a:buSzPts val="2800"/>
              <a:buNone/>
              <a:defRPr>
                <a:solidFill>
                  <a:srgbClr val="888888"/>
                </a:solidFill>
              </a:defRPr>
            </a:lvl2pPr>
            <a:lvl3pPr lvl="2" algn="ctr">
              <a:lnSpc>
                <a:spcPct val="100000"/>
              </a:lnSpc>
              <a:spcBef>
                <a:spcPts val="480"/>
              </a:spcBef>
              <a:spcAft>
                <a:spcPts val="0"/>
              </a:spcAft>
              <a:buSzPts val="2400"/>
              <a:buNone/>
              <a:defRPr>
                <a:solidFill>
                  <a:srgbClr val="888888"/>
                </a:solidFill>
              </a:defRPr>
            </a:lvl3pPr>
            <a:lvl4pPr lvl="3" algn="ctr">
              <a:lnSpc>
                <a:spcPct val="100000"/>
              </a:lnSpc>
              <a:spcBef>
                <a:spcPts val="400"/>
              </a:spcBef>
              <a:spcAft>
                <a:spcPts val="0"/>
              </a:spcAft>
              <a:buSzPts val="2000"/>
              <a:buNone/>
              <a:defRPr>
                <a:solidFill>
                  <a:srgbClr val="888888"/>
                </a:solidFill>
              </a:defRPr>
            </a:lvl4pPr>
            <a:lvl5pPr lvl="4" algn="ctr">
              <a:lnSpc>
                <a:spcPct val="100000"/>
              </a:lnSpc>
              <a:spcBef>
                <a:spcPts val="400"/>
              </a:spcBef>
              <a:spcAft>
                <a:spcPts val="0"/>
              </a:spcAft>
              <a:buSzPts val="2000"/>
              <a:buNone/>
              <a:defRPr>
                <a:solidFill>
                  <a:srgbClr val="888888"/>
                </a:solidFill>
              </a:defRPr>
            </a:lvl5pPr>
            <a:lvl6pPr lvl="5" algn="ctr">
              <a:lnSpc>
                <a:spcPct val="100000"/>
              </a:lnSpc>
              <a:spcBef>
                <a:spcPts val="400"/>
              </a:spcBef>
              <a:spcAft>
                <a:spcPts val="0"/>
              </a:spcAft>
              <a:buSzPts val="2000"/>
              <a:buNone/>
              <a:defRPr>
                <a:solidFill>
                  <a:srgbClr val="888888"/>
                </a:solidFill>
              </a:defRPr>
            </a:lvl6pPr>
            <a:lvl7pPr lvl="6" algn="ctr">
              <a:lnSpc>
                <a:spcPct val="100000"/>
              </a:lnSpc>
              <a:spcBef>
                <a:spcPts val="400"/>
              </a:spcBef>
              <a:spcAft>
                <a:spcPts val="0"/>
              </a:spcAft>
              <a:buSzPts val="2000"/>
              <a:buNone/>
              <a:defRPr>
                <a:solidFill>
                  <a:srgbClr val="888888"/>
                </a:solidFill>
              </a:defRPr>
            </a:lvl7pPr>
            <a:lvl8pPr lvl="7" algn="ctr">
              <a:lnSpc>
                <a:spcPct val="100000"/>
              </a:lnSpc>
              <a:spcBef>
                <a:spcPts val="400"/>
              </a:spcBef>
              <a:spcAft>
                <a:spcPts val="0"/>
              </a:spcAft>
              <a:buSzPts val="2000"/>
              <a:buNone/>
              <a:defRPr>
                <a:solidFill>
                  <a:srgbClr val="888888"/>
                </a:solidFill>
              </a:defRPr>
            </a:lvl8pPr>
            <a:lvl9pPr lvl="8" algn="ctr">
              <a:lnSpc>
                <a:spcPct val="100000"/>
              </a:lnSpc>
              <a:spcBef>
                <a:spcPts val="400"/>
              </a:spcBef>
              <a:spcAft>
                <a:spcPts val="0"/>
              </a:spcAft>
              <a:buSzPts val="2000"/>
              <a:buNone/>
              <a:defRPr>
                <a:solidFill>
                  <a:srgbClr val="888888"/>
                </a:solidFill>
              </a:defRPr>
            </a:lvl9pPr>
          </a:lstStyle>
          <a:p>
            <a:endParaRPr/>
          </a:p>
        </p:txBody>
      </p:sp>
      <p:pic>
        <p:nvPicPr>
          <p:cNvPr id="80" name="Google Shape;80;p52" descr="E:\Abigail Godoy\DepEd Style Guide\DepEd Seal_small.png"/>
          <p:cNvPicPr preferRelativeResize="0"/>
          <p:nvPr/>
        </p:nvPicPr>
        <p:blipFill rotWithShape="1">
          <a:blip r:embed="rId2">
            <a:alphaModFix/>
          </a:blip>
          <a:srcRect/>
          <a:stretch/>
        </p:blipFill>
        <p:spPr>
          <a:xfrm>
            <a:off x="4730373" y="1000540"/>
            <a:ext cx="2712098" cy="255776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53"/>
          <p:cNvSpPr/>
          <p:nvPr/>
        </p:nvSpPr>
        <p:spPr>
          <a:xfrm>
            <a:off x="4164515" y="6553200"/>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0" i="0" u="none" strike="noStrike" cap="none">
                <a:solidFill>
                  <a:srgbClr val="FFFFFF"/>
                </a:solidFill>
                <a:latin typeface="Bookman Old Style"/>
                <a:ea typeface="Bookman Old Style"/>
                <a:cs typeface="Bookman Old Style"/>
                <a:sym typeface="Bookman Old Style"/>
              </a:rPr>
              <a:t>DEPARTMENT OF EDUCATION</a:t>
            </a:r>
            <a:endParaRPr sz="1400">
              <a:solidFill>
                <a:schemeClr val="dk1"/>
              </a:solidFill>
              <a:latin typeface="Poppins"/>
              <a:ea typeface="Poppins"/>
              <a:cs typeface="Poppins"/>
              <a:sym typeface="Poppins"/>
            </a:endParaRPr>
          </a:p>
        </p:txBody>
      </p:sp>
      <p:sp>
        <p:nvSpPr>
          <p:cNvPr id="83" name="Google Shape;83;p53"/>
          <p:cNvSpPr txBox="1">
            <a:spLocks noGrp="1"/>
          </p:cNvSpPr>
          <p:nvPr>
            <p:ph type="title"/>
          </p:nvPr>
        </p:nvSpPr>
        <p:spPr>
          <a:xfrm>
            <a:off x="2389095" y="4800600"/>
            <a:ext cx="7313295"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1999" b="1">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4" name="Google Shape;84;p53"/>
          <p:cNvSpPr>
            <a:spLocks noGrp="1"/>
          </p:cNvSpPr>
          <p:nvPr>
            <p:ph type="pic" idx="2"/>
          </p:nvPr>
        </p:nvSpPr>
        <p:spPr>
          <a:xfrm>
            <a:off x="2389095" y="612775"/>
            <a:ext cx="7313295" cy="4114800"/>
          </a:xfrm>
          <a:prstGeom prst="rect">
            <a:avLst/>
          </a:prstGeom>
          <a:noFill/>
          <a:ln>
            <a:noFill/>
          </a:ln>
        </p:spPr>
      </p:sp>
      <p:sp>
        <p:nvSpPr>
          <p:cNvPr id="85" name="Google Shape;85;p53"/>
          <p:cNvSpPr txBox="1">
            <a:spLocks noGrp="1"/>
          </p:cNvSpPr>
          <p:nvPr>
            <p:ph type="body" idx="1"/>
          </p:nvPr>
        </p:nvSpPr>
        <p:spPr>
          <a:xfrm>
            <a:off x="2389095" y="5367338"/>
            <a:ext cx="7313295"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86" name="Google Shape;86;p53"/>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400"/>
              <a:buFont typeface="Bookman Old Style"/>
              <a:buNone/>
              <a:defRPr sz="1200">
                <a:solidFill>
                  <a:schemeClr val="lt1"/>
                </a:solidFill>
                <a:latin typeface="Bookman Old Style"/>
                <a:ea typeface="Bookman Old Style"/>
                <a:cs typeface="Bookman Old Style"/>
                <a:sym typeface="Bookman Old Styl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87" name="Google Shape;87;p53"/>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1pPr>
            <a:lvl2pPr marL="0" marR="0" lvl="1"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2pPr>
            <a:lvl3pPr marL="0" marR="0" lvl="2"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3pPr>
            <a:lvl4pPr marL="0" marR="0" lvl="3"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4pPr>
            <a:lvl5pPr marL="0" marR="0" lvl="4"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5pPr>
            <a:lvl6pPr marL="0" marR="0" lvl="5"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6pPr>
            <a:lvl7pPr marL="0" marR="0" lvl="6"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7pPr>
            <a:lvl8pPr marL="0" marR="0" lvl="7"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8pPr>
            <a:lvl9pPr marL="0" marR="0" lvl="8"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
        <p:nvSpPr>
          <p:cNvPr id="88" name="Google Shape;88;p53"/>
          <p:cNvSpPr/>
          <p:nvPr/>
        </p:nvSpPr>
        <p:spPr>
          <a:xfrm>
            <a:off x="0" y="6345954"/>
            <a:ext cx="12188825" cy="512046"/>
          </a:xfrm>
          <a:prstGeom prst="rect">
            <a:avLst/>
          </a:prstGeom>
          <a:gradFill>
            <a:gsLst>
              <a:gs pos="0">
                <a:srgbClr val="284971"/>
              </a:gs>
              <a:gs pos="50000">
                <a:srgbClr val="3B6AA4"/>
              </a:gs>
              <a:gs pos="100000">
                <a:srgbClr val="4680C5"/>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89" name="Google Shape;89;p53"/>
          <p:cNvSpPr/>
          <p:nvPr/>
        </p:nvSpPr>
        <p:spPr>
          <a:xfrm>
            <a:off x="0" y="6345954"/>
            <a:ext cx="12188825" cy="512046"/>
          </a:xfrm>
          <a:prstGeom prst="rect">
            <a:avLst/>
          </a:prstGeom>
          <a:gradFill>
            <a:gsLst>
              <a:gs pos="0">
                <a:schemeClr val="dk2"/>
              </a:gs>
              <a:gs pos="81000">
                <a:schemeClr val="dk2"/>
              </a:gs>
              <a:gs pos="99000">
                <a:srgbClr val="C8D8EB"/>
              </a:gs>
              <a:gs pos="100000">
                <a:srgbClr val="C8D8EB"/>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90" name="Google Shape;90;p53"/>
          <p:cNvSpPr/>
          <p:nvPr/>
        </p:nvSpPr>
        <p:spPr>
          <a:xfrm>
            <a:off x="4164515" y="6459664"/>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1" i="0" u="none" strike="noStrike" cap="none">
                <a:solidFill>
                  <a:schemeClr val="lt1"/>
                </a:solidFill>
                <a:latin typeface="Century Gothic"/>
                <a:ea typeface="Century Gothic"/>
                <a:cs typeface="Century Gothic"/>
                <a:sym typeface="Century Gothic"/>
              </a:rPr>
              <a:t>DEPARTMENT OF EDUCATION</a:t>
            </a:r>
            <a:endParaRPr sz="1400" b="1">
              <a:solidFill>
                <a:schemeClr val="lt1"/>
              </a:solidFill>
              <a:latin typeface="Century Gothic"/>
              <a:ea typeface="Century Gothic"/>
              <a:cs typeface="Century Gothic"/>
              <a:sym typeface="Century Gothic"/>
            </a:endParaRPr>
          </a:p>
        </p:txBody>
      </p:sp>
      <p:sp>
        <p:nvSpPr>
          <p:cNvPr id="91" name="Google Shape;91;p53"/>
          <p:cNvSpPr txBox="1"/>
          <p:nvPr/>
        </p:nvSpPr>
        <p:spPr>
          <a:xfrm>
            <a:off x="9243192" y="6456379"/>
            <a:ext cx="2844059" cy="304800"/>
          </a:xfrm>
          <a:prstGeom prst="rect">
            <a:avLst/>
          </a:prstGeom>
          <a:noFill/>
          <a:ln>
            <a:noFill/>
          </a:ln>
        </p:spPr>
        <p:txBody>
          <a:bodyPr spcFirstLastPara="1" wrap="square" lIns="91400" tIns="45675" rIns="91400" bIns="45675" anchor="ctr" anchorCtr="0">
            <a:noAutofit/>
          </a:bodyPr>
          <a:lstStyle/>
          <a:p>
            <a:pPr marL="0" marR="0" lvl="0" indent="0" algn="r" rtl="0">
              <a:lnSpc>
                <a:spcPct val="100000"/>
              </a:lnSpc>
              <a:spcBef>
                <a:spcPts val="0"/>
              </a:spcBef>
              <a:spcAft>
                <a:spcPts val="0"/>
              </a:spcAft>
              <a:buClr>
                <a:srgbClr val="FFFFFF"/>
              </a:buClr>
              <a:buSzPts val="1200"/>
              <a:buFont typeface="Bookman Old Style"/>
              <a:buNone/>
            </a:pPr>
            <a:fld id="{00000000-1234-1234-1234-123412341234}" type="slidenum">
              <a:rPr lang="en-US" sz="1200" b="1" i="0" u="none" strike="noStrike" cap="none">
                <a:solidFill>
                  <a:schemeClr val="lt1"/>
                </a:solidFill>
                <a:latin typeface="Century Gothic"/>
                <a:ea typeface="Century Gothic"/>
                <a:cs typeface="Century Gothic"/>
                <a:sym typeface="Century Gothic"/>
              </a:rPr>
              <a:t>‹#›</a:t>
            </a:fld>
            <a:endParaRPr sz="1200" b="1" i="0" u="none" strike="noStrike" cap="none">
              <a:solidFill>
                <a:schemeClr val="lt1"/>
              </a:solidFill>
              <a:latin typeface="Century Gothic"/>
              <a:ea typeface="Century Gothic"/>
              <a:cs typeface="Century Gothic"/>
              <a:sym typeface="Century Gothic"/>
            </a:endParaRPr>
          </a:p>
        </p:txBody>
      </p:sp>
      <p:pic>
        <p:nvPicPr>
          <p:cNvPr id="92" name="Google Shape;92;p53" descr="A group of logos with text&#10;&#10;Description automatically generated"/>
          <p:cNvPicPr preferRelativeResize="0"/>
          <p:nvPr/>
        </p:nvPicPr>
        <p:blipFill rotWithShape="1">
          <a:blip r:embed="rId2">
            <a:alphaModFix/>
          </a:blip>
          <a:srcRect/>
          <a:stretch/>
        </p:blipFill>
        <p:spPr>
          <a:xfrm>
            <a:off x="139269" y="6345955"/>
            <a:ext cx="940345" cy="48771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54"/>
          <p:cNvSpPr/>
          <p:nvPr/>
        </p:nvSpPr>
        <p:spPr>
          <a:xfrm>
            <a:off x="0" y="0"/>
            <a:ext cx="12188825" cy="914400"/>
          </a:xfrm>
          <a:prstGeom prst="rect">
            <a:avLst/>
          </a:prstGeom>
          <a:solidFill>
            <a:schemeClr val="dk2"/>
          </a:solidFill>
          <a:ln>
            <a:noFill/>
          </a:ln>
        </p:spPr>
        <p:txBody>
          <a:bodyPr spcFirstLastPara="1" wrap="square" lIns="91400" tIns="45675" rIns="91400" bIns="45675"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799" b="0" i="0" u="none" strike="noStrike" cap="none">
              <a:solidFill>
                <a:srgbClr val="FFFFFF"/>
              </a:solidFill>
              <a:latin typeface="Arial"/>
              <a:ea typeface="Arial"/>
              <a:cs typeface="Arial"/>
              <a:sym typeface="Arial"/>
            </a:endParaRPr>
          </a:p>
        </p:txBody>
      </p:sp>
      <p:sp>
        <p:nvSpPr>
          <p:cNvPr id="95" name="Google Shape;95;p54"/>
          <p:cNvSpPr/>
          <p:nvPr/>
        </p:nvSpPr>
        <p:spPr>
          <a:xfrm>
            <a:off x="4164515" y="6553200"/>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0" i="0" u="none" strike="noStrike" cap="none">
                <a:solidFill>
                  <a:srgbClr val="FFFFFF"/>
                </a:solidFill>
                <a:latin typeface="Bookman Old Style"/>
                <a:ea typeface="Bookman Old Style"/>
                <a:cs typeface="Bookman Old Style"/>
                <a:sym typeface="Bookman Old Style"/>
              </a:rPr>
              <a:t>DEPARTMENT OF EDUCATION</a:t>
            </a:r>
            <a:endParaRPr sz="1400">
              <a:solidFill>
                <a:schemeClr val="dk1"/>
              </a:solidFill>
              <a:latin typeface="Poppins"/>
              <a:ea typeface="Poppins"/>
              <a:cs typeface="Poppins"/>
              <a:sym typeface="Poppins"/>
            </a:endParaRPr>
          </a:p>
        </p:txBody>
      </p:sp>
      <p:sp>
        <p:nvSpPr>
          <p:cNvPr id="96" name="Google Shape;96;p54"/>
          <p:cNvSpPr txBox="1">
            <a:spLocks noGrp="1"/>
          </p:cNvSpPr>
          <p:nvPr>
            <p:ph type="title"/>
          </p:nvPr>
        </p:nvSpPr>
        <p:spPr>
          <a:xfrm>
            <a:off x="609441" y="0"/>
            <a:ext cx="10969943"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7" name="Google Shape;97;p54"/>
          <p:cNvSpPr txBox="1">
            <a:spLocks noGrp="1"/>
          </p:cNvSpPr>
          <p:nvPr>
            <p:ph type="body" idx="1"/>
          </p:nvPr>
        </p:nvSpPr>
        <p:spPr>
          <a:xfrm rot="5400000">
            <a:off x="3679032" y="-1774191"/>
            <a:ext cx="4830763" cy="1096994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8" name="Google Shape;98;p54"/>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400"/>
              <a:buFont typeface="Bookman Old Style"/>
              <a:buNone/>
              <a:defRPr sz="1200">
                <a:solidFill>
                  <a:schemeClr val="lt1"/>
                </a:solidFill>
                <a:latin typeface="Bookman Old Style"/>
                <a:ea typeface="Bookman Old Style"/>
                <a:cs typeface="Bookman Old Style"/>
                <a:sym typeface="Bookman Old Styl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99" name="Google Shape;99;p54"/>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1pPr>
            <a:lvl2pPr marL="0" marR="0" lvl="1"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2pPr>
            <a:lvl3pPr marL="0" marR="0" lvl="2"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3pPr>
            <a:lvl4pPr marL="0" marR="0" lvl="3"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4pPr>
            <a:lvl5pPr marL="0" marR="0" lvl="4"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5pPr>
            <a:lvl6pPr marL="0" marR="0" lvl="5"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6pPr>
            <a:lvl7pPr marL="0" marR="0" lvl="6"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7pPr>
            <a:lvl8pPr marL="0" marR="0" lvl="7"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8pPr>
            <a:lvl9pPr marL="0" marR="0" lvl="8"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
        <p:nvSpPr>
          <p:cNvPr id="100" name="Google Shape;100;p54"/>
          <p:cNvSpPr/>
          <p:nvPr/>
        </p:nvSpPr>
        <p:spPr>
          <a:xfrm>
            <a:off x="0" y="6345954"/>
            <a:ext cx="12188825" cy="512046"/>
          </a:xfrm>
          <a:prstGeom prst="rect">
            <a:avLst/>
          </a:prstGeom>
          <a:gradFill>
            <a:gsLst>
              <a:gs pos="0">
                <a:srgbClr val="284971"/>
              </a:gs>
              <a:gs pos="50000">
                <a:srgbClr val="3B6AA4"/>
              </a:gs>
              <a:gs pos="100000">
                <a:srgbClr val="4680C5"/>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101" name="Google Shape;101;p54"/>
          <p:cNvSpPr/>
          <p:nvPr/>
        </p:nvSpPr>
        <p:spPr>
          <a:xfrm>
            <a:off x="0" y="6345954"/>
            <a:ext cx="12188825" cy="512046"/>
          </a:xfrm>
          <a:prstGeom prst="rect">
            <a:avLst/>
          </a:prstGeom>
          <a:gradFill>
            <a:gsLst>
              <a:gs pos="0">
                <a:schemeClr val="dk2"/>
              </a:gs>
              <a:gs pos="81000">
                <a:schemeClr val="dk2"/>
              </a:gs>
              <a:gs pos="99000">
                <a:srgbClr val="C8D8EB"/>
              </a:gs>
              <a:gs pos="100000">
                <a:srgbClr val="C8D8EB"/>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102" name="Google Shape;102;p54"/>
          <p:cNvSpPr/>
          <p:nvPr/>
        </p:nvSpPr>
        <p:spPr>
          <a:xfrm>
            <a:off x="4164515" y="6459664"/>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1" i="0" u="none" strike="noStrike" cap="none">
                <a:solidFill>
                  <a:schemeClr val="lt1"/>
                </a:solidFill>
                <a:latin typeface="Century Gothic"/>
                <a:ea typeface="Century Gothic"/>
                <a:cs typeface="Century Gothic"/>
                <a:sym typeface="Century Gothic"/>
              </a:rPr>
              <a:t>DEPARTMENT OF EDUCATION</a:t>
            </a:r>
            <a:endParaRPr sz="1400" b="1">
              <a:solidFill>
                <a:schemeClr val="lt1"/>
              </a:solidFill>
              <a:latin typeface="Century Gothic"/>
              <a:ea typeface="Century Gothic"/>
              <a:cs typeface="Century Gothic"/>
              <a:sym typeface="Century Gothic"/>
            </a:endParaRPr>
          </a:p>
        </p:txBody>
      </p:sp>
      <p:sp>
        <p:nvSpPr>
          <p:cNvPr id="103" name="Google Shape;103;p54"/>
          <p:cNvSpPr txBox="1"/>
          <p:nvPr/>
        </p:nvSpPr>
        <p:spPr>
          <a:xfrm>
            <a:off x="9243192" y="6456379"/>
            <a:ext cx="2844059" cy="304800"/>
          </a:xfrm>
          <a:prstGeom prst="rect">
            <a:avLst/>
          </a:prstGeom>
          <a:noFill/>
          <a:ln>
            <a:noFill/>
          </a:ln>
        </p:spPr>
        <p:txBody>
          <a:bodyPr spcFirstLastPara="1" wrap="square" lIns="91400" tIns="45675" rIns="91400" bIns="45675" anchor="ctr" anchorCtr="0">
            <a:noAutofit/>
          </a:bodyPr>
          <a:lstStyle/>
          <a:p>
            <a:pPr marL="0" marR="0" lvl="0" indent="0" algn="r" rtl="0">
              <a:lnSpc>
                <a:spcPct val="100000"/>
              </a:lnSpc>
              <a:spcBef>
                <a:spcPts val="0"/>
              </a:spcBef>
              <a:spcAft>
                <a:spcPts val="0"/>
              </a:spcAft>
              <a:buClr>
                <a:srgbClr val="FFFFFF"/>
              </a:buClr>
              <a:buSzPts val="1200"/>
              <a:buFont typeface="Bookman Old Style"/>
              <a:buNone/>
            </a:pPr>
            <a:fld id="{00000000-1234-1234-1234-123412341234}" type="slidenum">
              <a:rPr lang="en-US" sz="1200" b="1" i="0" u="none" strike="noStrike" cap="none">
                <a:solidFill>
                  <a:schemeClr val="lt1"/>
                </a:solidFill>
                <a:latin typeface="Century Gothic"/>
                <a:ea typeface="Century Gothic"/>
                <a:cs typeface="Century Gothic"/>
                <a:sym typeface="Century Gothic"/>
              </a:rPr>
              <a:t>‹#›</a:t>
            </a:fld>
            <a:endParaRPr sz="1200" b="1" i="0" u="none" strike="noStrike" cap="none">
              <a:solidFill>
                <a:schemeClr val="lt1"/>
              </a:solidFill>
              <a:latin typeface="Century Gothic"/>
              <a:ea typeface="Century Gothic"/>
              <a:cs typeface="Century Gothic"/>
              <a:sym typeface="Century Gothic"/>
            </a:endParaRPr>
          </a:p>
        </p:txBody>
      </p:sp>
      <p:pic>
        <p:nvPicPr>
          <p:cNvPr id="104" name="Google Shape;104;p54" descr="A group of logos with text&#10;&#10;Description automatically generated"/>
          <p:cNvPicPr preferRelativeResize="0"/>
          <p:nvPr/>
        </p:nvPicPr>
        <p:blipFill rotWithShape="1">
          <a:blip r:embed="rId2">
            <a:alphaModFix/>
          </a:blip>
          <a:srcRect/>
          <a:stretch/>
        </p:blipFill>
        <p:spPr>
          <a:xfrm>
            <a:off x="139269" y="6345955"/>
            <a:ext cx="940345" cy="487713"/>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5"/>
        <p:cNvGrpSpPr/>
        <p:nvPr/>
      </p:nvGrpSpPr>
      <p:grpSpPr>
        <a:xfrm>
          <a:off x="0" y="0"/>
          <a:ext cx="0" cy="0"/>
          <a:chOff x="0" y="0"/>
          <a:chExt cx="0" cy="0"/>
        </a:xfrm>
      </p:grpSpPr>
      <p:sp>
        <p:nvSpPr>
          <p:cNvPr id="106" name="Google Shape;106;p55"/>
          <p:cNvSpPr/>
          <p:nvPr/>
        </p:nvSpPr>
        <p:spPr>
          <a:xfrm>
            <a:off x="4164515" y="6553200"/>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0" i="0" u="none" strike="noStrike" cap="none">
                <a:solidFill>
                  <a:srgbClr val="FFFFFF"/>
                </a:solidFill>
                <a:latin typeface="Bookman Old Style"/>
                <a:ea typeface="Bookman Old Style"/>
                <a:cs typeface="Bookman Old Style"/>
                <a:sym typeface="Bookman Old Style"/>
              </a:rPr>
              <a:t>DEPARTMENT OF EDUCATION</a:t>
            </a:r>
            <a:endParaRPr sz="1400">
              <a:solidFill>
                <a:schemeClr val="dk1"/>
              </a:solidFill>
              <a:latin typeface="Poppins"/>
              <a:ea typeface="Poppins"/>
              <a:cs typeface="Poppins"/>
              <a:sym typeface="Poppins"/>
            </a:endParaRPr>
          </a:p>
        </p:txBody>
      </p:sp>
      <p:sp>
        <p:nvSpPr>
          <p:cNvPr id="107" name="Google Shape;107;p55"/>
          <p:cNvSpPr txBox="1">
            <a:spLocks noGrp="1"/>
          </p:cNvSpPr>
          <p:nvPr>
            <p:ph type="title"/>
          </p:nvPr>
        </p:nvSpPr>
        <p:spPr>
          <a:xfrm rot="5400000">
            <a:off x="7282379" y="1829157"/>
            <a:ext cx="5851525" cy="2742486"/>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8" name="Google Shape;108;p55"/>
          <p:cNvSpPr txBox="1">
            <a:spLocks noGrp="1"/>
          </p:cNvSpPr>
          <p:nvPr>
            <p:ph type="body" idx="1"/>
          </p:nvPr>
        </p:nvSpPr>
        <p:spPr>
          <a:xfrm rot="5400000">
            <a:off x="1695836" y="-811754"/>
            <a:ext cx="5851525" cy="802431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9" name="Google Shape;109;p55"/>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400"/>
              <a:buFont typeface="Bookman Old Style"/>
              <a:buNone/>
              <a:defRPr sz="1200">
                <a:solidFill>
                  <a:schemeClr val="lt1"/>
                </a:solidFill>
                <a:latin typeface="Bookman Old Style"/>
                <a:ea typeface="Bookman Old Style"/>
                <a:cs typeface="Bookman Old Style"/>
                <a:sym typeface="Bookman Old Style"/>
              </a:defRPr>
            </a:lvl1pPr>
            <a:lvl2pPr lvl="1" algn="l">
              <a:spcBef>
                <a:spcPts val="0"/>
              </a:spcBef>
              <a:spcAft>
                <a:spcPts val="0"/>
              </a:spcAft>
              <a:buClr>
                <a:schemeClr val="dk1"/>
              </a:buClr>
              <a:buSzPts val="1400"/>
              <a:buFont typeface="Arial"/>
              <a:buNone/>
              <a:defRPr/>
            </a:lvl2pPr>
            <a:lvl3pPr lvl="2" algn="l">
              <a:spcBef>
                <a:spcPts val="0"/>
              </a:spcBef>
              <a:spcAft>
                <a:spcPts val="0"/>
              </a:spcAft>
              <a:buClr>
                <a:schemeClr val="dk1"/>
              </a:buClr>
              <a:buSzPts val="1400"/>
              <a:buFont typeface="Arial"/>
              <a:buNone/>
              <a:defRPr/>
            </a:lvl3pPr>
            <a:lvl4pPr lvl="3" algn="l">
              <a:spcBef>
                <a:spcPts val="0"/>
              </a:spcBef>
              <a:spcAft>
                <a:spcPts val="0"/>
              </a:spcAft>
              <a:buClr>
                <a:schemeClr val="dk1"/>
              </a:buClr>
              <a:buSzPts val="1400"/>
              <a:buFont typeface="Arial"/>
              <a:buNone/>
              <a:defRPr/>
            </a:lvl4pPr>
            <a:lvl5pPr lvl="4" algn="l">
              <a:spcBef>
                <a:spcPts val="0"/>
              </a:spcBef>
              <a:spcAft>
                <a:spcPts val="0"/>
              </a:spcAft>
              <a:buClr>
                <a:schemeClr val="dk1"/>
              </a:buClr>
              <a:buSzPts val="1400"/>
              <a:buFont typeface="Arial"/>
              <a:buNone/>
              <a:defRPr/>
            </a:lvl5pPr>
            <a:lvl6pPr lvl="5" algn="l">
              <a:spcBef>
                <a:spcPts val="0"/>
              </a:spcBef>
              <a:spcAft>
                <a:spcPts val="0"/>
              </a:spcAft>
              <a:buClr>
                <a:schemeClr val="dk1"/>
              </a:buClr>
              <a:buSzPts val="1400"/>
              <a:buFont typeface="Arial"/>
              <a:buNone/>
              <a:defRPr/>
            </a:lvl6pPr>
            <a:lvl7pPr lvl="6" algn="l">
              <a:spcBef>
                <a:spcPts val="0"/>
              </a:spcBef>
              <a:spcAft>
                <a:spcPts val="0"/>
              </a:spcAft>
              <a:buClr>
                <a:schemeClr val="dk1"/>
              </a:buClr>
              <a:buSzPts val="1400"/>
              <a:buFont typeface="Arial"/>
              <a:buNone/>
              <a:defRPr/>
            </a:lvl7pPr>
            <a:lvl8pPr lvl="7" algn="l">
              <a:spcBef>
                <a:spcPts val="0"/>
              </a:spcBef>
              <a:spcAft>
                <a:spcPts val="0"/>
              </a:spcAft>
              <a:buClr>
                <a:schemeClr val="dk1"/>
              </a:buClr>
              <a:buSzPts val="1400"/>
              <a:buFont typeface="Arial"/>
              <a:buNone/>
              <a:defRPr/>
            </a:lvl8pPr>
            <a:lvl9pPr lvl="8" algn="l">
              <a:spcBef>
                <a:spcPts val="0"/>
              </a:spcBef>
              <a:spcAft>
                <a:spcPts val="0"/>
              </a:spcAft>
              <a:buClr>
                <a:schemeClr val="dk1"/>
              </a:buClr>
              <a:buSzPts val="1400"/>
              <a:buFont typeface="Arial"/>
              <a:buNone/>
              <a:defRPr/>
            </a:lvl9pPr>
          </a:lstStyle>
          <a:p>
            <a:endParaRPr/>
          </a:p>
        </p:txBody>
      </p:sp>
      <p:sp>
        <p:nvSpPr>
          <p:cNvPr id="110" name="Google Shape;110;p55"/>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1pPr>
            <a:lvl2pPr marL="0" marR="0" lvl="1"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2pPr>
            <a:lvl3pPr marL="0" marR="0" lvl="2"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3pPr>
            <a:lvl4pPr marL="0" marR="0" lvl="3"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4pPr>
            <a:lvl5pPr marL="0" marR="0" lvl="4"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5pPr>
            <a:lvl6pPr marL="0" marR="0" lvl="5"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6pPr>
            <a:lvl7pPr marL="0" marR="0" lvl="6"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7pPr>
            <a:lvl8pPr marL="0" marR="0" lvl="7"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8pPr>
            <a:lvl9pPr marL="0" marR="0" lvl="8" indent="0" algn="r">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
        <p:nvSpPr>
          <p:cNvPr id="111" name="Google Shape;111;p55"/>
          <p:cNvSpPr/>
          <p:nvPr/>
        </p:nvSpPr>
        <p:spPr>
          <a:xfrm>
            <a:off x="0" y="6345954"/>
            <a:ext cx="12188825" cy="512046"/>
          </a:xfrm>
          <a:prstGeom prst="rect">
            <a:avLst/>
          </a:prstGeom>
          <a:gradFill>
            <a:gsLst>
              <a:gs pos="0">
                <a:srgbClr val="284971"/>
              </a:gs>
              <a:gs pos="50000">
                <a:srgbClr val="3B6AA4"/>
              </a:gs>
              <a:gs pos="100000">
                <a:srgbClr val="4680C5"/>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112" name="Google Shape;112;p55"/>
          <p:cNvSpPr/>
          <p:nvPr/>
        </p:nvSpPr>
        <p:spPr>
          <a:xfrm>
            <a:off x="0" y="6345954"/>
            <a:ext cx="12188825" cy="512046"/>
          </a:xfrm>
          <a:prstGeom prst="rect">
            <a:avLst/>
          </a:prstGeom>
          <a:gradFill>
            <a:gsLst>
              <a:gs pos="0">
                <a:schemeClr val="dk2"/>
              </a:gs>
              <a:gs pos="81000">
                <a:schemeClr val="dk2"/>
              </a:gs>
              <a:gs pos="99000">
                <a:srgbClr val="C8D8EB"/>
              </a:gs>
              <a:gs pos="100000">
                <a:srgbClr val="C8D8EB"/>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Poppins"/>
              <a:ea typeface="Poppins"/>
              <a:cs typeface="Poppins"/>
              <a:sym typeface="Poppins"/>
            </a:endParaRPr>
          </a:p>
        </p:txBody>
      </p:sp>
      <p:sp>
        <p:nvSpPr>
          <p:cNvPr id="113" name="Google Shape;113;p55"/>
          <p:cNvSpPr/>
          <p:nvPr/>
        </p:nvSpPr>
        <p:spPr>
          <a:xfrm>
            <a:off x="4164515" y="6459664"/>
            <a:ext cx="3859795" cy="304800"/>
          </a:xfrm>
          <a:prstGeom prst="rect">
            <a:avLst/>
          </a:prstGeom>
          <a:noFill/>
          <a:ln>
            <a:noFill/>
          </a:ln>
        </p:spPr>
        <p:txBody>
          <a:bodyPr spcFirstLastPara="1" wrap="square" lIns="91400" tIns="45675" rIns="91400" bIns="45675" anchor="ctr" anchorCtr="0">
            <a:normAutofit/>
          </a:bodyPr>
          <a:lstStyle/>
          <a:p>
            <a:pPr marL="0" marR="0" lvl="0" indent="0" algn="ctr" rtl="0">
              <a:lnSpc>
                <a:spcPct val="100000"/>
              </a:lnSpc>
              <a:spcBef>
                <a:spcPts val="0"/>
              </a:spcBef>
              <a:spcAft>
                <a:spcPts val="0"/>
              </a:spcAft>
              <a:buClr>
                <a:srgbClr val="FFFFFF"/>
              </a:buClr>
              <a:buSzPts val="1200"/>
              <a:buFont typeface="Bookman Old Style"/>
              <a:buNone/>
            </a:pPr>
            <a:r>
              <a:rPr lang="en-US" sz="1200" b="1" i="0" u="none" strike="noStrike" cap="none">
                <a:solidFill>
                  <a:schemeClr val="lt1"/>
                </a:solidFill>
                <a:latin typeface="Century Gothic"/>
                <a:ea typeface="Century Gothic"/>
                <a:cs typeface="Century Gothic"/>
                <a:sym typeface="Century Gothic"/>
              </a:rPr>
              <a:t>DEPARTMENT OF EDUCATION</a:t>
            </a:r>
            <a:endParaRPr sz="1400" b="1">
              <a:solidFill>
                <a:schemeClr val="lt1"/>
              </a:solidFill>
              <a:latin typeface="Century Gothic"/>
              <a:ea typeface="Century Gothic"/>
              <a:cs typeface="Century Gothic"/>
              <a:sym typeface="Century Gothic"/>
            </a:endParaRPr>
          </a:p>
        </p:txBody>
      </p:sp>
      <p:sp>
        <p:nvSpPr>
          <p:cNvPr id="114" name="Google Shape;114;p55"/>
          <p:cNvSpPr txBox="1"/>
          <p:nvPr/>
        </p:nvSpPr>
        <p:spPr>
          <a:xfrm>
            <a:off x="9243192" y="6456379"/>
            <a:ext cx="2844059" cy="304800"/>
          </a:xfrm>
          <a:prstGeom prst="rect">
            <a:avLst/>
          </a:prstGeom>
          <a:noFill/>
          <a:ln>
            <a:noFill/>
          </a:ln>
        </p:spPr>
        <p:txBody>
          <a:bodyPr spcFirstLastPara="1" wrap="square" lIns="91400" tIns="45675" rIns="91400" bIns="45675" anchor="ctr" anchorCtr="0">
            <a:noAutofit/>
          </a:bodyPr>
          <a:lstStyle/>
          <a:p>
            <a:pPr marL="0" marR="0" lvl="0" indent="0" algn="r" rtl="0">
              <a:lnSpc>
                <a:spcPct val="100000"/>
              </a:lnSpc>
              <a:spcBef>
                <a:spcPts val="0"/>
              </a:spcBef>
              <a:spcAft>
                <a:spcPts val="0"/>
              </a:spcAft>
              <a:buClr>
                <a:srgbClr val="FFFFFF"/>
              </a:buClr>
              <a:buSzPts val="1200"/>
              <a:buFont typeface="Bookman Old Style"/>
              <a:buNone/>
            </a:pPr>
            <a:fld id="{00000000-1234-1234-1234-123412341234}" type="slidenum">
              <a:rPr lang="en-US" sz="1200" b="1" i="0" u="none" strike="noStrike" cap="none">
                <a:solidFill>
                  <a:schemeClr val="lt1"/>
                </a:solidFill>
                <a:latin typeface="Century Gothic"/>
                <a:ea typeface="Century Gothic"/>
                <a:cs typeface="Century Gothic"/>
                <a:sym typeface="Century Gothic"/>
              </a:rPr>
              <a:t>‹#›</a:t>
            </a:fld>
            <a:endParaRPr sz="1200" b="1" i="0" u="none" strike="noStrike" cap="none">
              <a:solidFill>
                <a:schemeClr val="lt1"/>
              </a:solidFill>
              <a:latin typeface="Century Gothic"/>
              <a:ea typeface="Century Gothic"/>
              <a:cs typeface="Century Gothic"/>
              <a:sym typeface="Century Gothic"/>
            </a:endParaRPr>
          </a:p>
        </p:txBody>
      </p:sp>
      <p:pic>
        <p:nvPicPr>
          <p:cNvPr id="115" name="Google Shape;115;p55" descr="A group of logos with text&#10;&#10;Description automatically generated"/>
          <p:cNvPicPr preferRelativeResize="0"/>
          <p:nvPr/>
        </p:nvPicPr>
        <p:blipFill rotWithShape="1">
          <a:blip r:embed="rId2">
            <a:alphaModFix/>
          </a:blip>
          <a:srcRect/>
          <a:stretch/>
        </p:blipFill>
        <p:spPr>
          <a:xfrm>
            <a:off x="139269" y="6345955"/>
            <a:ext cx="940345" cy="48771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6"/>
        <p:cNvGrpSpPr/>
        <p:nvPr/>
      </p:nvGrpSpPr>
      <p:grpSpPr>
        <a:xfrm>
          <a:off x="0" y="0"/>
          <a:ext cx="0" cy="0"/>
          <a:chOff x="0" y="0"/>
          <a:chExt cx="0" cy="0"/>
        </a:xfrm>
      </p:grpSpPr>
      <p:sp>
        <p:nvSpPr>
          <p:cNvPr id="117" name="Google Shape;117;p56"/>
          <p:cNvSpPr/>
          <p:nvPr/>
        </p:nvSpPr>
        <p:spPr>
          <a:xfrm>
            <a:off x="0" y="0"/>
            <a:ext cx="12188825" cy="9144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rgbClr val="FFFFFF"/>
              </a:solidFill>
              <a:latin typeface="Poppins"/>
              <a:ea typeface="Poppins"/>
              <a:cs typeface="Poppins"/>
              <a:sym typeface="Poppins"/>
            </a:endParaRPr>
          </a:p>
        </p:txBody>
      </p:sp>
      <p:sp>
        <p:nvSpPr>
          <p:cNvPr id="118" name="Google Shape;118;p56"/>
          <p:cNvSpPr txBox="1">
            <a:spLocks noGrp="1"/>
          </p:cNvSpPr>
          <p:nvPr>
            <p:ph type="title"/>
          </p:nvPr>
        </p:nvSpPr>
        <p:spPr>
          <a:xfrm>
            <a:off x="609441" y="0"/>
            <a:ext cx="10969943"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19" name="Google Shape;119;p56"/>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chemeClr val="lt1"/>
              </a:buClr>
              <a:buSzPts val="1400"/>
              <a:buFont typeface="Bookman Old Style"/>
              <a:buNone/>
              <a:defRPr sz="1200">
                <a:solidFill>
                  <a:schemeClr val="lt1"/>
                </a:solidFill>
                <a:latin typeface="Bookman Old Style"/>
                <a:ea typeface="Bookman Old Style"/>
                <a:cs typeface="Bookman Old Style"/>
                <a:sym typeface="Bookman Old Style"/>
              </a:defRPr>
            </a:lvl1pPr>
            <a:lvl2pPr lvl="1" algn="l">
              <a:spcBef>
                <a:spcPts val="0"/>
              </a:spcBef>
              <a:spcAft>
                <a:spcPts val="0"/>
              </a:spcAft>
              <a:buClr>
                <a:schemeClr val="dk1"/>
              </a:buClr>
              <a:buSzPts val="1400"/>
              <a:buNone/>
              <a:defRPr/>
            </a:lvl2pPr>
            <a:lvl3pPr lvl="2" algn="l">
              <a:spcBef>
                <a:spcPts val="0"/>
              </a:spcBef>
              <a:spcAft>
                <a:spcPts val="0"/>
              </a:spcAft>
              <a:buClr>
                <a:schemeClr val="dk1"/>
              </a:buClr>
              <a:buSzPts val="1400"/>
              <a:buNone/>
              <a:defRPr/>
            </a:lvl3pPr>
            <a:lvl4pPr lvl="3" algn="l">
              <a:spcBef>
                <a:spcPts val="0"/>
              </a:spcBef>
              <a:spcAft>
                <a:spcPts val="0"/>
              </a:spcAft>
              <a:buClr>
                <a:schemeClr val="dk1"/>
              </a:buClr>
              <a:buSzPts val="1400"/>
              <a:buNone/>
              <a:defRPr/>
            </a:lvl4pPr>
            <a:lvl5pPr lvl="4" algn="l">
              <a:spcBef>
                <a:spcPts val="0"/>
              </a:spcBef>
              <a:spcAft>
                <a:spcPts val="0"/>
              </a:spcAft>
              <a:buClr>
                <a:schemeClr val="dk1"/>
              </a:buClr>
              <a:buSzPts val="1400"/>
              <a:buNone/>
              <a:defRPr/>
            </a:lvl5pPr>
            <a:lvl6pPr lvl="5" algn="l">
              <a:spcBef>
                <a:spcPts val="0"/>
              </a:spcBef>
              <a:spcAft>
                <a:spcPts val="0"/>
              </a:spcAft>
              <a:buClr>
                <a:schemeClr val="dk1"/>
              </a:buClr>
              <a:buSzPts val="1400"/>
              <a:buNone/>
              <a:defRPr/>
            </a:lvl6pPr>
            <a:lvl7pPr lvl="6" algn="l">
              <a:spcBef>
                <a:spcPts val="0"/>
              </a:spcBef>
              <a:spcAft>
                <a:spcPts val="0"/>
              </a:spcAft>
              <a:buClr>
                <a:schemeClr val="dk1"/>
              </a:buClr>
              <a:buSzPts val="1400"/>
              <a:buNone/>
              <a:defRPr/>
            </a:lvl7pPr>
            <a:lvl8pPr lvl="7" algn="l">
              <a:spcBef>
                <a:spcPts val="0"/>
              </a:spcBef>
              <a:spcAft>
                <a:spcPts val="0"/>
              </a:spcAft>
              <a:buClr>
                <a:schemeClr val="dk1"/>
              </a:buClr>
              <a:buSzPts val="1400"/>
              <a:buNone/>
              <a:defRPr/>
            </a:lvl8pPr>
            <a:lvl9pPr lvl="8" algn="l">
              <a:spcBef>
                <a:spcPts val="0"/>
              </a:spcBef>
              <a:spcAft>
                <a:spcPts val="0"/>
              </a:spcAft>
              <a:buClr>
                <a:schemeClr val="dk1"/>
              </a:buClr>
              <a:buSzPts val="1400"/>
              <a:buNone/>
              <a:defRPr/>
            </a:lvl9pPr>
          </a:lstStyle>
          <a:p>
            <a:endParaRPr/>
          </a:p>
        </p:txBody>
      </p:sp>
      <p:sp>
        <p:nvSpPr>
          <p:cNvPr id="120" name="Google Shape;120;p56"/>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1pPr>
            <a:lvl2pPr marL="0" marR="0" lvl="1"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2pPr>
            <a:lvl3pPr marL="0" marR="0" lvl="2"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3pPr>
            <a:lvl4pPr marL="0" marR="0" lvl="3"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4pPr>
            <a:lvl5pPr marL="0" marR="0" lvl="4"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5pPr>
            <a:lvl6pPr marL="0" marR="0" lvl="5"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6pPr>
            <a:lvl7pPr marL="0" marR="0" lvl="6"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7pPr>
            <a:lvl8pPr marL="0" marR="0" lvl="7"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8pPr>
            <a:lvl9pPr marL="0" marR="0" lvl="8" indent="0" algn="r">
              <a:lnSpc>
                <a:spcPct val="100000"/>
              </a:lnSpc>
              <a:spcBef>
                <a:spcPts val="0"/>
              </a:spcBef>
              <a:spcAft>
                <a:spcPts val="0"/>
              </a:spcAft>
              <a:buClr>
                <a:srgbClr val="FFFFFF"/>
              </a:buClr>
              <a:buSzPts val="1200"/>
              <a:buFont typeface="Bookman Old Style"/>
              <a:buNone/>
              <a:defRPr sz="1200" b="0" i="0" u="none" strike="noStrike" cap="none">
                <a:solidFill>
                  <a:schemeClr val="lt1"/>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1"/>
        <p:cNvGrpSpPr/>
        <p:nvPr/>
      </p:nvGrpSpPr>
      <p:grpSpPr>
        <a:xfrm>
          <a:off x="0" y="0"/>
          <a:ext cx="0" cy="0"/>
          <a:chOff x="0" y="0"/>
          <a:chExt cx="0" cy="0"/>
        </a:xfrm>
      </p:grpSpPr>
      <p:sp>
        <p:nvSpPr>
          <p:cNvPr id="122" name="Google Shape;122;p57"/>
          <p:cNvSpPr txBox="1">
            <a:spLocks noGrp="1"/>
          </p:cNvSpPr>
          <p:nvPr>
            <p:ph type="title"/>
          </p:nvPr>
        </p:nvSpPr>
        <p:spPr>
          <a:xfrm>
            <a:off x="609441" y="0"/>
            <a:ext cx="10969943" cy="914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23" name="Google Shape;123;p57"/>
          <p:cNvSpPr txBox="1">
            <a:spLocks noGrp="1"/>
          </p:cNvSpPr>
          <p:nvPr>
            <p:ph type="ftr" idx="11"/>
          </p:nvPr>
        </p:nvSpPr>
        <p:spPr>
          <a:xfrm>
            <a:off x="4164515" y="6553200"/>
            <a:ext cx="3859795" cy="3048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chemeClr val="lt1"/>
              </a:buClr>
              <a:buSzPts val="1400"/>
              <a:buNone/>
              <a:defRPr/>
            </a:lvl1pPr>
            <a:lvl2pPr lvl="1" algn="l">
              <a:spcBef>
                <a:spcPts val="0"/>
              </a:spcBef>
              <a:spcAft>
                <a:spcPts val="0"/>
              </a:spcAft>
              <a:buClr>
                <a:schemeClr val="dk1"/>
              </a:buClr>
              <a:buSzPts val="1400"/>
              <a:buNone/>
              <a:defRPr/>
            </a:lvl2pPr>
            <a:lvl3pPr lvl="2" algn="l">
              <a:spcBef>
                <a:spcPts val="0"/>
              </a:spcBef>
              <a:spcAft>
                <a:spcPts val="0"/>
              </a:spcAft>
              <a:buClr>
                <a:schemeClr val="dk1"/>
              </a:buClr>
              <a:buSzPts val="1400"/>
              <a:buNone/>
              <a:defRPr/>
            </a:lvl3pPr>
            <a:lvl4pPr lvl="3" algn="l">
              <a:spcBef>
                <a:spcPts val="0"/>
              </a:spcBef>
              <a:spcAft>
                <a:spcPts val="0"/>
              </a:spcAft>
              <a:buClr>
                <a:schemeClr val="dk1"/>
              </a:buClr>
              <a:buSzPts val="1400"/>
              <a:buNone/>
              <a:defRPr/>
            </a:lvl4pPr>
            <a:lvl5pPr lvl="4" algn="l">
              <a:spcBef>
                <a:spcPts val="0"/>
              </a:spcBef>
              <a:spcAft>
                <a:spcPts val="0"/>
              </a:spcAft>
              <a:buClr>
                <a:schemeClr val="dk1"/>
              </a:buClr>
              <a:buSzPts val="1400"/>
              <a:buNone/>
              <a:defRPr/>
            </a:lvl5pPr>
            <a:lvl6pPr lvl="5" algn="l">
              <a:spcBef>
                <a:spcPts val="0"/>
              </a:spcBef>
              <a:spcAft>
                <a:spcPts val="0"/>
              </a:spcAft>
              <a:buClr>
                <a:schemeClr val="dk1"/>
              </a:buClr>
              <a:buSzPts val="1400"/>
              <a:buNone/>
              <a:defRPr/>
            </a:lvl6pPr>
            <a:lvl7pPr lvl="6" algn="l">
              <a:spcBef>
                <a:spcPts val="0"/>
              </a:spcBef>
              <a:spcAft>
                <a:spcPts val="0"/>
              </a:spcAft>
              <a:buClr>
                <a:schemeClr val="dk1"/>
              </a:buClr>
              <a:buSzPts val="1400"/>
              <a:buNone/>
              <a:defRPr/>
            </a:lvl7pPr>
            <a:lvl8pPr lvl="7" algn="l">
              <a:spcBef>
                <a:spcPts val="0"/>
              </a:spcBef>
              <a:spcAft>
                <a:spcPts val="0"/>
              </a:spcAft>
              <a:buClr>
                <a:schemeClr val="dk1"/>
              </a:buClr>
              <a:buSzPts val="1400"/>
              <a:buNone/>
              <a:defRPr/>
            </a:lvl8pPr>
            <a:lvl9pPr lvl="8" algn="l">
              <a:spcBef>
                <a:spcPts val="0"/>
              </a:spcBef>
              <a:spcAft>
                <a:spcPts val="0"/>
              </a:spcAft>
              <a:buClr>
                <a:schemeClr val="dk1"/>
              </a:buClr>
              <a:buSzPts val="1400"/>
              <a:buNone/>
              <a:defRPr/>
            </a:lvl9pPr>
          </a:lstStyle>
          <a:p>
            <a:endParaRPr/>
          </a:p>
        </p:txBody>
      </p:sp>
      <p:sp>
        <p:nvSpPr>
          <p:cNvPr id="124" name="Google Shape;124;p57"/>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Bookman Old Style"/>
              <a:buNone/>
              <a:defRPr/>
            </a:lvl1pPr>
            <a:lvl2pPr marL="0" marR="0" lvl="1" indent="0" algn="r">
              <a:lnSpc>
                <a:spcPct val="100000"/>
              </a:lnSpc>
              <a:spcBef>
                <a:spcPts val="0"/>
              </a:spcBef>
              <a:spcAft>
                <a:spcPts val="0"/>
              </a:spcAft>
              <a:buClr>
                <a:srgbClr val="FFFFFF"/>
              </a:buClr>
              <a:buSzPts val="1200"/>
              <a:buFont typeface="Bookman Old Style"/>
              <a:buNone/>
              <a:defRPr/>
            </a:lvl2pPr>
            <a:lvl3pPr marL="0" marR="0" lvl="2" indent="0" algn="r">
              <a:lnSpc>
                <a:spcPct val="100000"/>
              </a:lnSpc>
              <a:spcBef>
                <a:spcPts val="0"/>
              </a:spcBef>
              <a:spcAft>
                <a:spcPts val="0"/>
              </a:spcAft>
              <a:buClr>
                <a:srgbClr val="FFFFFF"/>
              </a:buClr>
              <a:buSzPts val="1200"/>
              <a:buFont typeface="Bookman Old Style"/>
              <a:buNone/>
              <a:defRPr/>
            </a:lvl3pPr>
            <a:lvl4pPr marL="0" marR="0" lvl="3" indent="0" algn="r">
              <a:lnSpc>
                <a:spcPct val="100000"/>
              </a:lnSpc>
              <a:spcBef>
                <a:spcPts val="0"/>
              </a:spcBef>
              <a:spcAft>
                <a:spcPts val="0"/>
              </a:spcAft>
              <a:buClr>
                <a:srgbClr val="FFFFFF"/>
              </a:buClr>
              <a:buSzPts val="1200"/>
              <a:buFont typeface="Bookman Old Style"/>
              <a:buNone/>
              <a:defRPr/>
            </a:lvl4pPr>
            <a:lvl5pPr marL="0" marR="0" lvl="4" indent="0" algn="r">
              <a:lnSpc>
                <a:spcPct val="100000"/>
              </a:lnSpc>
              <a:spcBef>
                <a:spcPts val="0"/>
              </a:spcBef>
              <a:spcAft>
                <a:spcPts val="0"/>
              </a:spcAft>
              <a:buClr>
                <a:srgbClr val="FFFFFF"/>
              </a:buClr>
              <a:buSzPts val="1200"/>
              <a:buFont typeface="Bookman Old Style"/>
              <a:buNone/>
              <a:defRPr/>
            </a:lvl5pPr>
            <a:lvl6pPr marL="0" marR="0" lvl="5" indent="0" algn="r">
              <a:lnSpc>
                <a:spcPct val="100000"/>
              </a:lnSpc>
              <a:spcBef>
                <a:spcPts val="0"/>
              </a:spcBef>
              <a:spcAft>
                <a:spcPts val="0"/>
              </a:spcAft>
              <a:buClr>
                <a:srgbClr val="FFFFFF"/>
              </a:buClr>
              <a:buSzPts val="1200"/>
              <a:buFont typeface="Bookman Old Style"/>
              <a:buNone/>
              <a:defRPr/>
            </a:lvl6pPr>
            <a:lvl7pPr marL="0" marR="0" lvl="6" indent="0" algn="r">
              <a:lnSpc>
                <a:spcPct val="100000"/>
              </a:lnSpc>
              <a:spcBef>
                <a:spcPts val="0"/>
              </a:spcBef>
              <a:spcAft>
                <a:spcPts val="0"/>
              </a:spcAft>
              <a:buClr>
                <a:srgbClr val="FFFFFF"/>
              </a:buClr>
              <a:buSzPts val="1200"/>
              <a:buFont typeface="Bookman Old Style"/>
              <a:buNone/>
              <a:defRPr/>
            </a:lvl7pPr>
            <a:lvl8pPr marL="0" marR="0" lvl="7" indent="0" algn="r">
              <a:lnSpc>
                <a:spcPct val="100000"/>
              </a:lnSpc>
              <a:spcBef>
                <a:spcPts val="0"/>
              </a:spcBef>
              <a:spcAft>
                <a:spcPts val="0"/>
              </a:spcAft>
              <a:buClr>
                <a:srgbClr val="FFFFFF"/>
              </a:buClr>
              <a:buSzPts val="1200"/>
              <a:buFont typeface="Bookman Old Style"/>
              <a:buNone/>
              <a:defRPr/>
            </a:lvl8pPr>
            <a:lvl9pPr marL="0" marR="0" lvl="8" indent="0" algn="r">
              <a:lnSpc>
                <a:spcPct val="100000"/>
              </a:lnSpc>
              <a:spcBef>
                <a:spcPts val="0"/>
              </a:spcBef>
              <a:spcAft>
                <a:spcPts val="0"/>
              </a:spcAft>
              <a:buClr>
                <a:srgbClr val="FFFFFF"/>
              </a:buClr>
              <a:buSzPts val="1200"/>
              <a:buFont typeface="Bookman Old Style"/>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6"/>
          <p:cNvSpPr txBox="1">
            <a:spLocks noGrp="1"/>
          </p:cNvSpPr>
          <p:nvPr>
            <p:ph type="title"/>
          </p:nvPr>
        </p:nvSpPr>
        <p:spPr>
          <a:xfrm>
            <a:off x="415492" y="593367"/>
            <a:ext cx="11357841"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11" name="Google Shape;11;p46"/>
          <p:cNvSpPr txBox="1">
            <a:spLocks noGrp="1"/>
          </p:cNvSpPr>
          <p:nvPr>
            <p:ph type="body" idx="1"/>
          </p:nvPr>
        </p:nvSpPr>
        <p:spPr>
          <a:xfrm>
            <a:off x="415492" y="1536633"/>
            <a:ext cx="11357841"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9pPr>
          </a:lstStyle>
          <a:p>
            <a:endParaRPr/>
          </a:p>
        </p:txBody>
      </p:sp>
      <p:sp>
        <p:nvSpPr>
          <p:cNvPr id="12" name="Google Shape;12;p46"/>
          <p:cNvSpPr txBox="1">
            <a:spLocks noGrp="1"/>
          </p:cNvSpPr>
          <p:nvPr>
            <p:ph type="sldNum" idx="12"/>
          </p:nvPr>
        </p:nvSpPr>
        <p:spPr>
          <a:xfrm>
            <a:off x="11293669" y="6217623"/>
            <a:ext cx="731409" cy="524800"/>
          </a:xfrm>
          <a:prstGeom prst="rect">
            <a:avLst/>
          </a:prstGeom>
          <a:noFill/>
          <a:ln>
            <a:noFill/>
          </a:ln>
        </p:spPr>
        <p:txBody>
          <a:bodyPr spcFirstLastPara="1" wrap="square" lIns="91425" tIns="91425" rIns="91425" bIns="91425" anchor="ctr" anchorCtr="0">
            <a:normAutofit/>
          </a:bodyPr>
          <a:lstStyle>
            <a:lvl1pPr marL="0" marR="0" lvl="0"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1pPr>
            <a:lvl2pPr marL="0" marR="0" lvl="1"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2pPr>
            <a:lvl3pPr marL="0" marR="0" lvl="2"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3pPr>
            <a:lvl4pPr marL="0" marR="0" lvl="3"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4pPr>
            <a:lvl5pPr marL="0" marR="0" lvl="4"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5pPr>
            <a:lvl6pPr marL="0" marR="0" lvl="5"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6pPr>
            <a:lvl7pPr marL="0" marR="0" lvl="6"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7pPr>
            <a:lvl8pPr marL="0" marR="0" lvl="7"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8pPr>
            <a:lvl9pPr marL="0" marR="0" lvl="8" indent="0" algn="r" rtl="0">
              <a:buClr>
                <a:schemeClr val="dk2"/>
              </a:buClr>
              <a:buSzPts val="1333"/>
              <a:buFont typeface="Poppins"/>
              <a:buNone/>
              <a:defRPr sz="1333" b="0" i="0" u="none" strike="noStrike" cap="none">
                <a:solidFill>
                  <a:schemeClr val="dk2"/>
                </a:solidFill>
                <a:latin typeface="Poppins"/>
                <a:ea typeface="Poppins"/>
                <a:cs typeface="Poppins"/>
                <a:sym typeface="Poppi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48"/>
          <p:cNvSpPr/>
          <p:nvPr/>
        </p:nvSpPr>
        <p:spPr>
          <a:xfrm>
            <a:off x="0" y="6553200"/>
            <a:ext cx="12188825" cy="304800"/>
          </a:xfrm>
          <a:prstGeom prst="rect">
            <a:avLst/>
          </a:prstGeom>
          <a:solidFill>
            <a:schemeClr val="dk2"/>
          </a:solidFill>
          <a:ln>
            <a:noFill/>
          </a:ln>
        </p:spPr>
        <p:txBody>
          <a:bodyPr spcFirstLastPara="1" wrap="square" lIns="91400" tIns="45675" rIns="91400" bIns="45675"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799" b="0" i="0" u="none" strike="noStrike" cap="none">
              <a:solidFill>
                <a:srgbClr val="FFFFFF"/>
              </a:solidFill>
              <a:latin typeface="Arial"/>
              <a:ea typeface="Arial"/>
              <a:cs typeface="Arial"/>
              <a:sym typeface="Arial"/>
            </a:endParaRPr>
          </a:p>
        </p:txBody>
      </p:sp>
      <p:sp>
        <p:nvSpPr>
          <p:cNvPr id="56" name="Google Shape;56;p48"/>
          <p:cNvSpPr txBox="1">
            <a:spLocks noGrp="1"/>
          </p:cNvSpPr>
          <p:nvPr>
            <p:ph type="title"/>
          </p:nvPr>
        </p:nvSpPr>
        <p:spPr>
          <a:xfrm>
            <a:off x="609441" y="0"/>
            <a:ext cx="10969943" cy="9144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endParaRPr/>
          </a:p>
        </p:txBody>
      </p:sp>
      <p:sp>
        <p:nvSpPr>
          <p:cNvPr id="57" name="Google Shape;57;p48"/>
          <p:cNvSpPr txBox="1">
            <a:spLocks noGrp="1"/>
          </p:cNvSpPr>
          <p:nvPr>
            <p:ph type="body" idx="1"/>
          </p:nvPr>
        </p:nvSpPr>
        <p:spPr>
          <a:xfrm>
            <a:off x="609441" y="1295402"/>
            <a:ext cx="10969943" cy="48307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8" name="Google Shape;58;p48"/>
          <p:cNvSpPr txBox="1">
            <a:spLocks noGrp="1"/>
          </p:cNvSpPr>
          <p:nvPr>
            <p:ph type="dt" idx="10"/>
          </p:nvPr>
        </p:nvSpPr>
        <p:spPr>
          <a:xfrm>
            <a:off x="101574" y="6553200"/>
            <a:ext cx="2844059" cy="3048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chemeClr val="lt1"/>
              </a:buClr>
              <a:buSzPts val="1400"/>
              <a:buFont typeface="Bookman Old Style"/>
              <a:buNone/>
              <a:defRPr sz="1200" b="0" i="0" u="none" strike="noStrike" cap="none">
                <a:solidFill>
                  <a:schemeClr val="lt1"/>
                </a:solidFill>
                <a:latin typeface="Bookman Old Style"/>
                <a:ea typeface="Bookman Old Style"/>
                <a:cs typeface="Bookman Old Style"/>
                <a:sym typeface="Bookman Old Style"/>
              </a:defRPr>
            </a:lvl1pPr>
            <a:lvl2pPr marR="0" lvl="1"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9pPr>
          </a:lstStyle>
          <a:p>
            <a:endParaRPr/>
          </a:p>
        </p:txBody>
      </p:sp>
      <p:sp>
        <p:nvSpPr>
          <p:cNvPr id="59" name="Google Shape;59;p48"/>
          <p:cNvSpPr txBox="1">
            <a:spLocks noGrp="1"/>
          </p:cNvSpPr>
          <p:nvPr>
            <p:ph type="sldNum" idx="12"/>
          </p:nvPr>
        </p:nvSpPr>
        <p:spPr>
          <a:xfrm>
            <a:off x="9243192" y="6553200"/>
            <a:ext cx="2844059" cy="3048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1pPr>
            <a:lvl2pPr marL="0" marR="0" lvl="1"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2pPr>
            <a:lvl3pPr marL="0" marR="0" lvl="2"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3pPr>
            <a:lvl4pPr marL="0" marR="0" lvl="3"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4pPr>
            <a:lvl5pPr marL="0" marR="0" lvl="4"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5pPr>
            <a:lvl6pPr marL="0" marR="0" lvl="5"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6pPr>
            <a:lvl7pPr marL="0" marR="0" lvl="6"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7pPr>
            <a:lvl8pPr marL="0" marR="0" lvl="7"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8pPr>
            <a:lvl9pPr marL="0" marR="0" lvl="8" indent="0" algn="r" rtl="0">
              <a:lnSpc>
                <a:spcPct val="100000"/>
              </a:lnSpc>
              <a:spcBef>
                <a:spcPts val="0"/>
              </a:spcBef>
              <a:spcAft>
                <a:spcPts val="0"/>
              </a:spcAft>
              <a:buClr>
                <a:srgbClr val="FFFFFF"/>
              </a:buClr>
              <a:buSzPts val="1200"/>
              <a:buFont typeface="Bookman Old Style"/>
              <a:buNone/>
              <a:defRPr sz="1200" b="0" i="0" u="none" strike="noStrike" cap="none">
                <a:solidFill>
                  <a:srgbClr val="FFFFFF"/>
                </a:solidFill>
                <a:latin typeface="Bookman Old Style"/>
                <a:ea typeface="Bookman Old Style"/>
                <a:cs typeface="Bookman Old Style"/>
                <a:sym typeface="Bookman Old Style"/>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48"/>
          <p:cNvSpPr txBox="1">
            <a:spLocks noGrp="1"/>
          </p:cNvSpPr>
          <p:nvPr>
            <p:ph type="ftr" idx="11"/>
          </p:nvPr>
        </p:nvSpPr>
        <p:spPr>
          <a:xfrm>
            <a:off x="4164515" y="6553200"/>
            <a:ext cx="3859795" cy="3048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chemeClr val="lt1"/>
              </a:buClr>
              <a:buSzPts val="1400"/>
              <a:buFont typeface="Bookman Old Style"/>
              <a:buNone/>
              <a:defRPr sz="1200" b="0" i="0" u="none" strike="noStrike" cap="none">
                <a:solidFill>
                  <a:schemeClr val="lt1"/>
                </a:solidFill>
                <a:latin typeface="Bookman Old Style"/>
                <a:ea typeface="Bookman Old Style"/>
                <a:cs typeface="Bookman Old Style"/>
                <a:sym typeface="Bookman Old Style"/>
              </a:defRPr>
            </a:lvl1pPr>
            <a:lvl2pPr marR="0" lvl="1"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2pPr>
            <a:lvl3pPr marR="0" lvl="2"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3pPr>
            <a:lvl4pPr marR="0" lvl="3"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4pPr>
            <a:lvl5pPr marR="0" lvl="4"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5pPr>
            <a:lvl6pPr marR="0" lvl="5"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6pPr>
            <a:lvl7pPr marR="0" lvl="6"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7pPr>
            <a:lvl8pPr marR="0" lvl="7"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8pPr>
            <a:lvl9pPr marR="0" lvl="8" algn="l" rtl="0">
              <a:spcBef>
                <a:spcPts val="0"/>
              </a:spcBef>
              <a:spcAft>
                <a:spcPts val="0"/>
              </a:spcAft>
              <a:buClr>
                <a:schemeClr val="dk1"/>
              </a:buClr>
              <a:buSzPts val="1400"/>
              <a:buFont typeface="Arial"/>
              <a:buNone/>
              <a:defRPr sz="1799"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chart" Target="../charts/chart7.xml"/></Relationships>
</file>

<file path=ppt/slides/_rels/slide3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36.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3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7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chart" Target="../charts/chart21.xml"/><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chart" Target="../charts/chart24.xml"/><Relationship Id="rId5" Type="http://schemas.openxmlformats.org/officeDocument/2006/relationships/chart" Target="../charts/chart23.xml"/><Relationship Id="rId4" Type="http://schemas.openxmlformats.org/officeDocument/2006/relationships/chart" Target="../charts/chart22.xml"/></Relationships>
</file>

<file path=ppt/slides/_rels/slide8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9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0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id="{6036C466-A35A-7027-E26D-8BF16353D006}"/>
            </a:ext>
          </a:extLst>
        </p:cNvPr>
        <p:cNvGrpSpPr/>
        <p:nvPr/>
      </p:nvGrpSpPr>
      <p:grpSpPr>
        <a:xfrm>
          <a:off x="0" y="0"/>
          <a:ext cx="0" cy="0"/>
          <a:chOff x="0" y="0"/>
          <a:chExt cx="0" cy="0"/>
        </a:xfrm>
      </p:grpSpPr>
    </p:spTree>
    <p:extLst>
      <p:ext uri="{BB962C8B-B14F-4D97-AF65-F5344CB8AC3E}">
        <p14:creationId xmlns:p14="http://schemas.microsoft.com/office/powerpoint/2010/main" val="2359101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person in a red shirt and black jacket&#10;&#10;AI-generated content may be incorrect.">
            <a:extLst>
              <a:ext uri="{FF2B5EF4-FFF2-40B4-BE49-F238E27FC236}">
                <a16:creationId xmlns:a16="http://schemas.microsoft.com/office/drawing/2014/main" id="{EFBEB3E7-C0F0-16DB-10C7-EA74300DA0CB}"/>
              </a:ext>
            </a:extLst>
          </p:cNvPr>
          <p:cNvPicPr>
            <a:picLocks noChangeAspect="1"/>
          </p:cNvPicPr>
          <p:nvPr/>
        </p:nvPicPr>
        <p:blipFill>
          <a:blip r:embed="rId3">
            <a:clrChange>
              <a:clrFrom>
                <a:srgbClr val="FFFFFF"/>
              </a:clrFrom>
              <a:clrTo>
                <a:srgbClr val="FFFFFF">
                  <a:alpha val="0"/>
                </a:srgbClr>
              </a:clrTo>
            </a:clrChange>
          </a:blip>
          <a:srcRect r="21494" b="22892"/>
          <a:stretch>
            <a:fillRect/>
          </a:stretch>
        </p:blipFill>
        <p:spPr>
          <a:xfrm>
            <a:off x="8340216" y="1"/>
            <a:ext cx="2616030" cy="3894708"/>
          </a:xfrm>
          <a:prstGeom prst="rect">
            <a:avLst/>
          </a:prstGeom>
        </p:spPr>
      </p:pic>
      <p:graphicFrame>
        <p:nvGraphicFramePr>
          <p:cNvPr id="4" name="Table 3">
            <a:extLst>
              <a:ext uri="{FF2B5EF4-FFF2-40B4-BE49-F238E27FC236}">
                <a16:creationId xmlns:a16="http://schemas.microsoft.com/office/drawing/2014/main" id="{75BAB23C-277B-3989-BC3D-CEB899705BA9}"/>
              </a:ext>
            </a:extLst>
          </p:cNvPr>
          <p:cNvGraphicFramePr>
            <a:graphicFrameLocks noGrp="1"/>
          </p:cNvGraphicFramePr>
          <p:nvPr>
            <p:extLst>
              <p:ext uri="{D42A27DB-BD31-4B8C-83A1-F6EECF244321}">
                <p14:modId xmlns:p14="http://schemas.microsoft.com/office/powerpoint/2010/main" val="848461214"/>
              </p:ext>
            </p:extLst>
          </p:nvPr>
        </p:nvGraphicFramePr>
        <p:xfrm>
          <a:off x="2090486" y="2736468"/>
          <a:ext cx="8832710" cy="1158240"/>
        </p:xfrm>
        <a:graphic>
          <a:graphicData uri="http://schemas.openxmlformats.org/drawingml/2006/table">
            <a:tbl>
              <a:tblPr firstRow="1" bandRow="1">
                <a:tableStyleId>{87BBE217-31D9-4F7C-999F-5D909A147C1F}</a:tableStyleId>
              </a:tblPr>
              <a:tblGrid>
                <a:gridCol w="2274685">
                  <a:extLst>
                    <a:ext uri="{9D8B030D-6E8A-4147-A177-3AD203B41FA5}">
                      <a16:colId xmlns:a16="http://schemas.microsoft.com/office/drawing/2014/main" val="3683096238"/>
                    </a:ext>
                  </a:extLst>
                </a:gridCol>
                <a:gridCol w="6558025">
                  <a:extLst>
                    <a:ext uri="{9D8B030D-6E8A-4147-A177-3AD203B41FA5}">
                      <a16:colId xmlns:a16="http://schemas.microsoft.com/office/drawing/2014/main" val="257480686"/>
                    </a:ext>
                  </a:extLst>
                </a:gridCol>
              </a:tblGrid>
              <a:tr h="364409">
                <a:tc>
                  <a:txBody>
                    <a:bodyPr/>
                    <a:lstStyle/>
                    <a:p>
                      <a:r>
                        <a:rPr lang="en-PH" sz="3200" dirty="0"/>
                        <a:t>OFFICE:</a:t>
                      </a:r>
                    </a:p>
                  </a:txBody>
                  <a:tcPr/>
                </a:tc>
                <a:tc>
                  <a:txBody>
                    <a:bodyPr/>
                    <a:lstStyle/>
                    <a:p>
                      <a:r>
                        <a:rPr lang="en-PH" sz="3200" dirty="0"/>
                        <a:t>SDO IRIGA CITY</a:t>
                      </a:r>
                    </a:p>
                  </a:txBody>
                  <a:tcPr/>
                </a:tc>
                <a:extLst>
                  <a:ext uri="{0D108BD9-81ED-4DB2-BD59-A6C34878D82A}">
                    <a16:rowId xmlns:a16="http://schemas.microsoft.com/office/drawing/2014/main" val="3793029214"/>
                  </a:ext>
                </a:extLst>
              </a:tr>
              <a:tr h="364409">
                <a:tc>
                  <a:txBody>
                    <a:bodyPr/>
                    <a:lstStyle/>
                    <a:p>
                      <a:r>
                        <a:rPr lang="en-PH" sz="3200" dirty="0"/>
                        <a:t>HEAD:</a:t>
                      </a:r>
                    </a:p>
                  </a:txBody>
                  <a:tcPr/>
                </a:tc>
                <a:tc>
                  <a:txBody>
                    <a:bodyPr/>
                    <a:lstStyle/>
                    <a:p>
                      <a:pPr lvl="0">
                        <a:buNone/>
                      </a:pPr>
                      <a:r>
                        <a:rPr lang="en-PH" sz="3200" dirty="0"/>
                        <a:t>MARIA-MAGNOLIA F. BRIOSO</a:t>
                      </a:r>
                    </a:p>
                  </a:txBody>
                  <a:tcPr/>
                </a:tc>
                <a:extLst>
                  <a:ext uri="{0D108BD9-81ED-4DB2-BD59-A6C34878D82A}">
                    <a16:rowId xmlns:a16="http://schemas.microsoft.com/office/drawing/2014/main" val="2150523406"/>
                  </a:ext>
                </a:extLst>
              </a:tr>
            </a:tbl>
          </a:graphicData>
        </a:graphic>
      </p:graphicFrame>
    </p:spTree>
    <p:extLst>
      <p:ext uri="{BB962C8B-B14F-4D97-AF65-F5344CB8AC3E}">
        <p14:creationId xmlns:p14="http://schemas.microsoft.com/office/powerpoint/2010/main" val="3941133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B977256-3B16-C963-E61C-AD9F665F1325}"/>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4583DB9-16E7-BE59-0C21-E85E23D7DF0C}"/>
              </a:ext>
            </a:extLst>
          </p:cNvPr>
          <p:cNvGraphicFramePr>
            <a:graphicFrameLocks noGrp="1"/>
          </p:cNvGraphicFramePr>
          <p:nvPr>
            <p:extLst>
              <p:ext uri="{D42A27DB-BD31-4B8C-83A1-F6EECF244321}">
                <p14:modId xmlns:p14="http://schemas.microsoft.com/office/powerpoint/2010/main" val="3170903065"/>
              </p:ext>
            </p:extLst>
          </p:nvPr>
        </p:nvGraphicFramePr>
        <p:xfrm>
          <a:off x="2286651" y="2042160"/>
          <a:ext cx="8125884" cy="2773680"/>
        </p:xfrm>
        <a:graphic>
          <a:graphicData uri="http://schemas.openxmlformats.org/drawingml/2006/table">
            <a:tbl>
              <a:tblPr firstRow="1" bandRow="1">
                <a:tableStyleId>{73BC31CE-1242-4BC9-A643-25FC92FE5BE2}</a:tableStyleId>
              </a:tblPr>
              <a:tblGrid>
                <a:gridCol w="4062942">
                  <a:extLst>
                    <a:ext uri="{9D8B030D-6E8A-4147-A177-3AD203B41FA5}">
                      <a16:colId xmlns:a16="http://schemas.microsoft.com/office/drawing/2014/main" val="1407427365"/>
                    </a:ext>
                  </a:extLst>
                </a:gridCol>
                <a:gridCol w="4062942">
                  <a:extLst>
                    <a:ext uri="{9D8B030D-6E8A-4147-A177-3AD203B41FA5}">
                      <a16:colId xmlns:a16="http://schemas.microsoft.com/office/drawing/2014/main" val="2679891319"/>
                    </a:ext>
                  </a:extLst>
                </a:gridCol>
              </a:tblGrid>
              <a:tr h="370840">
                <a:tc>
                  <a:txBody>
                    <a:bodyPr/>
                    <a:lstStyle/>
                    <a:p>
                      <a:pPr algn="ctr"/>
                      <a:r>
                        <a:rPr lang="en-PH" sz="2000"/>
                        <a:t>Percentage of Assessment</a:t>
                      </a:r>
                    </a:p>
                  </a:txBody>
                  <a:tcPr anchor="ctr"/>
                </a:tc>
                <a:tc>
                  <a:txBody>
                    <a:bodyPr/>
                    <a:lstStyle/>
                    <a:p>
                      <a:pPr algn="ctr"/>
                      <a:r>
                        <a:rPr lang="en-PH" sz="2000"/>
                        <a:t>NO. ACCOMPLISHED COMMITTED OUTPUTS</a:t>
                      </a:r>
                    </a:p>
                  </a:txBody>
                  <a:tcPr/>
                </a:tc>
                <a:extLst>
                  <a:ext uri="{0D108BD9-81ED-4DB2-BD59-A6C34878D82A}">
                    <a16:rowId xmlns:a16="http://schemas.microsoft.com/office/drawing/2014/main" val="1835520396"/>
                  </a:ext>
                </a:extLst>
              </a:tr>
              <a:tr h="370840">
                <a:tc>
                  <a:txBody>
                    <a:bodyPr/>
                    <a:lstStyle/>
                    <a:p>
                      <a:r>
                        <a:rPr lang="en-PH" sz="2800" b="1"/>
                        <a:t>0-25% </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800" b="1" dirty="0"/>
                        <a:t>0</a:t>
                      </a:r>
                    </a:p>
                  </a:txBody>
                  <a:tcPr/>
                </a:tc>
                <a:extLst>
                  <a:ext uri="{0D108BD9-81ED-4DB2-BD59-A6C34878D82A}">
                    <a16:rowId xmlns:a16="http://schemas.microsoft.com/office/drawing/2014/main" val="2128693923"/>
                  </a:ext>
                </a:extLst>
              </a:tr>
              <a:tr h="370840">
                <a:tc>
                  <a:txBody>
                    <a:bodyPr/>
                    <a:lstStyle/>
                    <a:p>
                      <a:r>
                        <a:rPr lang="en-PH" sz="2800" b="1"/>
                        <a:t>26-50%</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800" b="1" dirty="0"/>
                        <a:t>0</a:t>
                      </a:r>
                    </a:p>
                  </a:txBody>
                  <a:tcPr/>
                </a:tc>
                <a:extLst>
                  <a:ext uri="{0D108BD9-81ED-4DB2-BD59-A6C34878D82A}">
                    <a16:rowId xmlns:a16="http://schemas.microsoft.com/office/drawing/2014/main" val="1635389912"/>
                  </a:ext>
                </a:extLst>
              </a:tr>
              <a:tr h="370840">
                <a:tc>
                  <a:txBody>
                    <a:bodyPr/>
                    <a:lstStyle/>
                    <a:p>
                      <a:r>
                        <a:rPr lang="en-PH" sz="2800" b="1"/>
                        <a:t>51-75%</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800" b="1" dirty="0"/>
                        <a:t>16</a:t>
                      </a:r>
                    </a:p>
                  </a:txBody>
                  <a:tcPr/>
                </a:tc>
                <a:extLst>
                  <a:ext uri="{0D108BD9-81ED-4DB2-BD59-A6C34878D82A}">
                    <a16:rowId xmlns:a16="http://schemas.microsoft.com/office/drawing/2014/main" val="3765369593"/>
                  </a:ext>
                </a:extLst>
              </a:tr>
              <a:tr h="370840">
                <a:tc>
                  <a:txBody>
                    <a:bodyPr/>
                    <a:lstStyle/>
                    <a:p>
                      <a:r>
                        <a:rPr lang="en-PH" sz="2800" b="1"/>
                        <a:t>76-100%</a:t>
                      </a:r>
                    </a:p>
                  </a:txBody>
                  <a:tcPr/>
                </a:tc>
                <a:tc>
                  <a:txBody>
                    <a:bodyPr/>
                    <a:lstStyle/>
                    <a:p>
                      <a:pPr algn="ctr"/>
                      <a:r>
                        <a:rPr lang="en-PH" sz="2800" b="1" dirty="0"/>
                        <a:t>102</a:t>
                      </a:r>
                    </a:p>
                  </a:txBody>
                  <a:tcPr/>
                </a:tc>
                <a:extLst>
                  <a:ext uri="{0D108BD9-81ED-4DB2-BD59-A6C34878D82A}">
                    <a16:rowId xmlns:a16="http://schemas.microsoft.com/office/drawing/2014/main" val="1614009438"/>
                  </a:ext>
                </a:extLst>
              </a:tr>
            </a:tbl>
          </a:graphicData>
        </a:graphic>
      </p:graphicFrame>
      <p:sp>
        <p:nvSpPr>
          <p:cNvPr id="3" name="TextBox 2">
            <a:extLst>
              <a:ext uri="{FF2B5EF4-FFF2-40B4-BE49-F238E27FC236}">
                <a16:creationId xmlns:a16="http://schemas.microsoft.com/office/drawing/2014/main" id="{5D9D5035-7D62-1AC5-96F9-892CA7FFFB07}"/>
              </a:ext>
            </a:extLst>
          </p:cNvPr>
          <p:cNvSpPr txBox="1"/>
          <p:nvPr/>
        </p:nvSpPr>
        <p:spPr>
          <a:xfrm>
            <a:off x="1033314" y="303685"/>
            <a:ext cx="10122195" cy="1077218"/>
          </a:xfrm>
          <a:prstGeom prst="rect">
            <a:avLst/>
          </a:prstGeom>
          <a:noFill/>
        </p:spPr>
        <p:txBody>
          <a:bodyPr wrap="square" rtlCol="0">
            <a:spAutoFit/>
          </a:bodyPr>
          <a:lstStyle/>
          <a:p>
            <a:pPr algn="ctr"/>
            <a:r>
              <a:rPr lang="en-PH" sz="3200" b="1"/>
              <a:t>SUMMARY OF THE PHYSICAL AND COMMITTED OUTPUTS AND TARGETS</a:t>
            </a:r>
          </a:p>
        </p:txBody>
      </p:sp>
      <p:sp>
        <p:nvSpPr>
          <p:cNvPr id="5" name="Rectangle 4">
            <a:extLst>
              <a:ext uri="{FF2B5EF4-FFF2-40B4-BE49-F238E27FC236}">
                <a16:creationId xmlns:a16="http://schemas.microsoft.com/office/drawing/2014/main" id="{CEFE2EEF-8432-E7B6-818C-6ED3D2E2F84B}"/>
              </a:ext>
            </a:extLst>
          </p:cNvPr>
          <p:cNvSpPr/>
          <p:nvPr/>
        </p:nvSpPr>
        <p:spPr>
          <a:xfrm>
            <a:off x="4029740" y="2828260"/>
            <a:ext cx="1818167" cy="350875"/>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Rectangle 5">
            <a:extLst>
              <a:ext uri="{FF2B5EF4-FFF2-40B4-BE49-F238E27FC236}">
                <a16:creationId xmlns:a16="http://schemas.microsoft.com/office/drawing/2014/main" id="{3700FDE3-0CC1-BF47-1566-BB476B87705E}"/>
              </a:ext>
            </a:extLst>
          </p:cNvPr>
          <p:cNvSpPr/>
          <p:nvPr/>
        </p:nvSpPr>
        <p:spPr>
          <a:xfrm>
            <a:off x="4029740" y="3363076"/>
            <a:ext cx="1818167" cy="35087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extLst>
              <a:ext uri="{FF2B5EF4-FFF2-40B4-BE49-F238E27FC236}">
                <a16:creationId xmlns:a16="http://schemas.microsoft.com/office/drawing/2014/main" id="{D221C354-A759-3AAC-5BD0-FCCF0E5615DF}"/>
              </a:ext>
            </a:extLst>
          </p:cNvPr>
          <p:cNvSpPr/>
          <p:nvPr/>
        </p:nvSpPr>
        <p:spPr>
          <a:xfrm>
            <a:off x="4029740" y="4365011"/>
            <a:ext cx="1818167" cy="350875"/>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8" name="Rectangle 7">
            <a:extLst>
              <a:ext uri="{FF2B5EF4-FFF2-40B4-BE49-F238E27FC236}">
                <a16:creationId xmlns:a16="http://schemas.microsoft.com/office/drawing/2014/main" id="{2B1D351F-D3A7-EF2A-515B-306793D0EFF1}"/>
              </a:ext>
            </a:extLst>
          </p:cNvPr>
          <p:cNvSpPr/>
          <p:nvPr/>
        </p:nvSpPr>
        <p:spPr>
          <a:xfrm>
            <a:off x="4029739" y="3858945"/>
            <a:ext cx="1818167" cy="35087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3104576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F25C0D-B5D6-0561-E6D1-01869421C84F}"/>
            </a:ext>
          </a:extLst>
        </p:cNvPr>
        <p:cNvGrpSpPr/>
        <p:nvPr/>
      </p:nvGrpSpPr>
      <p:grpSpPr>
        <a:xfrm>
          <a:off x="0" y="0"/>
          <a:ext cx="0" cy="0"/>
          <a:chOff x="0" y="0"/>
          <a:chExt cx="0" cy="0"/>
        </a:xfrm>
      </p:grpSpPr>
      <p:sp>
        <p:nvSpPr>
          <p:cNvPr id="4" name="Google Shape;138;p2">
            <a:extLst>
              <a:ext uri="{FF2B5EF4-FFF2-40B4-BE49-F238E27FC236}">
                <a16:creationId xmlns:a16="http://schemas.microsoft.com/office/drawing/2014/main" id="{CF08507E-C7C2-B009-2774-FAEB17873669}"/>
              </a:ext>
            </a:extLst>
          </p:cNvPr>
          <p:cNvSpPr txBox="1"/>
          <p:nvPr/>
        </p:nvSpPr>
        <p:spPr>
          <a:xfrm>
            <a:off x="1108695" y="3708755"/>
            <a:ext cx="10246877" cy="1791977"/>
          </a:xfrm>
          <a:prstGeom prst="rect">
            <a:avLst/>
          </a:prstGeom>
          <a:noFill/>
          <a:ln>
            <a:noFill/>
          </a:ln>
        </p:spPr>
        <p:txBody>
          <a:bodyPr spcFirstLastPara="1" wrap="square" lIns="60925" tIns="30450" rIns="60925" bIns="30450" anchor="t" anchorCtr="0">
            <a:noAutofit/>
          </a:bodyPr>
          <a:lstStyle/>
          <a:p>
            <a:pPr marL="0" marR="0" lvl="0" indent="0" algn="l" rtl="0">
              <a:lnSpc>
                <a:spcPct val="100000"/>
              </a:lnSpc>
              <a:spcBef>
                <a:spcPts val="0"/>
              </a:spcBef>
              <a:spcAft>
                <a:spcPts val="0"/>
              </a:spcAft>
              <a:buClr>
                <a:srgbClr val="17365D"/>
              </a:buClr>
              <a:buSzPts val="3199"/>
              <a:buFont typeface="Poppins"/>
              <a:buNone/>
            </a:pPr>
            <a:r>
              <a:rPr lang="en-US" sz="3199" b="1" i="0" u="none" strike="noStrike" cap="none">
                <a:solidFill>
                  <a:srgbClr val="17365D"/>
                </a:solidFill>
                <a:latin typeface="Poppins"/>
                <a:ea typeface="Poppins"/>
                <a:cs typeface="Poppins"/>
                <a:sym typeface="Poppins"/>
              </a:rPr>
              <a:t>INTERMEDIATE OUTCOMES PERFORMANCE INDICATORS</a:t>
            </a:r>
            <a:br>
              <a:rPr lang="en-US" sz="3199" b="1" i="0" u="none" strike="noStrike" cap="none">
                <a:solidFill>
                  <a:srgbClr val="17365D"/>
                </a:solidFill>
                <a:latin typeface="Poppins"/>
                <a:ea typeface="Poppins"/>
                <a:cs typeface="Poppins"/>
                <a:sym typeface="Poppins"/>
              </a:rPr>
            </a:br>
            <a:r>
              <a:rPr lang="en-US" sz="2000" b="1" i="1" u="none" strike="noStrike" cap="none">
                <a:solidFill>
                  <a:srgbClr val="17365D"/>
                </a:solidFill>
                <a:latin typeface="Poppins"/>
                <a:ea typeface="Poppins"/>
                <a:cs typeface="Poppins"/>
                <a:sym typeface="Poppins"/>
              </a:rPr>
              <a:t>(per DepEd Oder No. 29, s. 2022 – Agency Performance Measurement Matrix)</a:t>
            </a:r>
            <a:br>
              <a:rPr lang="en-US" sz="2000" b="1" i="1" u="none" strike="noStrike" cap="none">
                <a:solidFill>
                  <a:srgbClr val="17365D"/>
                </a:solidFill>
                <a:latin typeface="Poppins"/>
                <a:ea typeface="Poppins"/>
                <a:cs typeface="Poppins"/>
                <a:sym typeface="Poppins"/>
              </a:rPr>
            </a:br>
            <a:endParaRPr sz="3199" b="1" i="1" u="none" strike="noStrike" cap="none">
              <a:solidFill>
                <a:srgbClr val="17365D"/>
              </a:solidFill>
              <a:latin typeface="Poppins"/>
              <a:ea typeface="Poppins"/>
              <a:cs typeface="Poppins"/>
              <a:sym typeface="Poppins"/>
            </a:endParaRPr>
          </a:p>
        </p:txBody>
      </p:sp>
    </p:spTree>
    <p:extLst>
      <p:ext uri="{BB962C8B-B14F-4D97-AF65-F5344CB8AC3E}">
        <p14:creationId xmlns:p14="http://schemas.microsoft.com/office/powerpoint/2010/main" val="2184892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5AB9E76-DE76-0B9A-AF82-15F4903B0F2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5F8C80A-936E-DDCC-83F8-9DF1B3A8AB3E}"/>
              </a:ext>
            </a:extLst>
          </p:cNvPr>
          <p:cNvSpPr txBox="1"/>
          <p:nvPr/>
        </p:nvSpPr>
        <p:spPr>
          <a:xfrm>
            <a:off x="1855380" y="1818451"/>
            <a:ext cx="8862237" cy="2585323"/>
          </a:xfrm>
          <a:prstGeom prst="rect">
            <a:avLst/>
          </a:prstGeom>
          <a:noFill/>
        </p:spPr>
        <p:txBody>
          <a:bodyPr wrap="square">
            <a:spAutoFit/>
          </a:body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54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Program, project and activities</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5400" b="1" kern="1200" cap="all">
                <a:solidFill>
                  <a:srgbClr val="1F497D">
                    <a:lumMod val="75000"/>
                  </a:srgbClr>
                </a:solidFill>
                <a:latin typeface="Congenial Black" panose="02000503040000020004" pitchFamily="2" charset="0"/>
                <a:ea typeface="+mj-ea"/>
                <a:cs typeface="+mj-cs"/>
              </a:rPr>
              <a:t>(continuing)</a:t>
            </a:r>
            <a:endParaRPr kumimoji="0" lang="en-US" sz="54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1425432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2C0CA0D-DFFE-BF60-ED91-EF78F06A61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D5E5FB-8CA3-0B2D-4008-3FE44AD1C8BA}"/>
              </a:ext>
            </a:extLst>
          </p:cNvPr>
          <p:cNvSpPr txBox="1">
            <a:spLocks/>
          </p:cNvSpPr>
          <p:nvPr/>
        </p:nvSpPr>
        <p:spPr>
          <a:xfrm>
            <a:off x="1818169" y="2533011"/>
            <a:ext cx="9548036"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ACCESS</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a:solidFill>
                  <a:srgbClr val="1F497D">
                    <a:lumMod val="75000"/>
                  </a:srgbClr>
                </a:solidFill>
                <a:latin typeface="Congenial Black" panose="02000503040000020004" pitchFamily="2" charset="0"/>
              </a:rPr>
              <a:t>IO: All school-age children, out-of-school youth, and adults accessed relevant basic learning opportunities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1625978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6CFF650-83B2-F2C1-1573-B86ACF6F6260}"/>
            </a:ext>
          </a:extLst>
        </p:cNvPr>
        <p:cNvGrpSpPr/>
        <p:nvPr/>
      </p:nvGrpSpPr>
      <p:grpSpPr>
        <a:xfrm>
          <a:off x="0" y="0"/>
          <a:ext cx="0" cy="0"/>
          <a:chOff x="0" y="0"/>
          <a:chExt cx="0" cy="0"/>
        </a:xfrm>
      </p:grpSpPr>
      <p:graphicFrame>
        <p:nvGraphicFramePr>
          <p:cNvPr id="2" name="Google Shape;202;p6">
            <a:extLst>
              <a:ext uri="{FF2B5EF4-FFF2-40B4-BE49-F238E27FC236}">
                <a16:creationId xmlns:a16="http://schemas.microsoft.com/office/drawing/2014/main" id="{13185E89-3C43-E3DF-FFEA-347667C2AE5C}"/>
              </a:ext>
            </a:extLst>
          </p:cNvPr>
          <p:cNvGraphicFramePr/>
          <p:nvPr>
            <p:extLst>
              <p:ext uri="{D42A27DB-BD31-4B8C-83A1-F6EECF244321}">
                <p14:modId xmlns:p14="http://schemas.microsoft.com/office/powerpoint/2010/main" val="1158368287"/>
              </p:ext>
            </p:extLst>
          </p:nvPr>
        </p:nvGraphicFramePr>
        <p:xfrm>
          <a:off x="1360967" y="632740"/>
          <a:ext cx="10643192" cy="4995940"/>
        </p:xfrm>
        <a:graphic>
          <a:graphicData uri="http://schemas.openxmlformats.org/drawingml/2006/table">
            <a:tbl>
              <a:tblPr firstRow="1" bandRow="1">
                <a:tableStyleId>{87BBE217-31D9-4F7C-999F-5D909A147C1F}</a:tableStyleId>
              </a:tblPr>
              <a:tblGrid>
                <a:gridCol w="3115340">
                  <a:extLst>
                    <a:ext uri="{9D8B030D-6E8A-4147-A177-3AD203B41FA5}">
                      <a16:colId xmlns:a16="http://schemas.microsoft.com/office/drawing/2014/main" val="20000"/>
                    </a:ext>
                  </a:extLst>
                </a:gridCol>
                <a:gridCol w="1461805">
                  <a:extLst>
                    <a:ext uri="{9D8B030D-6E8A-4147-A177-3AD203B41FA5}">
                      <a16:colId xmlns:a16="http://schemas.microsoft.com/office/drawing/2014/main" val="20001"/>
                    </a:ext>
                  </a:extLst>
                </a:gridCol>
                <a:gridCol w="1334558">
                  <a:extLst>
                    <a:ext uri="{9D8B030D-6E8A-4147-A177-3AD203B41FA5}">
                      <a16:colId xmlns:a16="http://schemas.microsoft.com/office/drawing/2014/main" val="20002"/>
                    </a:ext>
                  </a:extLst>
                </a:gridCol>
                <a:gridCol w="902952">
                  <a:extLst>
                    <a:ext uri="{9D8B030D-6E8A-4147-A177-3AD203B41FA5}">
                      <a16:colId xmlns:a16="http://schemas.microsoft.com/office/drawing/2014/main" val="20003"/>
                    </a:ext>
                  </a:extLst>
                </a:gridCol>
                <a:gridCol w="1076975">
                  <a:extLst>
                    <a:ext uri="{9D8B030D-6E8A-4147-A177-3AD203B41FA5}">
                      <a16:colId xmlns:a16="http://schemas.microsoft.com/office/drawing/2014/main" val="20004"/>
                    </a:ext>
                  </a:extLst>
                </a:gridCol>
                <a:gridCol w="2751562">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Accomplishment (Q1+Q2+Q3+Q4)</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a:txBody>
                    <a:bodyPr/>
                    <a:lstStyle/>
                    <a:p>
                      <a:pPr marL="0" marR="0" lvl="0" indent="0" algn="l" rtl="0">
                        <a:lnSpc>
                          <a:spcPct val="100000"/>
                        </a:lnSpc>
                        <a:spcBef>
                          <a:spcPts val="0"/>
                        </a:spcBef>
                        <a:spcAft>
                          <a:spcPts val="0"/>
                        </a:spcAft>
                        <a:buNone/>
                      </a:pPr>
                      <a:r>
                        <a:rPr lang="en-US" sz="1400" u="none" strike="noStrike" cap="none">
                          <a:sym typeface="Poppins"/>
                        </a:rPr>
                        <a:t>Basic Education Facilities- Repair</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ym typeface="Poppins"/>
                        </a:rPr>
                        <a:t>No. of classroom repaired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70400">
                <a:tc>
                  <a:txBody>
                    <a:bodyPr/>
                    <a:lstStyle/>
                    <a:p>
                      <a:pPr marL="0" marR="0" lvl="0" indent="0" algn="l" rtl="0">
                        <a:lnSpc>
                          <a:spcPct val="100000"/>
                        </a:lnSpc>
                        <a:spcBef>
                          <a:spcPts val="0"/>
                        </a:spcBef>
                        <a:spcAft>
                          <a:spcPts val="0"/>
                        </a:spcAft>
                        <a:buNone/>
                      </a:pPr>
                      <a:r>
                        <a:rPr lang="en-US" sz="1400" u="none" strike="noStrike" cap="none">
                          <a:sym typeface="Poppins"/>
                        </a:rPr>
                        <a:t>BEFF –SF (Acquisition of School Desks, Furniture and Fixtures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ym typeface="Poppins"/>
                        </a:rPr>
                        <a:t>No. </a:t>
                      </a:r>
                      <a:r>
                        <a:rPr lang="en-US"/>
                        <a:t>of furniture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a:txBody>
                    <a:bodyPr/>
                    <a:lstStyle/>
                    <a:p>
                      <a:pPr marL="0" marR="0" lvl="0" indent="0" algn="l" rtl="0">
                        <a:lnSpc>
                          <a:spcPct val="100000"/>
                        </a:lnSpc>
                        <a:spcBef>
                          <a:spcPts val="0"/>
                        </a:spcBef>
                        <a:spcAft>
                          <a:spcPts val="0"/>
                        </a:spcAft>
                        <a:buNone/>
                      </a:pPr>
                      <a:r>
                        <a:rPr lang="en-US" sz="1400" u="none" strike="noStrike" cap="none">
                          <a:solidFill>
                            <a:schemeClr val="dk1"/>
                          </a:solidFill>
                          <a:sym typeface="Poppins"/>
                        </a:rPr>
                        <a:t>BEFF-EAO-ELEC (Electrification)</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US"/>
                        <a:t>No. of schools electrified/ upgraded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a:txBody>
                    <a:bodyPr/>
                    <a:lstStyle/>
                    <a:p>
                      <a:pPr marL="0" marR="0" lvl="0" indent="0" algn="l" rtl="0">
                        <a:lnSpc>
                          <a:spcPct val="100000"/>
                        </a:lnSpc>
                        <a:spcBef>
                          <a:spcPts val="0"/>
                        </a:spcBef>
                        <a:spcAft>
                          <a:spcPts val="0"/>
                        </a:spcAft>
                        <a:buClr>
                          <a:srgbClr val="000000"/>
                        </a:buClr>
                        <a:buSzPts val="1400"/>
                        <a:buFont typeface="Arial"/>
                        <a:buNone/>
                      </a:pPr>
                      <a:r>
                        <a:rPr lang="en-PH"/>
                        <a:t>BEFF-PSHF (Priority School Health Facilities)</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dirty="0"/>
                        <a:t>No. of Health Facilities constructed</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a:txBody>
                    <a:bodyPr/>
                    <a:lstStyle/>
                    <a:p>
                      <a:pPr marL="0" marR="0" lvl="0" indent="0" algn="l" rtl="0">
                        <a:lnSpc>
                          <a:spcPct val="100000"/>
                        </a:lnSpc>
                        <a:spcBef>
                          <a:spcPts val="0"/>
                        </a:spcBef>
                        <a:spcAft>
                          <a:spcPts val="0"/>
                        </a:spcAft>
                        <a:buClr>
                          <a:srgbClr val="000000"/>
                        </a:buClr>
                        <a:buSzPts val="1400"/>
                        <a:buFont typeface="Arial"/>
                        <a:buNone/>
                      </a:pPr>
                      <a:r>
                        <a:rPr lang="en-PH"/>
                        <a:t>BEFF-EAO (Engineering and Administrative Overhead)</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No. of Monitoring/Visit conducted</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6536564"/>
                  </a:ext>
                </a:extLst>
              </a:tr>
            </a:tbl>
          </a:graphicData>
        </a:graphic>
      </p:graphicFrame>
    </p:spTree>
    <p:extLst>
      <p:ext uri="{BB962C8B-B14F-4D97-AF65-F5344CB8AC3E}">
        <p14:creationId xmlns:p14="http://schemas.microsoft.com/office/powerpoint/2010/main" val="1116590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AAD817-137A-BA66-AB17-21E006D713F2}"/>
            </a:ext>
          </a:extLst>
        </p:cNvPr>
        <p:cNvGrpSpPr/>
        <p:nvPr/>
      </p:nvGrpSpPr>
      <p:grpSpPr>
        <a:xfrm>
          <a:off x="0" y="0"/>
          <a:ext cx="0" cy="0"/>
          <a:chOff x="0" y="0"/>
          <a:chExt cx="0" cy="0"/>
        </a:xfrm>
      </p:grpSpPr>
      <p:graphicFrame>
        <p:nvGraphicFramePr>
          <p:cNvPr id="3" name="Google Shape;202;p6">
            <a:extLst>
              <a:ext uri="{FF2B5EF4-FFF2-40B4-BE49-F238E27FC236}">
                <a16:creationId xmlns:a16="http://schemas.microsoft.com/office/drawing/2014/main" id="{A46CE1EE-CF6D-39DB-A015-3866732B7996}"/>
              </a:ext>
            </a:extLst>
          </p:cNvPr>
          <p:cNvGraphicFramePr/>
          <p:nvPr>
            <p:extLst>
              <p:ext uri="{D42A27DB-BD31-4B8C-83A1-F6EECF244321}">
                <p14:modId xmlns:p14="http://schemas.microsoft.com/office/powerpoint/2010/main" val="308096062"/>
              </p:ext>
            </p:extLst>
          </p:nvPr>
        </p:nvGraphicFramePr>
        <p:xfrm>
          <a:off x="1158949" y="1095025"/>
          <a:ext cx="10866475" cy="3532880"/>
        </p:xfrm>
        <a:graphic>
          <a:graphicData uri="http://schemas.openxmlformats.org/drawingml/2006/table">
            <a:tbl>
              <a:tblPr firstRow="1" bandRow="1">
                <a:tableStyleId>{87BBE217-31D9-4F7C-999F-5D909A147C1F}</a:tableStyleId>
              </a:tblPr>
              <a:tblGrid>
                <a:gridCol w="2902688">
                  <a:extLst>
                    <a:ext uri="{9D8B030D-6E8A-4147-A177-3AD203B41FA5}">
                      <a16:colId xmlns:a16="http://schemas.microsoft.com/office/drawing/2014/main" val="20000"/>
                    </a:ext>
                  </a:extLst>
                </a:gridCol>
                <a:gridCol w="1392865">
                  <a:extLst>
                    <a:ext uri="{9D8B030D-6E8A-4147-A177-3AD203B41FA5}">
                      <a16:colId xmlns:a16="http://schemas.microsoft.com/office/drawing/2014/main" val="20001"/>
                    </a:ext>
                  </a:extLst>
                </a:gridCol>
                <a:gridCol w="1135940">
                  <a:extLst>
                    <a:ext uri="{9D8B030D-6E8A-4147-A177-3AD203B41FA5}">
                      <a16:colId xmlns:a16="http://schemas.microsoft.com/office/drawing/2014/main" val="20002"/>
                    </a:ext>
                  </a:extLst>
                </a:gridCol>
                <a:gridCol w="1232276">
                  <a:extLst>
                    <a:ext uri="{9D8B030D-6E8A-4147-A177-3AD203B41FA5}">
                      <a16:colId xmlns:a16="http://schemas.microsoft.com/office/drawing/2014/main" val="20003"/>
                    </a:ext>
                  </a:extLst>
                </a:gridCol>
                <a:gridCol w="1146965">
                  <a:extLst>
                    <a:ext uri="{9D8B030D-6E8A-4147-A177-3AD203B41FA5}">
                      <a16:colId xmlns:a16="http://schemas.microsoft.com/office/drawing/2014/main" val="20004"/>
                    </a:ext>
                  </a:extLst>
                </a:gridCol>
                <a:gridCol w="3055741">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rowSpan="3">
                  <a:txBody>
                    <a:bodyPr/>
                    <a:lstStyle/>
                    <a:p>
                      <a:pPr marL="0" marR="0" lvl="0" indent="0" algn="l" rtl="0">
                        <a:lnSpc>
                          <a:spcPct val="100000"/>
                        </a:lnSpc>
                        <a:spcBef>
                          <a:spcPts val="0"/>
                        </a:spcBef>
                        <a:spcAft>
                          <a:spcPts val="0"/>
                        </a:spcAft>
                        <a:buNone/>
                      </a:pPr>
                      <a:r>
                        <a:rPr lang="en-US" sz="1400" u="none" strike="noStrike" cap="none">
                          <a:sym typeface="Poppins"/>
                        </a:rPr>
                        <a:t>QRF (Quick Response Fund)</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classrooms constructed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70400">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Classrooms repaired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vMerge="1">
                  <a:txBody>
                    <a:bodyPr/>
                    <a:lstStyle/>
                    <a:p>
                      <a:pPr marL="0" marR="0" lvl="0" indent="0" algn="l" rtl="0">
                        <a:lnSpc>
                          <a:spcPct val="100000"/>
                        </a:lnSpc>
                        <a:spcBef>
                          <a:spcPts val="0"/>
                        </a:spcBef>
                        <a:spcAft>
                          <a:spcPts val="0"/>
                        </a:spcAft>
                        <a:buNone/>
                      </a:pP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t>No. of slope protection constructed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736248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631E8A0-C0B4-B1ED-E489-87B0F2722E20}"/>
            </a:ext>
          </a:extLst>
        </p:cNvPr>
        <p:cNvGrpSpPr/>
        <p:nvPr/>
      </p:nvGrpSpPr>
      <p:grpSpPr>
        <a:xfrm>
          <a:off x="0" y="0"/>
          <a:ext cx="0" cy="0"/>
          <a:chOff x="0" y="0"/>
          <a:chExt cx="0" cy="0"/>
        </a:xfrm>
      </p:grpSpPr>
      <p:graphicFrame>
        <p:nvGraphicFramePr>
          <p:cNvPr id="4" name="Google Shape;202;p6">
            <a:extLst>
              <a:ext uri="{FF2B5EF4-FFF2-40B4-BE49-F238E27FC236}">
                <a16:creationId xmlns:a16="http://schemas.microsoft.com/office/drawing/2014/main" id="{E0A9E88C-057E-429F-F351-C150ACF9F107}"/>
              </a:ext>
            </a:extLst>
          </p:cNvPr>
          <p:cNvGraphicFramePr/>
          <p:nvPr>
            <p:extLst>
              <p:ext uri="{D42A27DB-BD31-4B8C-83A1-F6EECF244321}">
                <p14:modId xmlns:p14="http://schemas.microsoft.com/office/powerpoint/2010/main" val="909407146"/>
              </p:ext>
            </p:extLst>
          </p:nvPr>
        </p:nvGraphicFramePr>
        <p:xfrm>
          <a:off x="1020725" y="693685"/>
          <a:ext cx="10994067" cy="5544570"/>
        </p:xfrm>
        <a:graphic>
          <a:graphicData uri="http://schemas.openxmlformats.org/drawingml/2006/table">
            <a:tbl>
              <a:tblPr firstRow="1" bandRow="1">
                <a:tableStyleId>{87BBE217-31D9-4F7C-999F-5D909A147C1F}</a:tableStyleId>
              </a:tblPr>
              <a:tblGrid>
                <a:gridCol w="3126453">
                  <a:extLst>
                    <a:ext uri="{9D8B030D-6E8A-4147-A177-3AD203B41FA5}">
                      <a16:colId xmlns:a16="http://schemas.microsoft.com/office/drawing/2014/main" val="20000"/>
                    </a:ext>
                  </a:extLst>
                </a:gridCol>
                <a:gridCol w="1927660">
                  <a:extLst>
                    <a:ext uri="{9D8B030D-6E8A-4147-A177-3AD203B41FA5}">
                      <a16:colId xmlns:a16="http://schemas.microsoft.com/office/drawing/2014/main" val="20001"/>
                    </a:ext>
                  </a:extLst>
                </a:gridCol>
                <a:gridCol w="1179613">
                  <a:extLst>
                    <a:ext uri="{9D8B030D-6E8A-4147-A177-3AD203B41FA5}">
                      <a16:colId xmlns:a16="http://schemas.microsoft.com/office/drawing/2014/main" val="20002"/>
                    </a:ext>
                  </a:extLst>
                </a:gridCol>
                <a:gridCol w="1006986">
                  <a:extLst>
                    <a:ext uri="{9D8B030D-6E8A-4147-A177-3AD203B41FA5}">
                      <a16:colId xmlns:a16="http://schemas.microsoft.com/office/drawing/2014/main" val="20003"/>
                    </a:ext>
                  </a:extLst>
                </a:gridCol>
                <a:gridCol w="1179613">
                  <a:extLst>
                    <a:ext uri="{9D8B030D-6E8A-4147-A177-3AD203B41FA5}">
                      <a16:colId xmlns:a16="http://schemas.microsoft.com/office/drawing/2014/main" val="20004"/>
                    </a:ext>
                  </a:extLst>
                </a:gridCol>
                <a:gridCol w="2573742">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a:txBody>
                    <a:bodyPr/>
                    <a:lstStyle/>
                    <a:p>
                      <a:pPr marL="0" marR="0" lvl="0" indent="0" algn="l" rtl="0">
                        <a:lnSpc>
                          <a:spcPct val="100000"/>
                        </a:lnSpc>
                        <a:spcBef>
                          <a:spcPts val="0"/>
                        </a:spcBef>
                        <a:spcAft>
                          <a:spcPts val="0"/>
                        </a:spcAft>
                        <a:buNone/>
                      </a:pPr>
                      <a:r>
                        <a:rPr lang="en-US" sz="1400" u="none" strike="noStrike" cap="none">
                          <a:sym typeface="Poppins"/>
                        </a:rPr>
                        <a:t>GABALDON (Conservation and restoration of Gabaldon and other heritage school buildings)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Gabaldon repaired/ conserved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05875">
                <a:tc>
                  <a:txBody>
                    <a:bodyPr/>
                    <a:lstStyle/>
                    <a:p>
                      <a:pPr marL="0" marR="0" lvl="0" indent="0" algn="l" rtl="0">
                        <a:lnSpc>
                          <a:spcPct val="100000"/>
                        </a:lnSpc>
                        <a:spcBef>
                          <a:spcPts val="0"/>
                        </a:spcBef>
                        <a:spcAft>
                          <a:spcPts val="0"/>
                        </a:spcAft>
                        <a:buNone/>
                      </a:pPr>
                      <a:r>
                        <a:rPr lang="en-PH"/>
                        <a:t>IASS (</a:t>
                      </a:r>
                      <a:r>
                        <a:rPr lang="en-US"/>
                        <a:t>Improvement and Acquisition of School Sites)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US"/>
                        <a:t>No. of schools provided for support fund for School Site survey, Transfer and Titling and Registration of Special Patents provided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rowSpan="2">
                  <a:txBody>
                    <a:bodyPr/>
                    <a:lstStyle/>
                    <a:p>
                      <a:pPr marL="0" marR="0" lvl="0" indent="0" algn="l" rtl="0">
                        <a:lnSpc>
                          <a:spcPct val="100000"/>
                        </a:lnSpc>
                        <a:spcBef>
                          <a:spcPts val="0"/>
                        </a:spcBef>
                        <a:spcAft>
                          <a:spcPts val="0"/>
                        </a:spcAft>
                        <a:buClr>
                          <a:srgbClr val="000000"/>
                        </a:buClr>
                        <a:buSzPts val="1400"/>
                        <a:buFont typeface="Arial"/>
                        <a:buNone/>
                      </a:pPr>
                      <a:r>
                        <a:rPr lang="en-PH"/>
                        <a:t>LMSP (Last Mile Schools Program)</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Number of Last Mile School classrooms constructed and repaired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Number of Monitoring/visits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5391283"/>
                  </a:ext>
                </a:extLst>
              </a:tr>
            </a:tbl>
          </a:graphicData>
        </a:graphic>
      </p:graphicFrame>
    </p:spTree>
    <p:extLst>
      <p:ext uri="{BB962C8B-B14F-4D97-AF65-F5344CB8AC3E}">
        <p14:creationId xmlns:p14="http://schemas.microsoft.com/office/powerpoint/2010/main" val="331220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AA8F8EF-F916-EEF4-C185-6B9A8C0FAF9E}"/>
            </a:ext>
          </a:extLst>
        </p:cNvPr>
        <p:cNvGrpSpPr/>
        <p:nvPr/>
      </p:nvGrpSpPr>
      <p:grpSpPr>
        <a:xfrm>
          <a:off x="0" y="0"/>
          <a:ext cx="0" cy="0"/>
          <a:chOff x="0" y="0"/>
          <a:chExt cx="0" cy="0"/>
        </a:xfrm>
      </p:grpSpPr>
      <p:graphicFrame>
        <p:nvGraphicFramePr>
          <p:cNvPr id="2" name="Google Shape;202;p6">
            <a:extLst>
              <a:ext uri="{FF2B5EF4-FFF2-40B4-BE49-F238E27FC236}">
                <a16:creationId xmlns:a16="http://schemas.microsoft.com/office/drawing/2014/main" id="{A9CBB400-8F93-41D5-744A-4EFD892E3DA9}"/>
              </a:ext>
            </a:extLst>
          </p:cNvPr>
          <p:cNvGraphicFramePr/>
          <p:nvPr>
            <p:extLst>
              <p:ext uri="{D42A27DB-BD31-4B8C-83A1-F6EECF244321}">
                <p14:modId xmlns:p14="http://schemas.microsoft.com/office/powerpoint/2010/main" val="3745772788"/>
              </p:ext>
            </p:extLst>
          </p:nvPr>
        </p:nvGraphicFramePr>
        <p:xfrm>
          <a:off x="1127051" y="1726815"/>
          <a:ext cx="10987345" cy="3106160"/>
        </p:xfrm>
        <a:graphic>
          <a:graphicData uri="http://schemas.openxmlformats.org/drawingml/2006/table">
            <a:tbl>
              <a:tblPr firstRow="1" bandRow="1">
                <a:tableStyleId>{87BBE217-31D9-4F7C-999F-5D909A147C1F}</a:tableStyleId>
              </a:tblPr>
              <a:tblGrid>
                <a:gridCol w="3009528">
                  <a:extLst>
                    <a:ext uri="{9D8B030D-6E8A-4147-A177-3AD203B41FA5}">
                      <a16:colId xmlns:a16="http://schemas.microsoft.com/office/drawing/2014/main" val="20000"/>
                    </a:ext>
                  </a:extLst>
                </a:gridCol>
                <a:gridCol w="2022326">
                  <a:extLst>
                    <a:ext uri="{9D8B030D-6E8A-4147-A177-3AD203B41FA5}">
                      <a16:colId xmlns:a16="http://schemas.microsoft.com/office/drawing/2014/main" val="20001"/>
                    </a:ext>
                  </a:extLst>
                </a:gridCol>
                <a:gridCol w="1274736">
                  <a:extLst>
                    <a:ext uri="{9D8B030D-6E8A-4147-A177-3AD203B41FA5}">
                      <a16:colId xmlns:a16="http://schemas.microsoft.com/office/drawing/2014/main" val="20002"/>
                    </a:ext>
                  </a:extLst>
                </a:gridCol>
                <a:gridCol w="1102215">
                  <a:extLst>
                    <a:ext uri="{9D8B030D-6E8A-4147-A177-3AD203B41FA5}">
                      <a16:colId xmlns:a16="http://schemas.microsoft.com/office/drawing/2014/main" val="20003"/>
                    </a:ext>
                  </a:extLst>
                </a:gridCol>
                <a:gridCol w="987202">
                  <a:extLst>
                    <a:ext uri="{9D8B030D-6E8A-4147-A177-3AD203B41FA5}">
                      <a16:colId xmlns:a16="http://schemas.microsoft.com/office/drawing/2014/main" val="20004"/>
                    </a:ext>
                  </a:extLst>
                </a:gridCol>
                <a:gridCol w="2591338">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a:txBody>
                    <a:bodyPr/>
                    <a:lstStyle/>
                    <a:p>
                      <a:pPr marL="0" marR="0" lvl="0" indent="0" algn="l" rtl="0">
                        <a:lnSpc>
                          <a:spcPct val="100000"/>
                        </a:lnSpc>
                        <a:spcBef>
                          <a:spcPts val="0"/>
                        </a:spcBef>
                        <a:spcAft>
                          <a:spcPts val="0"/>
                        </a:spcAft>
                        <a:buNone/>
                      </a:pPr>
                      <a:r>
                        <a:rPr lang="en-US" sz="1400" u="none" strike="noStrike" cap="none">
                          <a:sym typeface="Poppins"/>
                        </a:rPr>
                        <a:t>NSPP(New School Personnel Positions)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Number of new teaching positions filled-up</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05875">
                <a:tc rowSpan="2">
                  <a:txBody>
                    <a:bodyPr/>
                    <a:lstStyle/>
                    <a:p>
                      <a:pPr marL="0" marR="0" lvl="0" indent="0" algn="l" rtl="0">
                        <a:lnSpc>
                          <a:spcPct val="100000"/>
                        </a:lnSpc>
                        <a:spcBef>
                          <a:spcPts val="0"/>
                        </a:spcBef>
                        <a:spcAft>
                          <a:spcPts val="0"/>
                        </a:spcAft>
                        <a:buNone/>
                      </a:pPr>
                      <a:r>
                        <a:rPr lang="en-US"/>
                        <a:t>SBFP (School-Based Feeding Program)</a:t>
                      </a:r>
                    </a:p>
                    <a:p>
                      <a:pPr marL="0" marR="0" lvl="0" indent="0" algn="l" rtl="0">
                        <a:lnSpc>
                          <a:spcPct val="100000"/>
                        </a:lnSpc>
                        <a:spcBef>
                          <a:spcPts val="0"/>
                        </a:spcBef>
                        <a:spcAft>
                          <a:spcPts val="0"/>
                        </a:spcAft>
                        <a:buNone/>
                      </a:pPr>
                      <a:endParaRPr lang="en-US"/>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t>No. of recipient's schools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40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40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recipient learners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2066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2066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16737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589481F-AFEB-B0B5-7051-62F03926A2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DB6BEC-B7D4-A412-F044-28D3506CB209}"/>
              </a:ext>
            </a:extLst>
          </p:cNvPr>
          <p:cNvSpPr txBox="1">
            <a:spLocks/>
          </p:cNvSpPr>
          <p:nvPr/>
        </p:nvSpPr>
        <p:spPr>
          <a:xfrm>
            <a:off x="1818169" y="2533011"/>
            <a:ext cx="9548036"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8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EQUITY </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3200" i="1" cap="none">
                <a:solidFill>
                  <a:srgbClr val="1F497D">
                    <a:lumMod val="75000"/>
                  </a:srgbClr>
                </a:solidFill>
                <a:latin typeface="Congenial Black" panose="02000503040000020004" pitchFamily="2" charset="0"/>
              </a:rPr>
              <a:t>IO: Disadvantaged school-age children and youth, and adults benefited from appropriate equity initiatives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257577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14B9570-6B26-CDA1-1DAD-0C351F8BC5B5}"/>
            </a:ext>
          </a:extLst>
        </p:cNvPr>
        <p:cNvGrpSpPr/>
        <p:nvPr/>
      </p:nvGrpSpPr>
      <p:grpSpPr>
        <a:xfrm>
          <a:off x="0" y="0"/>
          <a:ext cx="0" cy="0"/>
          <a:chOff x="0" y="0"/>
          <a:chExt cx="0" cy="0"/>
        </a:xfrm>
      </p:grpSpPr>
      <p:graphicFrame>
        <p:nvGraphicFramePr>
          <p:cNvPr id="2" name="Google Shape;202;p6">
            <a:extLst>
              <a:ext uri="{FF2B5EF4-FFF2-40B4-BE49-F238E27FC236}">
                <a16:creationId xmlns:a16="http://schemas.microsoft.com/office/drawing/2014/main" id="{73116F33-8A96-B954-24E6-195E48F17D60}"/>
              </a:ext>
            </a:extLst>
          </p:cNvPr>
          <p:cNvGraphicFramePr/>
          <p:nvPr>
            <p:extLst>
              <p:ext uri="{D42A27DB-BD31-4B8C-83A1-F6EECF244321}">
                <p14:modId xmlns:p14="http://schemas.microsoft.com/office/powerpoint/2010/main" val="415218515"/>
              </p:ext>
            </p:extLst>
          </p:nvPr>
        </p:nvGraphicFramePr>
        <p:xfrm>
          <a:off x="1190847" y="715760"/>
          <a:ext cx="10738884" cy="6005599"/>
        </p:xfrm>
        <a:graphic>
          <a:graphicData uri="http://schemas.openxmlformats.org/drawingml/2006/table">
            <a:tbl>
              <a:tblPr firstRow="1" bandRow="1">
                <a:tableStyleId>{87BBE217-31D9-4F7C-999F-5D909A147C1F}</a:tableStyleId>
              </a:tblPr>
              <a:tblGrid>
                <a:gridCol w="2904001">
                  <a:extLst>
                    <a:ext uri="{9D8B030D-6E8A-4147-A177-3AD203B41FA5}">
                      <a16:colId xmlns:a16="http://schemas.microsoft.com/office/drawing/2014/main" val="20000"/>
                    </a:ext>
                  </a:extLst>
                </a:gridCol>
                <a:gridCol w="2014064">
                  <a:extLst>
                    <a:ext uri="{9D8B030D-6E8A-4147-A177-3AD203B41FA5}">
                      <a16:colId xmlns:a16="http://schemas.microsoft.com/office/drawing/2014/main" val="20001"/>
                    </a:ext>
                  </a:extLst>
                </a:gridCol>
                <a:gridCol w="1255278">
                  <a:extLst>
                    <a:ext uri="{9D8B030D-6E8A-4147-A177-3AD203B41FA5}">
                      <a16:colId xmlns:a16="http://schemas.microsoft.com/office/drawing/2014/main" val="20002"/>
                    </a:ext>
                  </a:extLst>
                </a:gridCol>
                <a:gridCol w="1086659">
                  <a:extLst>
                    <a:ext uri="{9D8B030D-6E8A-4147-A177-3AD203B41FA5}">
                      <a16:colId xmlns:a16="http://schemas.microsoft.com/office/drawing/2014/main" val="20003"/>
                    </a:ext>
                  </a:extLst>
                </a:gridCol>
                <a:gridCol w="880568">
                  <a:extLst>
                    <a:ext uri="{9D8B030D-6E8A-4147-A177-3AD203B41FA5}">
                      <a16:colId xmlns:a16="http://schemas.microsoft.com/office/drawing/2014/main" val="20004"/>
                    </a:ext>
                  </a:extLst>
                </a:gridCol>
                <a:gridCol w="2598314">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a:t>
                      </a:r>
                      <a:r>
                        <a:rPr lang="en-US" sz="1400" b="1" u="none" strike="noStrike" cap="none"/>
                        <a:t>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dirty="0" err="1">
                          <a:solidFill>
                            <a:schemeClr val="dk1"/>
                          </a:solidFill>
                          <a:sym typeface="Poppins"/>
                        </a:rPr>
                        <a:t>Accomplishment</a:t>
                      </a:r>
                      <a:r>
                        <a:rPr lang="fr-FR" sz="1400" b="1" u="none" strike="noStrike" cap="none" dirty="0">
                          <a:solidFill>
                            <a:schemeClr val="dk1"/>
                          </a:solidFill>
                          <a:sym typeface="Poppins"/>
                        </a:rPr>
                        <a:t> (Q1+Q2+Q3+Q4)</a:t>
                      </a:r>
                      <a:endParaRPr lang="fr-F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rowSpan="3">
                  <a:txBody>
                    <a:bodyPr/>
                    <a:lstStyle/>
                    <a:p>
                      <a:pPr marL="0" marR="0" lvl="0" indent="0" algn="l" rtl="0">
                        <a:lnSpc>
                          <a:spcPct val="100000"/>
                        </a:lnSpc>
                        <a:spcBef>
                          <a:spcPts val="0"/>
                        </a:spcBef>
                        <a:spcAft>
                          <a:spcPts val="0"/>
                        </a:spcAft>
                        <a:buNone/>
                      </a:pPr>
                      <a:r>
                        <a:rPr lang="en-US" sz="1400" u="none" strike="noStrike" cap="none">
                          <a:sym typeface="Poppins"/>
                        </a:rPr>
                        <a:t>SPED (Special Education Program-SNED)</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41</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41</a:t>
                      </a: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1384">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solidFill>
                            <a:schemeClr val="tx1"/>
                          </a:solidFill>
                        </a:rPr>
                        <a:t>No. of Enrolment</a:t>
                      </a:r>
                      <a:endParaRPr>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356</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356</a:t>
                      </a: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vMerge="1">
                  <a:txBody>
                    <a:bodyPr/>
                    <a:lstStyle/>
                    <a:p>
                      <a:pPr marL="0" marR="0" lvl="0" indent="0" algn="l" rtl="0">
                        <a:lnSpc>
                          <a:spcPct val="100000"/>
                        </a:lnSpc>
                        <a:spcBef>
                          <a:spcPts val="0"/>
                        </a:spcBef>
                        <a:spcAft>
                          <a:spcPts val="0"/>
                        </a:spcAft>
                        <a:buNone/>
                      </a:pPr>
                      <a:endParaRPr lang="en-US"/>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solidFill>
                            <a:schemeClr val="tx1"/>
                          </a:solidFill>
                        </a:rPr>
                        <a:t>No. of Activities Conducted</a:t>
                      </a:r>
                      <a:endParaRPr>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2</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a:t>
                      </a: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50%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dirty="0"/>
                        <a:t>Unable to implement the program due to document completion.. Documents are already ready/accomplished and ready for implementation  on the first quarter of calendar year 2026</a:t>
                      </a: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rowSpan="4">
                  <a:txBody>
                    <a:bodyPr/>
                    <a:lstStyle/>
                    <a:p>
                      <a:pPr marL="0" marR="0" lvl="0" indent="0" algn="l" rtl="0">
                        <a:lnSpc>
                          <a:spcPct val="100000"/>
                        </a:lnSpc>
                        <a:spcBef>
                          <a:spcPts val="0"/>
                        </a:spcBef>
                        <a:spcAft>
                          <a:spcPts val="0"/>
                        </a:spcAft>
                        <a:buNone/>
                      </a:pPr>
                      <a:r>
                        <a:rPr lang="en-US" sz="1400" u="none" strike="noStrike" cap="none" err="1">
                          <a:sym typeface="Poppins"/>
                        </a:rPr>
                        <a:t>IPEd</a:t>
                      </a:r>
                      <a:r>
                        <a:rPr lang="en-US" sz="1400" u="none" strike="noStrike" cap="none">
                          <a:sym typeface="Poppins"/>
                        </a:rPr>
                        <a:t> (Indigenous Peoples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chemeClr val="tx1"/>
                          </a:solidFill>
                        </a:rPr>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40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40</a:t>
                      </a: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solidFill>
                            <a:schemeClr val="tx1"/>
                          </a:solidFill>
                        </a:rPr>
                        <a:t>No. of Enrolment </a:t>
                      </a:r>
                      <a:endParaRPr>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1626</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1626</a:t>
                      </a: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72620"/>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3</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3</a:t>
                      </a: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403316"/>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t>No. of Schools with program support funds (PSF) received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0</a:t>
                      </a:r>
                    </a:p>
                  </a:txBody>
                  <a:tcPr marL="91450" marR="91450" marT="45724" marB="4572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749341"/>
                  </a:ext>
                </a:extLst>
              </a:tr>
            </a:tbl>
          </a:graphicData>
        </a:graphic>
      </p:graphicFrame>
    </p:spTree>
    <p:extLst>
      <p:ext uri="{BB962C8B-B14F-4D97-AF65-F5344CB8AC3E}">
        <p14:creationId xmlns:p14="http://schemas.microsoft.com/office/powerpoint/2010/main" val="903941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BF52809-7F29-44D6-CD94-35FD70806CC7}"/>
            </a:ext>
          </a:extLst>
        </p:cNvPr>
        <p:cNvGrpSpPr/>
        <p:nvPr/>
      </p:nvGrpSpPr>
      <p:grpSpPr>
        <a:xfrm>
          <a:off x="0" y="0"/>
          <a:ext cx="0" cy="0"/>
          <a:chOff x="0" y="0"/>
          <a:chExt cx="0" cy="0"/>
        </a:xfrm>
      </p:grpSpPr>
      <p:graphicFrame>
        <p:nvGraphicFramePr>
          <p:cNvPr id="3" name="Google Shape;202;p6">
            <a:extLst>
              <a:ext uri="{FF2B5EF4-FFF2-40B4-BE49-F238E27FC236}">
                <a16:creationId xmlns:a16="http://schemas.microsoft.com/office/drawing/2014/main" id="{E1AE03FC-F92D-F4E0-E283-97C09C1F0373}"/>
              </a:ext>
            </a:extLst>
          </p:cNvPr>
          <p:cNvGraphicFramePr/>
          <p:nvPr>
            <p:extLst>
              <p:ext uri="{D42A27DB-BD31-4B8C-83A1-F6EECF244321}">
                <p14:modId xmlns:p14="http://schemas.microsoft.com/office/powerpoint/2010/main" val="2805213629"/>
              </p:ext>
            </p:extLst>
          </p:nvPr>
        </p:nvGraphicFramePr>
        <p:xfrm>
          <a:off x="1360967" y="130715"/>
          <a:ext cx="10675090" cy="6312888"/>
        </p:xfrm>
        <a:graphic>
          <a:graphicData uri="http://schemas.openxmlformats.org/drawingml/2006/table">
            <a:tbl>
              <a:tblPr firstRow="1" bandRow="1">
                <a:tableStyleId>{87BBE217-31D9-4F7C-999F-5D909A147C1F}</a:tableStyleId>
              </a:tblPr>
              <a:tblGrid>
                <a:gridCol w="2735945">
                  <a:extLst>
                    <a:ext uri="{9D8B030D-6E8A-4147-A177-3AD203B41FA5}">
                      <a16:colId xmlns:a16="http://schemas.microsoft.com/office/drawing/2014/main" val="20000"/>
                    </a:ext>
                  </a:extLst>
                </a:gridCol>
                <a:gridCol w="2422956">
                  <a:extLst>
                    <a:ext uri="{9D8B030D-6E8A-4147-A177-3AD203B41FA5}">
                      <a16:colId xmlns:a16="http://schemas.microsoft.com/office/drawing/2014/main" val="20001"/>
                    </a:ext>
                  </a:extLst>
                </a:gridCol>
                <a:gridCol w="1191949">
                  <a:extLst>
                    <a:ext uri="{9D8B030D-6E8A-4147-A177-3AD203B41FA5}">
                      <a16:colId xmlns:a16="http://schemas.microsoft.com/office/drawing/2014/main" val="20002"/>
                    </a:ext>
                  </a:extLst>
                </a:gridCol>
                <a:gridCol w="1070891">
                  <a:extLst>
                    <a:ext uri="{9D8B030D-6E8A-4147-A177-3AD203B41FA5}">
                      <a16:colId xmlns:a16="http://schemas.microsoft.com/office/drawing/2014/main" val="20003"/>
                    </a:ext>
                  </a:extLst>
                </a:gridCol>
                <a:gridCol w="1042954">
                  <a:extLst>
                    <a:ext uri="{9D8B030D-6E8A-4147-A177-3AD203B41FA5}">
                      <a16:colId xmlns:a16="http://schemas.microsoft.com/office/drawing/2014/main" val="20004"/>
                    </a:ext>
                  </a:extLst>
                </a:gridCol>
                <a:gridCol w="2210395">
                  <a:extLst>
                    <a:ext uri="{9D8B030D-6E8A-4147-A177-3AD203B41FA5}">
                      <a16:colId xmlns:a16="http://schemas.microsoft.com/office/drawing/2014/main" val="20005"/>
                    </a:ext>
                  </a:extLst>
                </a:gridCol>
              </a:tblGrid>
              <a:tr h="314457">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dirty="0">
                          <a:sym typeface="Poppins"/>
                        </a:rPr>
                        <a:t>Physical</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a:t>
                      </a:r>
                      <a:r>
                        <a:rPr lang="en-US" sz="1400" b="1" u="none" strike="noStrike" cap="none"/>
                        <a:t>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dirty="0" err="1">
                          <a:solidFill>
                            <a:schemeClr val="dk1"/>
                          </a:solidFill>
                          <a:sym typeface="Poppins"/>
                        </a:rPr>
                        <a:t>Accomplishment</a:t>
                      </a:r>
                      <a:r>
                        <a:rPr lang="fr-FR" sz="1400" b="1" u="none" strike="noStrike" cap="none" dirty="0">
                          <a:solidFill>
                            <a:schemeClr val="dk1"/>
                          </a:solidFill>
                          <a:sym typeface="Poppins"/>
                        </a:rPr>
                        <a:t> (Q1+Q2+Q3+Q4)</a:t>
                      </a:r>
                      <a:endParaRPr lang="fr-F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572806">
                <a:tc rowSpan="2">
                  <a:txBody>
                    <a:bodyPr/>
                    <a:lstStyle/>
                    <a:p>
                      <a:pPr marL="0" marR="0" lvl="0" indent="0" algn="l" rtl="0">
                        <a:lnSpc>
                          <a:spcPct val="100000"/>
                        </a:lnSpc>
                        <a:spcBef>
                          <a:spcPts val="0"/>
                        </a:spcBef>
                        <a:spcAft>
                          <a:spcPts val="0"/>
                        </a:spcAft>
                        <a:buNone/>
                      </a:pPr>
                      <a:r>
                        <a:rPr lang="en-US" sz="1200" u="none" strike="noStrike" cap="none">
                          <a:sym typeface="Poppins"/>
                        </a:rPr>
                        <a:t>MG (Multigrade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a:solidFill>
                            <a:schemeClr val="tx1"/>
                          </a:solidFill>
                        </a:rPr>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2</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2</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41876">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a:solidFill>
                            <a:schemeClr val="tx1"/>
                          </a:solidFill>
                        </a:rPr>
                        <a:t>No. of Enrolment </a:t>
                      </a:r>
                      <a:endParaRPr sz="120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123</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123</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rowSpan="5">
                  <a:txBody>
                    <a:bodyPr/>
                    <a:lstStyle/>
                    <a:p>
                      <a:pPr marL="0" marR="0" lvl="0" indent="0" algn="l" rtl="0">
                        <a:lnSpc>
                          <a:spcPct val="100000"/>
                        </a:lnSpc>
                        <a:spcBef>
                          <a:spcPts val="0"/>
                        </a:spcBef>
                        <a:spcAft>
                          <a:spcPts val="0"/>
                        </a:spcAft>
                        <a:buNone/>
                      </a:pPr>
                      <a:r>
                        <a:rPr lang="en-US" sz="1200" u="none" strike="noStrike" cap="none">
                          <a:sym typeface="Poppins"/>
                        </a:rPr>
                        <a:t>ALS (Alternative Learning System)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Schools Offering the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42</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42</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Enrolment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1050</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911</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86%</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72620"/>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2</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2</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403316"/>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a:solidFill>
                            <a:schemeClr val="tx1"/>
                          </a:solidFill>
                          <a:latin typeface="Poppins"/>
                          <a:ea typeface="Poppins"/>
                          <a:cs typeface="Poppins"/>
                          <a:sym typeface="Poppins"/>
                        </a:rPr>
                        <a:t>No. of ALS teachers with paid transportation and teaching aid allowance</a:t>
                      </a:r>
                      <a:endParaRPr sz="120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20</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20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2914160"/>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a:solidFill>
                            <a:schemeClr val="tx1"/>
                          </a:solidFill>
                          <a:latin typeface="Poppins"/>
                          <a:ea typeface="Poppins"/>
                          <a:cs typeface="Poppins"/>
                          <a:sym typeface="Poppins"/>
                        </a:rPr>
                        <a:t>No. of CAIs teachers with paid transportation and teaching aid allowance</a:t>
                      </a:r>
                      <a:endParaRPr sz="120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0</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4783008"/>
                  </a:ext>
                </a:extLst>
              </a:tr>
              <a:tr h="405875">
                <a:tc rowSpan="4">
                  <a:txBody>
                    <a:bodyPr/>
                    <a:lstStyle/>
                    <a:p>
                      <a:pPr marL="0" marR="0" lvl="0" indent="0" algn="l" rtl="0">
                        <a:lnSpc>
                          <a:spcPct val="100000"/>
                        </a:lnSpc>
                        <a:spcBef>
                          <a:spcPts val="0"/>
                        </a:spcBef>
                        <a:spcAft>
                          <a:spcPts val="0"/>
                        </a:spcAft>
                        <a:buNone/>
                      </a:pPr>
                      <a:r>
                        <a:rPr lang="en-US" sz="1200" u="none" strike="noStrike" cap="none">
                          <a:sym typeface="Poppins"/>
                        </a:rPr>
                        <a:t>MEP (Madrasah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Schools Offering the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1</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2264283"/>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Enrolment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39</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39</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1474795"/>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a:t>
                      </a:r>
                      <a:r>
                        <a:rPr lang="en-US" sz="1200" err="1">
                          <a:solidFill>
                            <a:schemeClr val="tx1"/>
                          </a:solidFill>
                          <a:latin typeface="Poppins" panose="00000500000000000000" pitchFamily="2" charset="0"/>
                          <a:cs typeface="Poppins" panose="00000500000000000000" pitchFamily="2" charset="0"/>
                        </a:rPr>
                        <a:t>Asatidz</a:t>
                      </a:r>
                      <a:r>
                        <a:rPr lang="en-US" sz="1200">
                          <a:solidFill>
                            <a:schemeClr val="tx1"/>
                          </a:solidFill>
                          <a:latin typeface="Poppins" panose="00000500000000000000" pitchFamily="2" charset="0"/>
                          <a:cs typeface="Poppins" panose="00000500000000000000" pitchFamily="2" charset="0"/>
                        </a:rPr>
                        <a:t> paid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2</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2</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4471707"/>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2000" dirty="0"/>
                        <a:t>0</a:t>
                      </a:r>
                      <a:endParaRPr sz="20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PH" sz="2000" dirty="0"/>
                        <a:t>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PH" sz="2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573627"/>
                  </a:ext>
                </a:extLst>
              </a:tr>
            </a:tbl>
          </a:graphicData>
        </a:graphic>
      </p:graphicFrame>
    </p:spTree>
    <p:extLst>
      <p:ext uri="{BB962C8B-B14F-4D97-AF65-F5344CB8AC3E}">
        <p14:creationId xmlns:p14="http://schemas.microsoft.com/office/powerpoint/2010/main" val="3892563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5A8310-348A-45B7-0737-4DEB8C481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F45062-37AB-5193-1843-8AC8E7B1A4E1}"/>
              </a:ext>
            </a:extLst>
          </p:cNvPr>
          <p:cNvSpPr txBox="1">
            <a:spLocks/>
          </p:cNvSpPr>
          <p:nvPr/>
        </p:nvSpPr>
        <p:spPr>
          <a:xfrm>
            <a:off x="1626780" y="2420306"/>
            <a:ext cx="10143461"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Quality</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a:solidFill>
                  <a:srgbClr val="1F497D">
                    <a:lumMod val="75000"/>
                  </a:srgbClr>
                </a:solidFill>
                <a:latin typeface="Congenial Black" panose="02000503040000020004" pitchFamily="2" charset="0"/>
              </a:rPr>
              <a:t>IO: Learners complete K-12 basic education, having successfully attained all learning standards that equip them with the necessary skills and attributes to pursue their chosen paths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2834451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1BC8D3F-E763-DDD7-6B93-261B0B305442}"/>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66092778-6BA7-0C09-153E-7008D85A4F44}"/>
              </a:ext>
            </a:extLst>
          </p:cNvPr>
          <p:cNvGraphicFramePr/>
          <p:nvPr>
            <p:extLst>
              <p:ext uri="{D42A27DB-BD31-4B8C-83A1-F6EECF244321}">
                <p14:modId xmlns:p14="http://schemas.microsoft.com/office/powerpoint/2010/main" val="3896862761"/>
              </p:ext>
            </p:extLst>
          </p:nvPr>
        </p:nvGraphicFramePr>
        <p:xfrm>
          <a:off x="1218882" y="701740"/>
          <a:ext cx="10462438" cy="5396590"/>
        </p:xfrm>
        <a:graphic>
          <a:graphicData uri="http://schemas.openxmlformats.org/drawingml/2006/table">
            <a:tbl>
              <a:tblPr firstRow="1" bandRow="1">
                <a:noFill/>
                <a:tableStyleId>{87BBE217-31D9-4F7C-999F-5D909A147C1F}</a:tableStyleId>
              </a:tblPr>
              <a:tblGrid>
                <a:gridCol w="2537771">
                  <a:extLst>
                    <a:ext uri="{9D8B030D-6E8A-4147-A177-3AD203B41FA5}">
                      <a16:colId xmlns:a16="http://schemas.microsoft.com/office/drawing/2014/main" val="20000"/>
                    </a:ext>
                  </a:extLst>
                </a:gridCol>
                <a:gridCol w="1396251">
                  <a:extLst>
                    <a:ext uri="{9D8B030D-6E8A-4147-A177-3AD203B41FA5}">
                      <a16:colId xmlns:a16="http://schemas.microsoft.com/office/drawing/2014/main" val="20001"/>
                    </a:ext>
                  </a:extLst>
                </a:gridCol>
                <a:gridCol w="1141529">
                  <a:extLst>
                    <a:ext uri="{9D8B030D-6E8A-4147-A177-3AD203B41FA5}">
                      <a16:colId xmlns:a16="http://schemas.microsoft.com/office/drawing/2014/main" val="20002"/>
                    </a:ext>
                  </a:extLst>
                </a:gridCol>
                <a:gridCol w="1283041">
                  <a:extLst>
                    <a:ext uri="{9D8B030D-6E8A-4147-A177-3AD203B41FA5}">
                      <a16:colId xmlns:a16="http://schemas.microsoft.com/office/drawing/2014/main" val="20003"/>
                    </a:ext>
                  </a:extLst>
                </a:gridCol>
                <a:gridCol w="1094359">
                  <a:extLst>
                    <a:ext uri="{9D8B030D-6E8A-4147-A177-3AD203B41FA5}">
                      <a16:colId xmlns:a16="http://schemas.microsoft.com/office/drawing/2014/main" val="20004"/>
                    </a:ext>
                  </a:extLst>
                </a:gridCol>
                <a:gridCol w="3009487">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0" u="none" strike="noStrike" cap="none">
                          <a:solidFill>
                            <a:schemeClr val="dk1"/>
                          </a:solidFill>
                          <a:latin typeface="Poppins"/>
                          <a:ea typeface="Poppins"/>
                          <a:cs typeface="Poppins"/>
                          <a:sym typeface="Poppins"/>
                        </a:rPr>
                        <a:t> </a:t>
                      </a:r>
                      <a:r>
                        <a:rPr lang="en-US" sz="1400" b="0" u="none" strike="noStrike" cap="none">
                          <a:solidFill>
                            <a:schemeClr val="dk1"/>
                          </a:solidFill>
                        </a:rPr>
                        <a:t>Physical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670400">
                <a:tc rowSpan="2">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DepEd Computerization Program (DCP)</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ICT packages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3"/>
                  </a:ext>
                </a:extLst>
              </a:tr>
              <a:tr h="670400">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strike="noStrike" cap="none">
                          <a:latin typeface="Poppins"/>
                          <a:ea typeface="Poppins"/>
                          <a:cs typeface="Poppins"/>
                          <a:sym typeface="Poppins"/>
                        </a:rPr>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4"/>
                  </a:ext>
                </a:extLst>
              </a:tr>
              <a:tr h="6704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schools monitored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5"/>
                  </a:ext>
                </a:extLst>
              </a:tr>
              <a:tr h="405875">
                <a:tc rowSpan="2">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Learning Tools Equipment (LTE) – Science and Mathematics (SM)</a:t>
                      </a:r>
                      <a:endParaRP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tools and equipment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learners benefiting the program</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3844933655"/>
                  </a:ext>
                </a:extLst>
              </a:tr>
            </a:tbl>
          </a:graphicData>
        </a:graphic>
      </p:graphicFrame>
    </p:spTree>
    <p:extLst>
      <p:ext uri="{BB962C8B-B14F-4D97-AF65-F5344CB8AC3E}">
        <p14:creationId xmlns:p14="http://schemas.microsoft.com/office/powerpoint/2010/main" val="420688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3A88AAE-BFCD-939C-1BE0-577C5015FFB3}"/>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8BBF4DA3-58B5-95F6-1BB7-53FDE0ADD2F6}"/>
              </a:ext>
            </a:extLst>
          </p:cNvPr>
          <p:cNvGraphicFramePr/>
          <p:nvPr>
            <p:extLst>
              <p:ext uri="{D42A27DB-BD31-4B8C-83A1-F6EECF244321}">
                <p14:modId xmlns:p14="http://schemas.microsoft.com/office/powerpoint/2010/main" val="24502760"/>
              </p:ext>
            </p:extLst>
          </p:nvPr>
        </p:nvGraphicFramePr>
        <p:xfrm>
          <a:off x="1180214" y="615270"/>
          <a:ext cx="10823944" cy="5701400"/>
        </p:xfrm>
        <a:graphic>
          <a:graphicData uri="http://schemas.openxmlformats.org/drawingml/2006/table">
            <a:tbl>
              <a:tblPr firstRow="1" bandRow="1">
                <a:noFill/>
                <a:tableStyleId>{87BBE217-31D9-4F7C-999F-5D909A147C1F}</a:tableStyleId>
              </a:tblPr>
              <a:tblGrid>
                <a:gridCol w="2820470">
                  <a:extLst>
                    <a:ext uri="{9D8B030D-6E8A-4147-A177-3AD203B41FA5}">
                      <a16:colId xmlns:a16="http://schemas.microsoft.com/office/drawing/2014/main" val="20000"/>
                    </a:ext>
                  </a:extLst>
                </a:gridCol>
                <a:gridCol w="1581961">
                  <a:extLst>
                    <a:ext uri="{9D8B030D-6E8A-4147-A177-3AD203B41FA5}">
                      <a16:colId xmlns:a16="http://schemas.microsoft.com/office/drawing/2014/main" val="20001"/>
                    </a:ext>
                  </a:extLst>
                </a:gridCol>
                <a:gridCol w="1280139">
                  <a:extLst>
                    <a:ext uri="{9D8B030D-6E8A-4147-A177-3AD203B41FA5}">
                      <a16:colId xmlns:a16="http://schemas.microsoft.com/office/drawing/2014/main" val="20002"/>
                    </a:ext>
                  </a:extLst>
                </a:gridCol>
                <a:gridCol w="1248917">
                  <a:extLst>
                    <a:ext uri="{9D8B030D-6E8A-4147-A177-3AD203B41FA5}">
                      <a16:colId xmlns:a16="http://schemas.microsoft.com/office/drawing/2014/main" val="20003"/>
                    </a:ext>
                  </a:extLst>
                </a:gridCol>
                <a:gridCol w="1217694">
                  <a:extLst>
                    <a:ext uri="{9D8B030D-6E8A-4147-A177-3AD203B41FA5}">
                      <a16:colId xmlns:a16="http://schemas.microsoft.com/office/drawing/2014/main" val="20004"/>
                    </a:ext>
                  </a:extLst>
                </a:gridCol>
                <a:gridCol w="2674763">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dirty="0" err="1">
                          <a:solidFill>
                            <a:schemeClr val="dk1"/>
                          </a:solidFill>
                          <a:sym typeface="Poppins"/>
                        </a:rPr>
                        <a:t>Accomplishment</a:t>
                      </a:r>
                      <a:r>
                        <a:rPr lang="fr-FR" sz="1400" b="1" u="none" strike="noStrike" cap="none" dirty="0">
                          <a:solidFill>
                            <a:schemeClr val="dk1"/>
                          </a:solidFill>
                          <a:sym typeface="Poppins"/>
                        </a:rPr>
                        <a:t> (Q1+Q2+Q3+Q4)</a:t>
                      </a:r>
                      <a:endParaRPr lang="fr-F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2">
                  <a:txBody>
                    <a:bodyPr/>
                    <a:lstStyle/>
                    <a:p>
                      <a:pPr marL="0" lvl="0" indent="0" algn="l" rtl="0">
                        <a:spcBef>
                          <a:spcPts val="0"/>
                        </a:spcBef>
                        <a:spcAft>
                          <a:spcPts val="0"/>
                        </a:spcAft>
                        <a:buNone/>
                      </a:pPr>
                      <a:r>
                        <a:rPr lang="en-US">
                          <a:solidFill>
                            <a:schemeClr val="dk1"/>
                          </a:solidFill>
                          <a:latin typeface="Poppins"/>
                          <a:ea typeface="Poppins"/>
                          <a:cs typeface="Poppins"/>
                          <a:sym typeface="Poppins"/>
                        </a:rPr>
                        <a:t>Learning Tools Equipment (LTE) – Tech-</a:t>
                      </a:r>
                      <a:r>
                        <a:rPr lang="en-US" err="1">
                          <a:solidFill>
                            <a:schemeClr val="dk1"/>
                          </a:solidFill>
                          <a:latin typeface="Poppins"/>
                          <a:ea typeface="Poppins"/>
                          <a:cs typeface="Poppins"/>
                          <a:sym typeface="Poppins"/>
                        </a:rPr>
                        <a:t>Voc</a:t>
                      </a:r>
                      <a:r>
                        <a:rPr lang="en-US">
                          <a:solidFill>
                            <a:schemeClr val="dk1"/>
                          </a:solidFill>
                          <a:latin typeface="Poppins"/>
                          <a:ea typeface="Poppins"/>
                          <a:cs typeface="Poppins"/>
                          <a:sym typeface="Poppins"/>
                        </a:rPr>
                        <a:t> and Livelihood(TVL) Equipment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tools and equipment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74</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74</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chemeClr val="tx1"/>
                          </a:solidFill>
                        </a:rPr>
                        <a:t>No. of learners benefiting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19</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19</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949709890"/>
                  </a:ext>
                </a:extLst>
              </a:tr>
              <a:tr h="405875">
                <a:tc rowSpan="2">
                  <a:txBody>
                    <a:bodyPr/>
                    <a:lstStyle/>
                    <a:p>
                      <a:pPr marL="0" lvl="0" indent="0" algn="l" rtl="0">
                        <a:spcBef>
                          <a:spcPts val="0"/>
                        </a:spcBef>
                        <a:spcAft>
                          <a:spcPts val="0"/>
                        </a:spcAft>
                        <a:buNone/>
                      </a:pPr>
                      <a:r>
                        <a:rPr lang="en-US">
                          <a:solidFill>
                            <a:schemeClr val="dk1"/>
                          </a:solidFill>
                          <a:latin typeface="Poppins"/>
                          <a:ea typeface="Poppins"/>
                          <a:cs typeface="Poppins"/>
                          <a:sym typeface="Poppins"/>
                        </a:rPr>
                        <a:t>ELLN (Early Language Literacy and Numeracy)</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Activity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2"/>
                    </a:solidFill>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solidFill>
                      <a:schemeClr val="tx2"/>
                    </a:solidFill>
                  </a:tcPr>
                </a:tc>
                <a:extLst>
                  <a:ext uri="{0D108BD9-81ED-4DB2-BD59-A6C34878D82A}">
                    <a16:rowId xmlns:a16="http://schemas.microsoft.com/office/drawing/2014/main" val="546086071"/>
                  </a:ext>
                </a:extLst>
              </a:tr>
              <a:tr h="405875">
                <a:tc vMerge="1">
                  <a:txBody>
                    <a:bodyPr/>
                    <a:lstStyle/>
                    <a:p>
                      <a:pPr marL="0" lvl="0" indent="0" algn="l" rtl="0">
                        <a:spcBef>
                          <a:spcPts val="0"/>
                        </a:spcBef>
                        <a:spcAft>
                          <a:spcPts val="0"/>
                        </a:spcAft>
                        <a:buNone/>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solidFill>
                      <a:schemeClr val="bg1"/>
                    </a:solidFill>
                  </a:tcPr>
                </a:tc>
                <a:extLst>
                  <a:ext uri="{0D108BD9-81ED-4DB2-BD59-A6C34878D82A}">
                    <a16:rowId xmlns:a16="http://schemas.microsoft.com/office/drawing/2014/main" val="1773017936"/>
                  </a:ext>
                </a:extLst>
              </a:tr>
              <a:tr h="405875">
                <a:tc>
                  <a:txBody>
                    <a:bodyPr/>
                    <a:lstStyle/>
                    <a:p>
                      <a:pPr marL="0" lvl="0" indent="0" algn="l" rtl="0">
                        <a:spcBef>
                          <a:spcPts val="0"/>
                        </a:spcBef>
                        <a:spcAft>
                          <a:spcPts val="0"/>
                        </a:spcAft>
                        <a:buNone/>
                      </a:pPr>
                      <a:r>
                        <a:rPr lang="en-US" dirty="0">
                          <a:solidFill>
                            <a:schemeClr val="dk1"/>
                          </a:solidFill>
                          <a:latin typeface="Poppins"/>
                          <a:ea typeface="Poppins"/>
                          <a:cs typeface="Poppins"/>
                          <a:sym typeface="Poppins"/>
                        </a:rPr>
                        <a:t>MOOE Elementary (Kindergarten to Grade 6)</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public schools provided with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799332357"/>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JHS (Grade 7 to 10)</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public schools provided with school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bl>
          </a:graphicData>
        </a:graphic>
      </p:graphicFrame>
    </p:spTree>
    <p:extLst>
      <p:ext uri="{BB962C8B-B14F-4D97-AF65-F5344CB8AC3E}">
        <p14:creationId xmlns:p14="http://schemas.microsoft.com/office/powerpoint/2010/main" val="9921601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AD8263-D7E8-D0C1-EC8C-531726C540AF}"/>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48DA0AC6-7805-5840-A2A6-E89ECE3C7431}"/>
              </a:ext>
            </a:extLst>
          </p:cNvPr>
          <p:cNvGraphicFramePr/>
          <p:nvPr>
            <p:extLst>
              <p:ext uri="{D42A27DB-BD31-4B8C-83A1-F6EECF244321}">
                <p14:modId xmlns:p14="http://schemas.microsoft.com/office/powerpoint/2010/main" val="3417879313"/>
              </p:ext>
            </p:extLst>
          </p:nvPr>
        </p:nvGraphicFramePr>
        <p:xfrm>
          <a:off x="1360968" y="660995"/>
          <a:ext cx="10568763" cy="5609950"/>
        </p:xfrm>
        <a:graphic>
          <a:graphicData uri="http://schemas.openxmlformats.org/drawingml/2006/table">
            <a:tbl>
              <a:tblPr firstRow="1" bandRow="1">
                <a:noFill/>
                <a:tableStyleId>{87BBE217-31D9-4F7C-999F-5D909A147C1F}</a:tableStyleId>
              </a:tblPr>
              <a:tblGrid>
                <a:gridCol w="2128288">
                  <a:extLst>
                    <a:ext uri="{9D8B030D-6E8A-4147-A177-3AD203B41FA5}">
                      <a16:colId xmlns:a16="http://schemas.microsoft.com/office/drawing/2014/main" val="20000"/>
                    </a:ext>
                  </a:extLst>
                </a:gridCol>
                <a:gridCol w="1640338">
                  <a:extLst>
                    <a:ext uri="{9D8B030D-6E8A-4147-A177-3AD203B41FA5}">
                      <a16:colId xmlns:a16="http://schemas.microsoft.com/office/drawing/2014/main" val="20001"/>
                    </a:ext>
                  </a:extLst>
                </a:gridCol>
                <a:gridCol w="1131626">
                  <a:extLst>
                    <a:ext uri="{9D8B030D-6E8A-4147-A177-3AD203B41FA5}">
                      <a16:colId xmlns:a16="http://schemas.microsoft.com/office/drawing/2014/main" val="20002"/>
                    </a:ext>
                  </a:extLst>
                </a:gridCol>
                <a:gridCol w="1266590">
                  <a:extLst>
                    <a:ext uri="{9D8B030D-6E8A-4147-A177-3AD203B41FA5}">
                      <a16:colId xmlns:a16="http://schemas.microsoft.com/office/drawing/2014/main" val="20003"/>
                    </a:ext>
                  </a:extLst>
                </a:gridCol>
                <a:gridCol w="1266590">
                  <a:extLst>
                    <a:ext uri="{9D8B030D-6E8A-4147-A177-3AD203B41FA5}">
                      <a16:colId xmlns:a16="http://schemas.microsoft.com/office/drawing/2014/main" val="20004"/>
                    </a:ext>
                  </a:extLst>
                </a:gridCol>
                <a:gridCol w="3135331">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Reasons for </a:t>
                      </a:r>
                      <a:endParaRPr dirty="0"/>
                    </a:p>
                    <a:p>
                      <a:pPr marL="0" marR="0" lvl="0" indent="0" algn="ctr" rtl="0">
                        <a:lnSpc>
                          <a:spcPct val="100000"/>
                        </a:lnSpc>
                        <a:spcBef>
                          <a:spcPts val="0"/>
                        </a:spcBef>
                        <a:spcAft>
                          <a:spcPts val="0"/>
                        </a:spcAft>
                        <a:buNone/>
                      </a:pPr>
                      <a:r>
                        <a:rPr lang="en-US" sz="1400" b="1" u="none" strike="noStrike" cap="none" dirty="0">
                          <a:latin typeface="Poppins"/>
                          <a:ea typeface="Poppins"/>
                          <a:cs typeface="Poppins"/>
                          <a:sym typeface="Poppins"/>
                        </a:rPr>
                        <a:t>over/underperformance</a:t>
                      </a:r>
                      <a:endParaRPr dirty="0"/>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SHS (Grade 11 to 12)</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public schools provided with school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Textbooks (and Other Instructional materials)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textbooks/instructional materials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NASBE (National Assessment Systems for Basic Education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National Assessments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3</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3</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FLO (Flexible Learning Options)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Learning Resources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2029476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6DDC29-91FB-29C3-9367-B3F927308007}"/>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FB96C6FA-C3C4-D040-4623-20C4305EFFF6}"/>
              </a:ext>
            </a:extLst>
          </p:cNvPr>
          <p:cNvGraphicFramePr/>
          <p:nvPr>
            <p:extLst>
              <p:ext uri="{D42A27DB-BD31-4B8C-83A1-F6EECF244321}">
                <p14:modId xmlns:p14="http://schemas.microsoft.com/office/powerpoint/2010/main" val="3201089457"/>
              </p:ext>
            </p:extLst>
          </p:nvPr>
        </p:nvGraphicFramePr>
        <p:xfrm>
          <a:off x="1190846" y="697082"/>
          <a:ext cx="10607928" cy="5274680"/>
        </p:xfrm>
        <a:graphic>
          <a:graphicData uri="http://schemas.openxmlformats.org/drawingml/2006/table">
            <a:tbl>
              <a:tblPr firstRow="1" bandRow="1">
                <a:noFill/>
                <a:tableStyleId>{87BBE217-31D9-4F7C-999F-5D909A147C1F}</a:tableStyleId>
              </a:tblPr>
              <a:tblGrid>
                <a:gridCol w="2414477">
                  <a:extLst>
                    <a:ext uri="{9D8B030D-6E8A-4147-A177-3AD203B41FA5}">
                      <a16:colId xmlns:a16="http://schemas.microsoft.com/office/drawing/2014/main" val="20000"/>
                    </a:ext>
                  </a:extLst>
                </a:gridCol>
                <a:gridCol w="1756413">
                  <a:extLst>
                    <a:ext uri="{9D8B030D-6E8A-4147-A177-3AD203B41FA5}">
                      <a16:colId xmlns:a16="http://schemas.microsoft.com/office/drawing/2014/main" val="20001"/>
                    </a:ext>
                  </a:extLst>
                </a:gridCol>
                <a:gridCol w="1111402">
                  <a:extLst>
                    <a:ext uri="{9D8B030D-6E8A-4147-A177-3AD203B41FA5}">
                      <a16:colId xmlns:a16="http://schemas.microsoft.com/office/drawing/2014/main" val="20002"/>
                    </a:ext>
                  </a:extLst>
                </a:gridCol>
                <a:gridCol w="1210634">
                  <a:extLst>
                    <a:ext uri="{9D8B030D-6E8A-4147-A177-3AD203B41FA5}">
                      <a16:colId xmlns:a16="http://schemas.microsoft.com/office/drawing/2014/main" val="20003"/>
                    </a:ext>
                  </a:extLst>
                </a:gridCol>
                <a:gridCol w="1240405">
                  <a:extLst>
                    <a:ext uri="{9D8B030D-6E8A-4147-A177-3AD203B41FA5}">
                      <a16:colId xmlns:a16="http://schemas.microsoft.com/office/drawing/2014/main" val="20004"/>
                    </a:ext>
                  </a:extLst>
                </a:gridCol>
                <a:gridCol w="2874597">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ADM (Alternative Delivery Mode)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ALSADM (Implementation of Alternative Learning and Delivery Mode Programs, including requirement of Learning Centers)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materials procured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training/seminars/conferences attended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Journalism</a:t>
                      </a: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students participated in the National Press Conference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46112"/>
                  </a:ext>
                </a:extLst>
              </a:tr>
            </a:tbl>
          </a:graphicData>
        </a:graphic>
      </p:graphicFrame>
    </p:spTree>
    <p:extLst>
      <p:ext uri="{BB962C8B-B14F-4D97-AF65-F5344CB8AC3E}">
        <p14:creationId xmlns:p14="http://schemas.microsoft.com/office/powerpoint/2010/main" val="2852990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7FD35A1-9A0B-C136-F313-62EEAA010157}"/>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89401C59-CD07-8652-D8DF-2523DE59E15D}"/>
              </a:ext>
            </a:extLst>
          </p:cNvPr>
          <p:cNvGraphicFramePr/>
          <p:nvPr>
            <p:extLst>
              <p:ext uri="{D42A27DB-BD31-4B8C-83A1-F6EECF244321}">
                <p14:modId xmlns:p14="http://schemas.microsoft.com/office/powerpoint/2010/main" val="3047319062"/>
              </p:ext>
            </p:extLst>
          </p:nvPr>
        </p:nvGraphicFramePr>
        <p:xfrm>
          <a:off x="1297173" y="1292504"/>
          <a:ext cx="10377376" cy="3811620"/>
        </p:xfrm>
        <a:graphic>
          <a:graphicData uri="http://schemas.openxmlformats.org/drawingml/2006/table">
            <a:tbl>
              <a:tblPr firstRow="1" bandRow="1">
                <a:noFill/>
                <a:tableStyleId>{87BBE217-31D9-4F7C-999F-5D909A147C1F}</a:tableStyleId>
              </a:tblPr>
              <a:tblGrid>
                <a:gridCol w="2232500">
                  <a:extLst>
                    <a:ext uri="{9D8B030D-6E8A-4147-A177-3AD203B41FA5}">
                      <a16:colId xmlns:a16="http://schemas.microsoft.com/office/drawing/2014/main" val="20000"/>
                    </a:ext>
                  </a:extLst>
                </a:gridCol>
                <a:gridCol w="1759520">
                  <a:extLst>
                    <a:ext uri="{9D8B030D-6E8A-4147-A177-3AD203B41FA5}">
                      <a16:colId xmlns:a16="http://schemas.microsoft.com/office/drawing/2014/main" val="20001"/>
                    </a:ext>
                  </a:extLst>
                </a:gridCol>
                <a:gridCol w="1122240">
                  <a:extLst>
                    <a:ext uri="{9D8B030D-6E8A-4147-A177-3AD203B41FA5}">
                      <a16:colId xmlns:a16="http://schemas.microsoft.com/office/drawing/2014/main" val="20002"/>
                    </a:ext>
                  </a:extLst>
                </a:gridCol>
                <a:gridCol w="1041990">
                  <a:extLst>
                    <a:ext uri="{9D8B030D-6E8A-4147-A177-3AD203B41FA5}">
                      <a16:colId xmlns:a16="http://schemas.microsoft.com/office/drawing/2014/main" val="20003"/>
                    </a:ext>
                  </a:extLst>
                </a:gridCol>
                <a:gridCol w="1127776">
                  <a:extLst>
                    <a:ext uri="{9D8B030D-6E8A-4147-A177-3AD203B41FA5}">
                      <a16:colId xmlns:a16="http://schemas.microsoft.com/office/drawing/2014/main" val="20004"/>
                    </a:ext>
                  </a:extLst>
                </a:gridCol>
                <a:gridCol w="3093350">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4">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HRTD (Human resource development for Personnel in Schools, and Learning Centers)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1129</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1129</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endParaRPr lang="en-PH"/>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teaching-related employees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86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86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145376048"/>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9</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9</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bl>
          </a:graphicData>
        </a:graphic>
      </p:graphicFrame>
    </p:spTree>
    <p:extLst>
      <p:ext uri="{BB962C8B-B14F-4D97-AF65-F5344CB8AC3E}">
        <p14:creationId xmlns:p14="http://schemas.microsoft.com/office/powerpoint/2010/main" val="1793175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DBFA77-3EFD-48D6-3B76-4090DED88F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BD5C85-688B-1DB0-C66A-53CAF4347ED5}"/>
              </a:ext>
            </a:extLst>
          </p:cNvPr>
          <p:cNvSpPr txBox="1">
            <a:spLocks/>
          </p:cNvSpPr>
          <p:nvPr/>
        </p:nvSpPr>
        <p:spPr>
          <a:xfrm>
            <a:off x="1509823" y="2621700"/>
            <a:ext cx="9675628"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err="1">
                <a:ln>
                  <a:noFill/>
                </a:ln>
                <a:solidFill>
                  <a:srgbClr val="1F497D">
                    <a:lumMod val="75000"/>
                  </a:srgbClr>
                </a:solidFill>
                <a:effectLst/>
                <a:uLnTx/>
                <a:uFillTx/>
                <a:latin typeface="Congenial Black" panose="02000503040000020004" pitchFamily="2" charset="0"/>
                <a:ea typeface="+mj-ea"/>
                <a:cs typeface="+mj-cs"/>
              </a:rPr>
              <a:t>resiliencY</a:t>
            </a: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 and well-being	</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a:solidFill>
                  <a:srgbClr val="1F497D">
                    <a:lumMod val="75000"/>
                  </a:srgbClr>
                </a:solidFill>
                <a:latin typeface="Congenial Black" panose="02000503040000020004" pitchFamily="2" charset="0"/>
              </a:rPr>
              <a:t>IO: Learners are resilient and know their rights and have the life skills to protect themselves and claim their education-related rights from DepEd and other duty-bearers to promote learners’ well-being.</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1863028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86F2E9-4644-1A4E-186E-18AFB3B2DBDA}"/>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F0DF7E64-785C-7E19-CADD-EBC3EA66C114}"/>
              </a:ext>
            </a:extLst>
          </p:cNvPr>
          <p:cNvGraphicFramePr/>
          <p:nvPr>
            <p:extLst>
              <p:ext uri="{D42A27DB-BD31-4B8C-83A1-F6EECF244321}">
                <p14:modId xmlns:p14="http://schemas.microsoft.com/office/powerpoint/2010/main" val="457699553"/>
              </p:ext>
            </p:extLst>
          </p:nvPr>
        </p:nvGraphicFramePr>
        <p:xfrm>
          <a:off x="1382232" y="1260610"/>
          <a:ext cx="10504966" cy="4265640"/>
        </p:xfrm>
        <a:graphic>
          <a:graphicData uri="http://schemas.openxmlformats.org/drawingml/2006/table">
            <a:tbl>
              <a:tblPr firstRow="1" bandRow="1">
                <a:noFill/>
                <a:tableStyleId>{87BBE217-31D9-4F7C-999F-5D909A147C1F}</a:tableStyleId>
              </a:tblPr>
              <a:tblGrid>
                <a:gridCol w="2499385">
                  <a:extLst>
                    <a:ext uri="{9D8B030D-6E8A-4147-A177-3AD203B41FA5}">
                      <a16:colId xmlns:a16="http://schemas.microsoft.com/office/drawing/2014/main" val="20000"/>
                    </a:ext>
                  </a:extLst>
                </a:gridCol>
                <a:gridCol w="1428225">
                  <a:extLst>
                    <a:ext uri="{9D8B030D-6E8A-4147-A177-3AD203B41FA5}">
                      <a16:colId xmlns:a16="http://schemas.microsoft.com/office/drawing/2014/main" val="20001"/>
                    </a:ext>
                  </a:extLst>
                </a:gridCol>
                <a:gridCol w="1080565">
                  <a:extLst>
                    <a:ext uri="{9D8B030D-6E8A-4147-A177-3AD203B41FA5}">
                      <a16:colId xmlns:a16="http://schemas.microsoft.com/office/drawing/2014/main" val="20002"/>
                    </a:ext>
                  </a:extLst>
                </a:gridCol>
                <a:gridCol w="1259094">
                  <a:extLst>
                    <a:ext uri="{9D8B030D-6E8A-4147-A177-3AD203B41FA5}">
                      <a16:colId xmlns:a16="http://schemas.microsoft.com/office/drawing/2014/main" val="20003"/>
                    </a:ext>
                  </a:extLst>
                </a:gridCol>
                <a:gridCol w="1228624">
                  <a:extLst>
                    <a:ext uri="{9D8B030D-6E8A-4147-A177-3AD203B41FA5}">
                      <a16:colId xmlns:a16="http://schemas.microsoft.com/office/drawing/2014/main" val="20004"/>
                    </a:ext>
                  </a:extLst>
                </a:gridCol>
                <a:gridCol w="3009073">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Administrative Personnel Benefit</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marL="0" marR="0" lvl="0" indent="0" algn="l" rtl="0">
                        <a:lnSpc>
                          <a:spcPct val="100000"/>
                        </a:lnSpc>
                        <a:spcBef>
                          <a:spcPts val="0"/>
                        </a:spcBef>
                        <a:spcAft>
                          <a:spcPts val="0"/>
                        </a:spcAft>
                        <a:buClr>
                          <a:srgbClr val="000000"/>
                        </a:buClr>
                        <a:buSzPts val="1400"/>
                        <a:buFont typeface="Arial"/>
                        <a:buNone/>
                      </a:pPr>
                      <a:r>
                        <a:rPr lang="en-PH"/>
                        <a:t>No. of Employees paid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*Loyalty Pay</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*Terminal Leave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*Monetization</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*Clothing Allowance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*Cash Allowance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4611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5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3119489964"/>
                  </a:ext>
                </a:extLst>
              </a:tr>
            </a:tbl>
          </a:graphicData>
        </a:graphic>
      </p:graphicFrame>
    </p:spTree>
    <p:extLst>
      <p:ext uri="{BB962C8B-B14F-4D97-AF65-F5344CB8AC3E}">
        <p14:creationId xmlns:p14="http://schemas.microsoft.com/office/powerpoint/2010/main" val="2262918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6E3D49A-3DF9-0846-3A37-97211ED6AA84}"/>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CD62D8C0-2163-30EE-6384-760E63B918A6}"/>
              </a:ext>
            </a:extLst>
          </p:cNvPr>
          <p:cNvGraphicFramePr/>
          <p:nvPr>
            <p:extLst>
              <p:ext uri="{D42A27DB-BD31-4B8C-83A1-F6EECF244321}">
                <p14:modId xmlns:p14="http://schemas.microsoft.com/office/powerpoint/2010/main" val="320171792"/>
              </p:ext>
            </p:extLst>
          </p:nvPr>
        </p:nvGraphicFramePr>
        <p:xfrm>
          <a:off x="1467293" y="1271239"/>
          <a:ext cx="10217887" cy="3933530"/>
        </p:xfrm>
        <a:graphic>
          <a:graphicData uri="http://schemas.openxmlformats.org/drawingml/2006/table">
            <a:tbl>
              <a:tblPr firstRow="1" bandRow="1">
                <a:noFill/>
                <a:tableStyleId>{87BBE217-31D9-4F7C-999F-5D909A147C1F}</a:tableStyleId>
              </a:tblPr>
              <a:tblGrid>
                <a:gridCol w="2407445">
                  <a:extLst>
                    <a:ext uri="{9D8B030D-6E8A-4147-A177-3AD203B41FA5}">
                      <a16:colId xmlns:a16="http://schemas.microsoft.com/office/drawing/2014/main" val="20000"/>
                    </a:ext>
                  </a:extLst>
                </a:gridCol>
                <a:gridCol w="1488579">
                  <a:extLst>
                    <a:ext uri="{9D8B030D-6E8A-4147-A177-3AD203B41FA5}">
                      <a16:colId xmlns:a16="http://schemas.microsoft.com/office/drawing/2014/main" val="20001"/>
                    </a:ext>
                  </a:extLst>
                </a:gridCol>
                <a:gridCol w="1122138">
                  <a:extLst>
                    <a:ext uri="{9D8B030D-6E8A-4147-A177-3AD203B41FA5}">
                      <a16:colId xmlns:a16="http://schemas.microsoft.com/office/drawing/2014/main" val="20002"/>
                    </a:ext>
                  </a:extLst>
                </a:gridCol>
                <a:gridCol w="1123073">
                  <a:extLst>
                    <a:ext uri="{9D8B030D-6E8A-4147-A177-3AD203B41FA5}">
                      <a16:colId xmlns:a16="http://schemas.microsoft.com/office/drawing/2014/main" val="20003"/>
                    </a:ext>
                  </a:extLst>
                </a:gridCol>
                <a:gridCol w="1488515">
                  <a:extLst>
                    <a:ext uri="{9D8B030D-6E8A-4147-A177-3AD203B41FA5}">
                      <a16:colId xmlns:a16="http://schemas.microsoft.com/office/drawing/2014/main" val="20004"/>
                    </a:ext>
                  </a:extLst>
                </a:gridCol>
                <a:gridCol w="2588137">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ERF (Implementation of the Grant of Cash Allowance, Hardship Pay, Equivalent Records Forms (ERF), Conversion to Master Teacher (MT), Reclassification of Positions and Payment of step increments (ERF)</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paid of Hardship Pay</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paid of salaries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paid of cash allowance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bl>
          </a:graphicData>
        </a:graphic>
      </p:graphicFrame>
    </p:spTree>
    <p:extLst>
      <p:ext uri="{BB962C8B-B14F-4D97-AF65-F5344CB8AC3E}">
        <p14:creationId xmlns:p14="http://schemas.microsoft.com/office/powerpoint/2010/main" val="228378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C867AC-DA73-4D2B-2542-280AFCC67234}"/>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F9232414-4035-1561-2E79-40786A963D61}"/>
              </a:ext>
            </a:extLst>
          </p:cNvPr>
          <p:cNvGraphicFramePr/>
          <p:nvPr>
            <p:extLst>
              <p:ext uri="{D42A27DB-BD31-4B8C-83A1-F6EECF244321}">
                <p14:modId xmlns:p14="http://schemas.microsoft.com/office/powerpoint/2010/main" val="1681323224"/>
              </p:ext>
            </p:extLst>
          </p:nvPr>
        </p:nvGraphicFramePr>
        <p:xfrm>
          <a:off x="1233376" y="652134"/>
          <a:ext cx="10536867" cy="5396590"/>
        </p:xfrm>
        <a:graphic>
          <a:graphicData uri="http://schemas.openxmlformats.org/drawingml/2006/table">
            <a:tbl>
              <a:tblPr firstRow="1" bandRow="1">
                <a:noFill/>
                <a:tableStyleId>{87BBE217-31D9-4F7C-999F-5D909A147C1F}</a:tableStyleId>
              </a:tblPr>
              <a:tblGrid>
                <a:gridCol w="2400326">
                  <a:extLst>
                    <a:ext uri="{9D8B030D-6E8A-4147-A177-3AD203B41FA5}">
                      <a16:colId xmlns:a16="http://schemas.microsoft.com/office/drawing/2014/main" val="20000"/>
                    </a:ext>
                  </a:extLst>
                </a:gridCol>
                <a:gridCol w="1691569">
                  <a:extLst>
                    <a:ext uri="{9D8B030D-6E8A-4147-A177-3AD203B41FA5}">
                      <a16:colId xmlns:a16="http://schemas.microsoft.com/office/drawing/2014/main" val="20001"/>
                    </a:ext>
                  </a:extLst>
                </a:gridCol>
                <a:gridCol w="1124562">
                  <a:extLst>
                    <a:ext uri="{9D8B030D-6E8A-4147-A177-3AD203B41FA5}">
                      <a16:colId xmlns:a16="http://schemas.microsoft.com/office/drawing/2014/main" val="20002"/>
                    </a:ext>
                  </a:extLst>
                </a:gridCol>
                <a:gridCol w="1152913">
                  <a:extLst>
                    <a:ext uri="{9D8B030D-6E8A-4147-A177-3AD203B41FA5}">
                      <a16:colId xmlns:a16="http://schemas.microsoft.com/office/drawing/2014/main" val="20003"/>
                    </a:ext>
                  </a:extLst>
                </a:gridCol>
                <a:gridCol w="1103338">
                  <a:extLst>
                    <a:ext uri="{9D8B030D-6E8A-4147-A177-3AD203B41FA5}">
                      <a16:colId xmlns:a16="http://schemas.microsoft.com/office/drawing/2014/main" val="20004"/>
                    </a:ext>
                  </a:extLst>
                </a:gridCol>
                <a:gridCol w="3064159">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5">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BEC (Basic Education Curriculum)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learners participated in the activity (NLC)</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participated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paid for their meal allowances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capacity building/orientation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learning materials procured/produced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36092770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75F6C46-4F84-0A02-F925-00D61D0A1F2E}"/>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A7B01778-724A-DE9A-140F-CDA3E93407E4}"/>
              </a:ext>
            </a:extLst>
          </p:cNvPr>
          <p:cNvGraphicFramePr/>
          <p:nvPr>
            <p:extLst>
              <p:ext uri="{D42A27DB-BD31-4B8C-83A1-F6EECF244321}">
                <p14:modId xmlns:p14="http://schemas.microsoft.com/office/powerpoint/2010/main" val="845556386"/>
              </p:ext>
            </p:extLst>
          </p:nvPr>
        </p:nvGraphicFramePr>
        <p:xfrm>
          <a:off x="1265274" y="615285"/>
          <a:ext cx="10558132" cy="5701370"/>
        </p:xfrm>
        <a:graphic>
          <a:graphicData uri="http://schemas.openxmlformats.org/drawingml/2006/table">
            <a:tbl>
              <a:tblPr firstRow="1" bandRow="1">
                <a:noFill/>
                <a:tableStyleId>{87BBE217-31D9-4F7C-999F-5D909A147C1F}</a:tableStyleId>
              </a:tblPr>
              <a:tblGrid>
                <a:gridCol w="2477539">
                  <a:extLst>
                    <a:ext uri="{9D8B030D-6E8A-4147-A177-3AD203B41FA5}">
                      <a16:colId xmlns:a16="http://schemas.microsoft.com/office/drawing/2014/main" val="20000"/>
                    </a:ext>
                  </a:extLst>
                </a:gridCol>
                <a:gridCol w="1648517">
                  <a:extLst>
                    <a:ext uri="{9D8B030D-6E8A-4147-A177-3AD203B41FA5}">
                      <a16:colId xmlns:a16="http://schemas.microsoft.com/office/drawing/2014/main" val="20001"/>
                    </a:ext>
                  </a:extLst>
                </a:gridCol>
                <a:gridCol w="1124422">
                  <a:extLst>
                    <a:ext uri="{9D8B030D-6E8A-4147-A177-3AD203B41FA5}">
                      <a16:colId xmlns:a16="http://schemas.microsoft.com/office/drawing/2014/main" val="20002"/>
                    </a:ext>
                  </a:extLst>
                </a:gridCol>
                <a:gridCol w="1162538">
                  <a:extLst>
                    <a:ext uri="{9D8B030D-6E8A-4147-A177-3AD203B41FA5}">
                      <a16:colId xmlns:a16="http://schemas.microsoft.com/office/drawing/2014/main" val="20003"/>
                    </a:ext>
                  </a:extLst>
                </a:gridCol>
                <a:gridCol w="1172066">
                  <a:extLst>
                    <a:ext uri="{9D8B030D-6E8A-4147-A177-3AD203B41FA5}">
                      <a16:colId xmlns:a16="http://schemas.microsoft.com/office/drawing/2014/main" val="20004"/>
                    </a:ext>
                  </a:extLst>
                </a:gridCol>
                <a:gridCol w="2973050">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6">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GMS (General Management Supervision</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personnel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 attended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Employee (COS, JO) hired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Employees paid for Salaries, Allowances, Benefits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bills (electricity, water, internet, communication…) paid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380597172"/>
                  </a:ext>
                </a:extLst>
              </a:tr>
            </a:tbl>
          </a:graphicData>
        </a:graphic>
      </p:graphicFrame>
    </p:spTree>
    <p:extLst>
      <p:ext uri="{BB962C8B-B14F-4D97-AF65-F5344CB8AC3E}">
        <p14:creationId xmlns:p14="http://schemas.microsoft.com/office/powerpoint/2010/main" val="21671098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683C880-3AF0-9B21-6138-5E4D5657D106}"/>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F348306F-45C1-9D34-A084-9FAD67E48825}"/>
              </a:ext>
            </a:extLst>
          </p:cNvPr>
          <p:cNvGraphicFramePr/>
          <p:nvPr>
            <p:extLst>
              <p:ext uri="{D42A27DB-BD31-4B8C-83A1-F6EECF244321}">
                <p14:modId xmlns:p14="http://schemas.microsoft.com/office/powerpoint/2010/main" val="3057397249"/>
              </p:ext>
            </p:extLst>
          </p:nvPr>
        </p:nvGraphicFramePr>
        <p:xfrm>
          <a:off x="1201479" y="198384"/>
          <a:ext cx="10877108" cy="6219530"/>
        </p:xfrm>
        <a:graphic>
          <a:graphicData uri="http://schemas.openxmlformats.org/drawingml/2006/table">
            <a:tbl>
              <a:tblPr firstRow="1" bandRow="1">
                <a:noFill/>
                <a:tableStyleId>{87BBE217-31D9-4F7C-999F-5D909A147C1F}</a:tableStyleId>
              </a:tblPr>
              <a:tblGrid>
                <a:gridCol w="2482818">
                  <a:extLst>
                    <a:ext uri="{9D8B030D-6E8A-4147-A177-3AD203B41FA5}">
                      <a16:colId xmlns:a16="http://schemas.microsoft.com/office/drawing/2014/main" val="20000"/>
                    </a:ext>
                  </a:extLst>
                </a:gridCol>
                <a:gridCol w="1773441">
                  <a:extLst>
                    <a:ext uri="{9D8B030D-6E8A-4147-A177-3AD203B41FA5}">
                      <a16:colId xmlns:a16="http://schemas.microsoft.com/office/drawing/2014/main" val="20001"/>
                    </a:ext>
                  </a:extLst>
                </a:gridCol>
                <a:gridCol w="1172442">
                  <a:extLst>
                    <a:ext uri="{9D8B030D-6E8A-4147-A177-3AD203B41FA5}">
                      <a16:colId xmlns:a16="http://schemas.microsoft.com/office/drawing/2014/main" val="20002"/>
                    </a:ext>
                  </a:extLst>
                </a:gridCol>
                <a:gridCol w="1142884">
                  <a:extLst>
                    <a:ext uri="{9D8B030D-6E8A-4147-A177-3AD203B41FA5}">
                      <a16:colId xmlns:a16="http://schemas.microsoft.com/office/drawing/2014/main" val="20003"/>
                    </a:ext>
                  </a:extLst>
                </a:gridCol>
                <a:gridCol w="1351163">
                  <a:extLst>
                    <a:ext uri="{9D8B030D-6E8A-4147-A177-3AD203B41FA5}">
                      <a16:colId xmlns:a16="http://schemas.microsoft.com/office/drawing/2014/main" val="20004"/>
                    </a:ext>
                  </a:extLst>
                </a:gridCol>
                <a:gridCol w="2954360">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Elementary (K to Grade 6)</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JHS (Grade 7 to 10)</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SHS (Grade 11-12)</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World Teacher’s Day Incentive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teachers/employee paid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OPDNTP (Organizational and Professional Development for Non-Teaching Personnel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Non-Teaching Personnel Trained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98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66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70.41%</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lvl="0" indent="0" algn="l" rtl="0">
                        <a:lnSpc>
                          <a:spcPct val="100000"/>
                        </a:lnSpc>
                        <a:spcBef>
                          <a:spcPts val="0"/>
                        </a:spcBef>
                        <a:spcAft>
                          <a:spcPts val="0"/>
                        </a:spcAft>
                        <a:buNone/>
                      </a:pPr>
                      <a:r>
                        <a:rPr lang="en-PH" sz="1500" dirty="0"/>
                        <a:t>Training Workshop on Financial Enhancement Management was rescheduled in Feb. 2026</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Training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50%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029611913"/>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Other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380597172"/>
                  </a:ext>
                </a:extLst>
              </a:tr>
            </a:tbl>
          </a:graphicData>
        </a:graphic>
      </p:graphicFrame>
    </p:spTree>
    <p:extLst>
      <p:ext uri="{BB962C8B-B14F-4D97-AF65-F5344CB8AC3E}">
        <p14:creationId xmlns:p14="http://schemas.microsoft.com/office/powerpoint/2010/main" val="19960313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EE5BF5-32B8-84AC-4E66-819B6D2F4DCD}"/>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704DA23F-11BC-3D94-38A1-886F1B92F49B}"/>
              </a:ext>
            </a:extLst>
          </p:cNvPr>
          <p:cNvGraphicFramePr/>
          <p:nvPr>
            <p:extLst>
              <p:ext uri="{D42A27DB-BD31-4B8C-83A1-F6EECF244321}">
                <p14:modId xmlns:p14="http://schemas.microsoft.com/office/powerpoint/2010/main" val="2939806535"/>
              </p:ext>
            </p:extLst>
          </p:nvPr>
        </p:nvGraphicFramePr>
        <p:xfrm>
          <a:off x="1073889" y="251546"/>
          <a:ext cx="10930272" cy="6006180"/>
        </p:xfrm>
        <a:graphic>
          <a:graphicData uri="http://schemas.openxmlformats.org/drawingml/2006/table">
            <a:tbl>
              <a:tblPr firstRow="1" bandRow="1">
                <a:noFill/>
                <a:tableStyleId>{87BBE217-31D9-4F7C-999F-5D909A147C1F}</a:tableStyleId>
              </a:tblPr>
              <a:tblGrid>
                <a:gridCol w="2535269">
                  <a:extLst>
                    <a:ext uri="{9D8B030D-6E8A-4147-A177-3AD203B41FA5}">
                      <a16:colId xmlns:a16="http://schemas.microsoft.com/office/drawing/2014/main" val="20000"/>
                    </a:ext>
                  </a:extLst>
                </a:gridCol>
                <a:gridCol w="1637568">
                  <a:extLst>
                    <a:ext uri="{9D8B030D-6E8A-4147-A177-3AD203B41FA5}">
                      <a16:colId xmlns:a16="http://schemas.microsoft.com/office/drawing/2014/main" val="20001"/>
                    </a:ext>
                  </a:extLst>
                </a:gridCol>
                <a:gridCol w="1242973">
                  <a:extLst>
                    <a:ext uri="{9D8B030D-6E8A-4147-A177-3AD203B41FA5}">
                      <a16:colId xmlns:a16="http://schemas.microsoft.com/office/drawing/2014/main" val="20002"/>
                    </a:ext>
                  </a:extLst>
                </a:gridCol>
                <a:gridCol w="1272568">
                  <a:extLst>
                    <a:ext uri="{9D8B030D-6E8A-4147-A177-3AD203B41FA5}">
                      <a16:colId xmlns:a16="http://schemas.microsoft.com/office/drawing/2014/main" val="20003"/>
                    </a:ext>
                  </a:extLst>
                </a:gridCol>
                <a:gridCol w="1341622">
                  <a:extLst>
                    <a:ext uri="{9D8B030D-6E8A-4147-A177-3AD203B41FA5}">
                      <a16:colId xmlns:a16="http://schemas.microsoft.com/office/drawing/2014/main" val="20004"/>
                    </a:ext>
                  </a:extLst>
                </a:gridCol>
                <a:gridCol w="2900272">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dirty="0">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dirty="0" err="1">
                          <a:solidFill>
                            <a:schemeClr val="dk1"/>
                          </a:solidFill>
                          <a:sym typeface="Poppins"/>
                        </a:rPr>
                        <a:t>Accomplishment</a:t>
                      </a:r>
                      <a:r>
                        <a:rPr lang="fr-FR" sz="1400" b="1" u="none" strike="noStrike" cap="none" dirty="0">
                          <a:solidFill>
                            <a:schemeClr val="dk1"/>
                          </a:solidFill>
                          <a:sym typeface="Poppins"/>
                        </a:rPr>
                        <a:t> (Q1+Q2+Q3+Q4)</a:t>
                      </a:r>
                      <a:endParaRPr lang="fr-F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dirty="0">
                          <a:solidFill>
                            <a:schemeClr val="dk1"/>
                          </a:solidFill>
                          <a:latin typeface="Poppins"/>
                          <a:ea typeface="Poppins"/>
                          <a:cs typeface="Poppins"/>
                          <a:sym typeface="Poppins"/>
                        </a:rPr>
                        <a:t>%</a:t>
                      </a:r>
                      <a:endParaRPr sz="1200" b="1" u="none" strike="noStrike" cap="none" dirty="0">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LSP (Learner’s Support Fund)</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with program support fund downloads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Procurement Made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BPLP (Building Partnerships and Linkages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atin typeface="Poppins" panose="00000500000000000000" pitchFamily="2" charset="0"/>
                          <a:cs typeface="Poppins" panose="00000500000000000000" pitchFamily="2" charset="0"/>
                        </a:rPr>
                        <a:t>Number of partners with MOA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atin typeface="Poppins" panose="00000500000000000000" pitchFamily="2" charset="0"/>
                          <a:cs typeface="Poppins" panose="00000500000000000000" pitchFamily="2" charset="0"/>
                        </a:rPr>
                        <a:t>Number of Volunteers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atin typeface="Poppins" panose="00000500000000000000" pitchFamily="2" charset="0"/>
                          <a:cs typeface="Poppins" panose="00000500000000000000" pitchFamily="2" charset="0"/>
                        </a:rPr>
                        <a:t>Number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029611913"/>
                  </a:ext>
                </a:extLst>
              </a:tr>
              <a:tr h="29010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CPP (Child Protection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380597172"/>
                  </a:ext>
                </a:extLst>
              </a:tr>
            </a:tbl>
          </a:graphicData>
        </a:graphic>
      </p:graphicFrame>
    </p:spTree>
    <p:extLst>
      <p:ext uri="{BB962C8B-B14F-4D97-AF65-F5344CB8AC3E}">
        <p14:creationId xmlns:p14="http://schemas.microsoft.com/office/powerpoint/2010/main" val="21832638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328E0F-8C07-F461-FDCC-B748CA59191E}"/>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1B304FC9-FF76-0C10-7994-4ED077D05965}"/>
              </a:ext>
            </a:extLst>
          </p:cNvPr>
          <p:cNvGraphicFramePr/>
          <p:nvPr>
            <p:extLst>
              <p:ext uri="{D42A27DB-BD31-4B8C-83A1-F6EECF244321}">
                <p14:modId xmlns:p14="http://schemas.microsoft.com/office/powerpoint/2010/main" val="1105838039"/>
              </p:ext>
            </p:extLst>
          </p:nvPr>
        </p:nvGraphicFramePr>
        <p:xfrm>
          <a:off x="1275907" y="828635"/>
          <a:ext cx="10409276" cy="5274670"/>
        </p:xfrm>
        <a:graphic>
          <a:graphicData uri="http://schemas.openxmlformats.org/drawingml/2006/table">
            <a:tbl>
              <a:tblPr firstRow="1" bandRow="1">
                <a:noFill/>
                <a:tableStyleId>{87BBE217-31D9-4F7C-999F-5D909A147C1F}</a:tableStyleId>
              </a:tblPr>
              <a:tblGrid>
                <a:gridCol w="2296302">
                  <a:extLst>
                    <a:ext uri="{9D8B030D-6E8A-4147-A177-3AD203B41FA5}">
                      <a16:colId xmlns:a16="http://schemas.microsoft.com/office/drawing/2014/main" val="20000"/>
                    </a:ext>
                  </a:extLst>
                </a:gridCol>
                <a:gridCol w="1783905">
                  <a:extLst>
                    <a:ext uri="{9D8B030D-6E8A-4147-A177-3AD203B41FA5}">
                      <a16:colId xmlns:a16="http://schemas.microsoft.com/office/drawing/2014/main" val="20001"/>
                    </a:ext>
                  </a:extLst>
                </a:gridCol>
                <a:gridCol w="1167130">
                  <a:extLst>
                    <a:ext uri="{9D8B030D-6E8A-4147-A177-3AD203B41FA5}">
                      <a16:colId xmlns:a16="http://schemas.microsoft.com/office/drawing/2014/main" val="20002"/>
                    </a:ext>
                  </a:extLst>
                </a:gridCol>
                <a:gridCol w="1195596">
                  <a:extLst>
                    <a:ext uri="{9D8B030D-6E8A-4147-A177-3AD203B41FA5}">
                      <a16:colId xmlns:a16="http://schemas.microsoft.com/office/drawing/2014/main" val="20003"/>
                    </a:ext>
                  </a:extLst>
                </a:gridCol>
                <a:gridCol w="1129174">
                  <a:extLst>
                    <a:ext uri="{9D8B030D-6E8A-4147-A177-3AD203B41FA5}">
                      <a16:colId xmlns:a16="http://schemas.microsoft.com/office/drawing/2014/main" val="20004"/>
                    </a:ext>
                  </a:extLst>
                </a:gridCol>
                <a:gridCol w="2837169">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HRTD (Human resource development for Personnel in Schools, and Learning Centers)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personnel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NASBE (National Assessment Systems for Basic Education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National Assessments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33.33%</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sz="1500" dirty="0"/>
                        <a:t>Only Grade 6 NAT was Conducted</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DRRM (Disaster Preparedness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solidFill>
                            <a:schemeClr val="tx1"/>
                          </a:solidFill>
                          <a:latin typeface="Poppins" panose="00000500000000000000" pitchFamily="2" charset="0"/>
                          <a:cs typeface="Poppins" panose="00000500000000000000" pitchFamily="2" charset="0"/>
                        </a:rPr>
                        <a:t>No. of personnel/learners provided with emergency supplies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029611913"/>
                  </a:ext>
                </a:extLst>
              </a:tr>
            </a:tbl>
          </a:graphicData>
        </a:graphic>
      </p:graphicFrame>
    </p:spTree>
    <p:extLst>
      <p:ext uri="{BB962C8B-B14F-4D97-AF65-F5344CB8AC3E}">
        <p14:creationId xmlns:p14="http://schemas.microsoft.com/office/powerpoint/2010/main" val="1493780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AB7F8FD-B490-762D-4E8E-CDA85B01F286}"/>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C3829ACC-6BD1-F64A-3748-4EBF28440FAC}"/>
              </a:ext>
            </a:extLst>
          </p:cNvPr>
          <p:cNvGraphicFramePr/>
          <p:nvPr>
            <p:extLst>
              <p:ext uri="{D42A27DB-BD31-4B8C-83A1-F6EECF244321}">
                <p14:modId xmlns:p14="http://schemas.microsoft.com/office/powerpoint/2010/main" val="3860975843"/>
              </p:ext>
            </p:extLst>
          </p:nvPr>
        </p:nvGraphicFramePr>
        <p:xfrm>
          <a:off x="1158949" y="72310"/>
          <a:ext cx="10685722" cy="6432910"/>
        </p:xfrm>
        <a:graphic>
          <a:graphicData uri="http://schemas.openxmlformats.org/drawingml/2006/table">
            <a:tbl>
              <a:tblPr firstRow="1" bandRow="1">
                <a:noFill/>
                <a:tableStyleId>{87BBE217-31D9-4F7C-999F-5D909A147C1F}</a:tableStyleId>
              </a:tblPr>
              <a:tblGrid>
                <a:gridCol w="2335142">
                  <a:extLst>
                    <a:ext uri="{9D8B030D-6E8A-4147-A177-3AD203B41FA5}">
                      <a16:colId xmlns:a16="http://schemas.microsoft.com/office/drawing/2014/main" val="20000"/>
                    </a:ext>
                  </a:extLst>
                </a:gridCol>
                <a:gridCol w="1928514">
                  <a:extLst>
                    <a:ext uri="{9D8B030D-6E8A-4147-A177-3AD203B41FA5}">
                      <a16:colId xmlns:a16="http://schemas.microsoft.com/office/drawing/2014/main" val="20001"/>
                    </a:ext>
                  </a:extLst>
                </a:gridCol>
                <a:gridCol w="1063255">
                  <a:extLst>
                    <a:ext uri="{9D8B030D-6E8A-4147-A177-3AD203B41FA5}">
                      <a16:colId xmlns:a16="http://schemas.microsoft.com/office/drawing/2014/main" val="20002"/>
                    </a:ext>
                  </a:extLst>
                </a:gridCol>
                <a:gridCol w="1095154">
                  <a:extLst>
                    <a:ext uri="{9D8B030D-6E8A-4147-A177-3AD203B41FA5}">
                      <a16:colId xmlns:a16="http://schemas.microsoft.com/office/drawing/2014/main" val="20003"/>
                    </a:ext>
                  </a:extLst>
                </a:gridCol>
                <a:gridCol w="1190846">
                  <a:extLst>
                    <a:ext uri="{9D8B030D-6E8A-4147-A177-3AD203B41FA5}">
                      <a16:colId xmlns:a16="http://schemas.microsoft.com/office/drawing/2014/main" val="20004"/>
                    </a:ext>
                  </a:extLst>
                </a:gridCol>
                <a:gridCol w="3072811">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4">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DPRP (Disaster Preparedness and Response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personnel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No. of Procured of Safety and Emergency Supplies and Equipment</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Psychosocial Support Services to learners and staff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PALARO (Physical fitness and school sports competitions, including </a:t>
                      </a:r>
                      <a:r>
                        <a:rPr lang="en-US" err="1">
                          <a:solidFill>
                            <a:schemeClr val="dk1"/>
                          </a:solidFill>
                          <a:latin typeface="Poppins"/>
                          <a:ea typeface="Poppins"/>
                          <a:cs typeface="Poppins"/>
                          <a:sym typeface="Poppins"/>
                        </a:rPr>
                        <a:t>Palarong</a:t>
                      </a:r>
                      <a:r>
                        <a:rPr lang="en-US">
                          <a:solidFill>
                            <a:schemeClr val="dk1"/>
                          </a:solidFill>
                          <a:latin typeface="Poppins"/>
                          <a:ea typeface="Poppins"/>
                          <a:cs typeface="Poppins"/>
                          <a:sym typeface="Poppins"/>
                        </a:rPr>
                        <a:t> Pambansa</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procured sports supplies, materials and equipment</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atin typeface="Poppins" panose="00000500000000000000" pitchFamily="2" charset="0"/>
                          <a:cs typeface="Poppins" panose="00000500000000000000" pitchFamily="2" charset="0"/>
                        </a:rPr>
                        <a:t>No. of training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029611913"/>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380597172"/>
                  </a:ext>
                </a:extLst>
              </a:tr>
            </a:tbl>
          </a:graphicData>
        </a:graphic>
      </p:graphicFrame>
    </p:spTree>
    <p:extLst>
      <p:ext uri="{BB962C8B-B14F-4D97-AF65-F5344CB8AC3E}">
        <p14:creationId xmlns:p14="http://schemas.microsoft.com/office/powerpoint/2010/main" val="1572585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CBFDD8-2C17-BFB3-BD39-DAB189A7AD98}"/>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5D4A9BC4-3C09-4E8D-97FC-E662170371AB}"/>
              </a:ext>
            </a:extLst>
          </p:cNvPr>
          <p:cNvGraphicFramePr/>
          <p:nvPr>
            <p:extLst>
              <p:ext uri="{D42A27DB-BD31-4B8C-83A1-F6EECF244321}">
                <p14:modId xmlns:p14="http://schemas.microsoft.com/office/powerpoint/2010/main" val="1860332752"/>
              </p:ext>
            </p:extLst>
          </p:nvPr>
        </p:nvGraphicFramePr>
        <p:xfrm>
          <a:off x="1371599" y="930409"/>
          <a:ext cx="10366745" cy="4360250"/>
        </p:xfrm>
        <a:graphic>
          <a:graphicData uri="http://schemas.openxmlformats.org/drawingml/2006/table">
            <a:tbl>
              <a:tblPr firstRow="1" bandRow="1">
                <a:noFill/>
                <a:tableStyleId>{87BBE217-31D9-4F7C-999F-5D909A147C1F}</a:tableStyleId>
              </a:tblPr>
              <a:tblGrid>
                <a:gridCol w="2554566">
                  <a:extLst>
                    <a:ext uri="{9D8B030D-6E8A-4147-A177-3AD203B41FA5}">
                      <a16:colId xmlns:a16="http://schemas.microsoft.com/office/drawing/2014/main" val="20000"/>
                    </a:ext>
                  </a:extLst>
                </a:gridCol>
                <a:gridCol w="1494749">
                  <a:extLst>
                    <a:ext uri="{9D8B030D-6E8A-4147-A177-3AD203B41FA5}">
                      <a16:colId xmlns:a16="http://schemas.microsoft.com/office/drawing/2014/main" val="20001"/>
                    </a:ext>
                  </a:extLst>
                </a:gridCol>
                <a:gridCol w="1203320">
                  <a:extLst>
                    <a:ext uri="{9D8B030D-6E8A-4147-A177-3AD203B41FA5}">
                      <a16:colId xmlns:a16="http://schemas.microsoft.com/office/drawing/2014/main" val="20002"/>
                    </a:ext>
                  </a:extLst>
                </a:gridCol>
                <a:gridCol w="1156315">
                  <a:extLst>
                    <a:ext uri="{9D8B030D-6E8A-4147-A177-3AD203B41FA5}">
                      <a16:colId xmlns:a16="http://schemas.microsoft.com/office/drawing/2014/main" val="20003"/>
                    </a:ext>
                  </a:extLst>
                </a:gridCol>
                <a:gridCol w="922627">
                  <a:extLst>
                    <a:ext uri="{9D8B030D-6E8A-4147-A177-3AD203B41FA5}">
                      <a16:colId xmlns:a16="http://schemas.microsoft.com/office/drawing/2014/main" val="20004"/>
                    </a:ext>
                  </a:extLst>
                </a:gridCol>
                <a:gridCol w="3035168">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dirty="0">
                          <a:solidFill>
                            <a:schemeClr val="dk1"/>
                          </a:solidFill>
                        </a:rPr>
                        <a:t>Physical</a:t>
                      </a:r>
                      <a:r>
                        <a:rPr lang="en-US" sz="1400" u="none" strike="noStrike" cap="none" dirty="0">
                          <a:solidFill>
                            <a:schemeClr val="dk1"/>
                          </a:solidFill>
                        </a:rPr>
                        <a:t> </a:t>
                      </a:r>
                      <a:r>
                        <a:rPr lang="en-US" sz="1400" b="1" u="none" strike="noStrike" cap="none" dirty="0">
                          <a:solidFill>
                            <a:schemeClr val="dk1"/>
                          </a:solidFill>
                          <a:latin typeface="Poppins"/>
                          <a:ea typeface="Poppins"/>
                          <a:cs typeface="Poppins"/>
                          <a:sym typeface="Poppins"/>
                        </a:rPr>
                        <a:t>Target</a:t>
                      </a:r>
                      <a:endParaRPr dirty="0"/>
                    </a:p>
                    <a:p>
                      <a:pPr marL="0" marR="0" lvl="0" indent="0" algn="ctr" rtl="0">
                        <a:lnSpc>
                          <a:spcPct val="100000"/>
                        </a:lnSpc>
                        <a:spcBef>
                          <a:spcPts val="0"/>
                        </a:spcBef>
                        <a:spcAft>
                          <a:spcPts val="0"/>
                        </a:spcAft>
                        <a:buNone/>
                      </a:pPr>
                      <a:r>
                        <a:rPr lang="en-US" sz="1400" b="1" u="none" strike="noStrike" cap="none" dirty="0">
                          <a:solidFill>
                            <a:schemeClr val="dk1"/>
                          </a:solidFill>
                          <a:latin typeface="Poppins"/>
                          <a:ea typeface="Poppins"/>
                          <a:cs typeface="Poppins"/>
                          <a:sym typeface="Poppins"/>
                        </a:rPr>
                        <a:t>(Annual)</a:t>
                      </a:r>
                      <a:endParaRP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PFSS (Physical Fitness and School Sports)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program support funds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No. of Programs implemented related to sports development</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bl>
          </a:graphicData>
        </a:graphic>
      </p:graphicFrame>
    </p:spTree>
    <p:extLst>
      <p:ext uri="{BB962C8B-B14F-4D97-AF65-F5344CB8AC3E}">
        <p14:creationId xmlns:p14="http://schemas.microsoft.com/office/powerpoint/2010/main" val="1134434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D13EAA-64E4-BAFF-EBEF-9D6E6381E19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64C632A-223B-C44A-A6F6-D910FDD68153}"/>
              </a:ext>
            </a:extLst>
          </p:cNvPr>
          <p:cNvSpPr txBox="1"/>
          <p:nvPr/>
        </p:nvSpPr>
        <p:spPr>
          <a:xfrm>
            <a:off x="1929807" y="1095437"/>
            <a:ext cx="8862237" cy="4247317"/>
          </a:xfrm>
          <a:prstGeom prst="rect">
            <a:avLst/>
          </a:prstGeom>
          <a:noFill/>
        </p:spPr>
        <p:txBody>
          <a:bodyPr wrap="square">
            <a:spAutoFit/>
          </a:bodyPr>
          <a:lstStyle/>
          <a:p>
            <a:pPr marL="0" marR="0" lvl="0" indent="0" algn="ctr" defTabSz="609265" rtl="0" eaLnBrk="1" fontAlgn="auto" latinLnBrk="0" hangingPunct="1">
              <a:lnSpc>
                <a:spcPct val="100000"/>
              </a:lnSpc>
              <a:spcBef>
                <a:spcPct val="0"/>
              </a:spcBef>
              <a:spcAft>
                <a:spcPts val="0"/>
              </a:spcAft>
              <a:buClrTx/>
              <a:buSzTx/>
              <a:buFontTx/>
              <a:buNone/>
              <a:tabLst/>
              <a:defRPr/>
            </a:pPr>
            <a:r>
              <a:rPr lang="en-US" sz="5400" b="1" kern="1200" cap="all">
                <a:solidFill>
                  <a:srgbClr val="1F497D">
                    <a:lumMod val="75000"/>
                  </a:srgbClr>
                </a:solidFill>
                <a:latin typeface="Congenial Black" panose="02000503040000020004" pitchFamily="2" charset="0"/>
                <a:ea typeface="+mj-ea"/>
                <a:cs typeface="+mj-cs"/>
              </a:rPr>
              <a:t>KEY PERFORMANCE INDICATORS AND </a:t>
            </a:r>
            <a:r>
              <a:rPr kumimoji="0" lang="en-US" sz="54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Program, project and activities</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5400" b="1" kern="1200" cap="all">
                <a:solidFill>
                  <a:srgbClr val="1F497D">
                    <a:lumMod val="75000"/>
                  </a:srgbClr>
                </a:solidFill>
                <a:latin typeface="Congenial Black" panose="02000503040000020004" pitchFamily="2" charset="0"/>
                <a:ea typeface="+mj-ea"/>
                <a:cs typeface="+mj-cs"/>
              </a:rPr>
              <a:t>(Current)</a:t>
            </a:r>
            <a:endParaRPr kumimoji="0" lang="en-US" sz="54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3119687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7EA358-D0B8-D27F-87BC-81AE00A141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973736-915D-6FE7-98FA-2878C4782652}"/>
              </a:ext>
            </a:extLst>
          </p:cNvPr>
          <p:cNvSpPr txBox="1">
            <a:spLocks/>
          </p:cNvSpPr>
          <p:nvPr/>
        </p:nvSpPr>
        <p:spPr>
          <a:xfrm>
            <a:off x="1818169" y="2533011"/>
            <a:ext cx="9548036"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ACCESS</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a:solidFill>
                  <a:srgbClr val="1F497D">
                    <a:lumMod val="75000"/>
                  </a:srgbClr>
                </a:solidFill>
                <a:latin typeface="Congenial Black" panose="02000503040000020004" pitchFamily="2" charset="0"/>
              </a:rPr>
              <a:t>IO: All school-age children, out-of-school youth, and adults accessed relevant basic learning opportunities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11372066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1E4A26-E92E-F628-5B1B-B4257DA37AD7}"/>
            </a:ext>
          </a:extLst>
        </p:cNvPr>
        <p:cNvGrpSpPr/>
        <p:nvPr/>
      </p:nvGrpSpPr>
      <p:grpSpPr>
        <a:xfrm>
          <a:off x="0" y="0"/>
          <a:ext cx="0" cy="0"/>
          <a:chOff x="0" y="0"/>
          <a:chExt cx="0" cy="0"/>
        </a:xfrm>
      </p:grpSpPr>
      <p:sp>
        <p:nvSpPr>
          <p:cNvPr id="2" name="Google Shape;169;p5">
            <a:extLst>
              <a:ext uri="{FF2B5EF4-FFF2-40B4-BE49-F238E27FC236}">
                <a16:creationId xmlns:a16="http://schemas.microsoft.com/office/drawing/2014/main" id="{955DE875-7326-CB03-F35D-0ABE39E455AD}"/>
              </a:ext>
            </a:extLst>
          </p:cNvPr>
          <p:cNvSpPr txBox="1">
            <a:spLocks/>
          </p:cNvSpPr>
          <p:nvPr/>
        </p:nvSpPr>
        <p:spPr>
          <a:xfrm>
            <a:off x="609512" y="148855"/>
            <a:ext cx="10969800" cy="56679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lgn="ctr">
              <a:lnSpc>
                <a:spcPct val="115000"/>
              </a:lnSpc>
              <a:buSzPts val="1100"/>
            </a:pPr>
            <a:r>
              <a:rPr lang="en-US" sz="2400" b="1" dirty="0">
                <a:latin typeface="Congenial Black" panose="02000503040000020004" pitchFamily="2" charset="0"/>
              </a:rPr>
              <a:t>Gross and Net Enrolment Rates</a:t>
            </a:r>
          </a:p>
        </p:txBody>
      </p:sp>
      <p:graphicFrame>
        <p:nvGraphicFramePr>
          <p:cNvPr id="5" name="Chart 4">
            <a:extLst>
              <a:ext uri="{FF2B5EF4-FFF2-40B4-BE49-F238E27FC236}">
                <a16:creationId xmlns:a16="http://schemas.microsoft.com/office/drawing/2014/main" id="{C05961F0-0F36-4FF9-2117-134A6AC37744}"/>
              </a:ext>
            </a:extLst>
          </p:cNvPr>
          <p:cNvGraphicFramePr>
            <a:graphicFrameLocks/>
          </p:cNvGraphicFramePr>
          <p:nvPr>
            <p:extLst>
              <p:ext uri="{D42A27DB-BD31-4B8C-83A1-F6EECF244321}">
                <p14:modId xmlns:p14="http://schemas.microsoft.com/office/powerpoint/2010/main" val="2197787241"/>
              </p:ext>
            </p:extLst>
          </p:nvPr>
        </p:nvGraphicFramePr>
        <p:xfrm>
          <a:off x="827229" y="694702"/>
          <a:ext cx="2724046" cy="307798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68DFD5DE-46CA-49A0-6465-48BB9F071F4A}"/>
              </a:ext>
            </a:extLst>
          </p:cNvPr>
          <p:cNvGraphicFramePr>
            <a:graphicFrameLocks/>
          </p:cNvGraphicFramePr>
          <p:nvPr>
            <p:extLst>
              <p:ext uri="{D42A27DB-BD31-4B8C-83A1-F6EECF244321}">
                <p14:modId xmlns:p14="http://schemas.microsoft.com/office/powerpoint/2010/main" val="3381256220"/>
              </p:ext>
            </p:extLst>
          </p:nvPr>
        </p:nvGraphicFramePr>
        <p:xfrm>
          <a:off x="3601059" y="705175"/>
          <a:ext cx="2724046" cy="305083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6F4436BA-0E14-006A-A0E1-FD2E9A56CAF2}"/>
              </a:ext>
            </a:extLst>
          </p:cNvPr>
          <p:cNvGraphicFramePr>
            <a:graphicFrameLocks/>
          </p:cNvGraphicFramePr>
          <p:nvPr>
            <p:extLst>
              <p:ext uri="{D42A27DB-BD31-4B8C-83A1-F6EECF244321}">
                <p14:modId xmlns:p14="http://schemas.microsoft.com/office/powerpoint/2010/main" val="894182911"/>
              </p:ext>
            </p:extLst>
          </p:nvPr>
        </p:nvGraphicFramePr>
        <p:xfrm>
          <a:off x="6374890" y="705175"/>
          <a:ext cx="2822274" cy="305083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237AF4EE-D4E3-CB96-FEF4-2C0BF03A5EC2}"/>
              </a:ext>
            </a:extLst>
          </p:cNvPr>
          <p:cNvGraphicFramePr>
            <a:graphicFrameLocks/>
          </p:cNvGraphicFramePr>
          <p:nvPr>
            <p:extLst>
              <p:ext uri="{D42A27DB-BD31-4B8C-83A1-F6EECF244321}">
                <p14:modId xmlns:p14="http://schemas.microsoft.com/office/powerpoint/2010/main" val="1816133873"/>
              </p:ext>
            </p:extLst>
          </p:nvPr>
        </p:nvGraphicFramePr>
        <p:xfrm>
          <a:off x="9246949" y="676702"/>
          <a:ext cx="2822274" cy="3050830"/>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FD51CED3-68FD-C9C0-9A06-6B53CC0DE957}"/>
              </a:ext>
            </a:extLst>
          </p:cNvPr>
          <p:cNvSpPr txBox="1"/>
          <p:nvPr/>
        </p:nvSpPr>
        <p:spPr>
          <a:xfrm>
            <a:off x="1140790" y="3772688"/>
            <a:ext cx="11048035" cy="1169551"/>
          </a:xfrm>
          <a:prstGeom prst="rect">
            <a:avLst/>
          </a:prstGeom>
          <a:noFill/>
        </p:spPr>
        <p:txBody>
          <a:bodyPr wrap="square" rtlCol="0">
            <a:spAutoFit/>
          </a:bodyPr>
          <a:lstStyle/>
          <a:p>
            <a:pPr algn="just"/>
            <a:r>
              <a:rPr lang="en-US" dirty="0"/>
              <a:t>            For Kindergarten, both GER and NER remained relatively stable over the three school years. GER declined steadily from 101.80% in SY 2022-2023 to 91.82% in SY 2024-2025, while NER hovered around 84.36%, with only minor fluctuations. This indicates a consistent enrolment of age-appropriate learners, but a decreasing trend in total enrolment, possibly due to fewer over-aged or under-aged children entering Kindergarten. In Elementary, both GER and NER peaked in SY 2022-2023 at 104.37% and 99.23%, respectively, before gradually declining in the following years. </a:t>
            </a:r>
            <a:endParaRPr lang="en-PH" dirty="0"/>
          </a:p>
        </p:txBody>
      </p:sp>
      <p:sp>
        <p:nvSpPr>
          <p:cNvPr id="10" name="Rectangle 2">
            <a:extLst>
              <a:ext uri="{FF2B5EF4-FFF2-40B4-BE49-F238E27FC236}">
                <a16:creationId xmlns:a16="http://schemas.microsoft.com/office/drawing/2014/main" id="{DD731668-2067-58EA-FBA3-904F1E71BA92}"/>
              </a:ext>
            </a:extLst>
          </p:cNvPr>
          <p:cNvSpPr>
            <a:spLocks noChangeArrowheads="1"/>
          </p:cNvSpPr>
          <p:nvPr/>
        </p:nvSpPr>
        <p:spPr bwMode="auto">
          <a:xfrm>
            <a:off x="2426902" y="4826163"/>
            <a:ext cx="9642321" cy="1600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buClrTx/>
            </a:pPr>
            <a:r>
              <a:rPr lang="en-US" dirty="0"/>
              <a:t>            By SY 2024-2025, GER had decreased to 101.59%, and NER fell to 94.50%, pointing to a slow but steady drop in enrolment, particularly among age-appropriate students. JHS showed a noticeable decline in GER, from 110.57% in SY 2022-2023 to 100.39% in SY 2024-2025, with NER also decreasing from 100.32% to 95.20% over the same period. This suggests a reduction in both overall and age-appropriate enrolment, possibly due to transition challenges or early dropouts. For SHS, GER significantly dropped from 137.16% in SY 2022-2023 to 113.34% in SY 2024-2025, while NER declined more gradually, from 92.46% to 89.57%. This sharp decrease in GER implies a reduction in over-aged enrollees, while the slight dip in NER signals potential issues in keeping students on track at this level.</a:t>
            </a:r>
            <a:endParaRPr kumimoji="0" lang="en-US" altLang="en-US"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0085668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7B9925-D6F3-0224-D557-DBB692D24ED7}"/>
            </a:ext>
          </a:extLst>
        </p:cNvPr>
        <p:cNvGrpSpPr/>
        <p:nvPr/>
      </p:nvGrpSpPr>
      <p:grpSpPr>
        <a:xfrm>
          <a:off x="0" y="0"/>
          <a:ext cx="0" cy="0"/>
          <a:chOff x="0" y="0"/>
          <a:chExt cx="0" cy="0"/>
        </a:xfrm>
      </p:grpSpPr>
      <p:sp>
        <p:nvSpPr>
          <p:cNvPr id="3" name="Google Shape;169;p5">
            <a:extLst>
              <a:ext uri="{FF2B5EF4-FFF2-40B4-BE49-F238E27FC236}">
                <a16:creationId xmlns:a16="http://schemas.microsoft.com/office/drawing/2014/main" id="{B5992000-C6BA-2941-FFD1-168822B89599}"/>
              </a:ext>
            </a:extLst>
          </p:cNvPr>
          <p:cNvSpPr txBox="1">
            <a:spLocks/>
          </p:cNvSpPr>
          <p:nvPr/>
        </p:nvSpPr>
        <p:spPr>
          <a:xfrm>
            <a:off x="790265" y="223283"/>
            <a:ext cx="10969800" cy="56679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lnSpc>
                <a:spcPct val="115000"/>
              </a:lnSpc>
              <a:buClr>
                <a:schemeClr val="dk1"/>
              </a:buClr>
              <a:buSzPts val="1100"/>
            </a:pPr>
            <a:r>
              <a:rPr lang="en-US" sz="2400" b="1" dirty="0">
                <a:latin typeface="Congenial Black" panose="02000503040000020004" pitchFamily="2" charset="0"/>
              </a:rPr>
              <a:t>Net Intake Rate</a:t>
            </a:r>
            <a:endParaRPr lang="en-US" sz="2400" dirty="0">
              <a:latin typeface="Congenial Black" panose="02000503040000020004" pitchFamily="2" charset="0"/>
            </a:endParaRPr>
          </a:p>
        </p:txBody>
      </p:sp>
      <p:graphicFrame>
        <p:nvGraphicFramePr>
          <p:cNvPr id="4" name="Chart 3">
            <a:extLst>
              <a:ext uri="{FF2B5EF4-FFF2-40B4-BE49-F238E27FC236}">
                <a16:creationId xmlns:a16="http://schemas.microsoft.com/office/drawing/2014/main" id="{6DE1C8B7-5E01-E331-B166-62524BEB448E}"/>
              </a:ext>
            </a:extLst>
          </p:cNvPr>
          <p:cNvGraphicFramePr>
            <a:graphicFrameLocks/>
          </p:cNvGraphicFramePr>
          <p:nvPr>
            <p:extLst>
              <p:ext uri="{D42A27DB-BD31-4B8C-83A1-F6EECF244321}">
                <p14:modId xmlns:p14="http://schemas.microsoft.com/office/powerpoint/2010/main" val="3082667070"/>
              </p:ext>
            </p:extLst>
          </p:nvPr>
        </p:nvGraphicFramePr>
        <p:xfrm>
          <a:off x="1858957" y="1247819"/>
          <a:ext cx="4572000" cy="395547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1AF0E266-232A-8763-70A7-FE60053E0DD0}"/>
              </a:ext>
            </a:extLst>
          </p:cNvPr>
          <p:cNvSpPr txBox="1"/>
          <p:nvPr/>
        </p:nvSpPr>
        <p:spPr>
          <a:xfrm>
            <a:off x="6914995" y="1378054"/>
            <a:ext cx="4845070" cy="3570208"/>
          </a:xfrm>
          <a:prstGeom prst="rect">
            <a:avLst/>
          </a:prstGeom>
          <a:noFill/>
        </p:spPr>
        <p:txBody>
          <a:bodyPr wrap="square" rtlCol="0">
            <a:spAutoFit/>
          </a:bodyPr>
          <a:lstStyle/>
          <a:p>
            <a:pPr algn="just"/>
            <a:r>
              <a:rPr lang="en-US" sz="1600" dirty="0"/>
              <a:t>       </a:t>
            </a:r>
            <a:r>
              <a:rPr lang="en-US" dirty="0"/>
              <a:t>For Kindergarten, the Net Intake Rate remained quite stable over the three school years, starting at 84.04% in SY 2022-2023, slightly dipping to 83.94% in SY 2023-2024, and then rising marginally to 84.32% in SY 2024-2025. This indicates consistent enrolment of age-appropriate children entering Kindergarten each year. </a:t>
            </a:r>
          </a:p>
          <a:p>
            <a:pPr algn="just"/>
            <a:endParaRPr lang="en-US" dirty="0"/>
          </a:p>
          <a:p>
            <a:pPr algn="just"/>
            <a:r>
              <a:rPr lang="en-US" dirty="0"/>
              <a:t>       In contrast, Grade 1 experienced a steady decline in Net Intake Rate across the same period. From 82.97% in SY 2022-2023, it dropped to 80.35% in SY 2023-2024, and then fell further to 76.13% in SY 2024-2025. This downward trend suggests that fewer age-appropriate learners are enrolling or transitioning into Grade 1, which could point to issues such as delays in school entry, dropouts after Kindergarten, or other barriers to progression.</a:t>
            </a:r>
            <a:endParaRPr lang="en-PH" dirty="0"/>
          </a:p>
        </p:txBody>
      </p:sp>
    </p:spTree>
    <p:extLst>
      <p:ext uri="{BB962C8B-B14F-4D97-AF65-F5344CB8AC3E}">
        <p14:creationId xmlns:p14="http://schemas.microsoft.com/office/powerpoint/2010/main" val="29798651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E4A0FB9-EB75-E984-C448-4C1D2341A87B}"/>
            </a:ext>
          </a:extLst>
        </p:cNvPr>
        <p:cNvGrpSpPr/>
        <p:nvPr/>
      </p:nvGrpSpPr>
      <p:grpSpPr>
        <a:xfrm>
          <a:off x="0" y="0"/>
          <a:ext cx="0" cy="0"/>
          <a:chOff x="0" y="0"/>
          <a:chExt cx="0" cy="0"/>
        </a:xfrm>
      </p:grpSpPr>
      <p:sp>
        <p:nvSpPr>
          <p:cNvPr id="2" name="Google Shape;169;p5">
            <a:extLst>
              <a:ext uri="{FF2B5EF4-FFF2-40B4-BE49-F238E27FC236}">
                <a16:creationId xmlns:a16="http://schemas.microsoft.com/office/drawing/2014/main" id="{ADE88E3A-E810-35D0-BEB6-6623CB447801}"/>
              </a:ext>
            </a:extLst>
          </p:cNvPr>
          <p:cNvSpPr txBox="1">
            <a:spLocks/>
          </p:cNvSpPr>
          <p:nvPr/>
        </p:nvSpPr>
        <p:spPr>
          <a:xfrm>
            <a:off x="790265" y="223283"/>
            <a:ext cx="10969800" cy="56679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marL="0" marR="0" lvl="0" indent="0" algn="ctr" defTabSz="914400" rtl="0" eaLnBrk="1" fontAlgn="auto" latinLnBrk="0" hangingPunct="1">
              <a:lnSpc>
                <a:spcPct val="115000"/>
              </a:lnSpc>
              <a:spcBef>
                <a:spcPts val="0"/>
              </a:spcBef>
              <a:spcAft>
                <a:spcPts val="0"/>
              </a:spcAft>
              <a:buClr>
                <a:srgbClr val="000000"/>
              </a:buClr>
              <a:buSzPts val="1100"/>
              <a:buFont typeface="Arial"/>
              <a:buNone/>
              <a:tabLst/>
              <a:defRPr/>
            </a:pPr>
            <a:endParaRPr kumimoji="0" lang="en-US" sz="3200" b="0" i="0" u="none" strike="noStrike" kern="0" cap="none" spc="0" normalizeH="0" baseline="0" noProof="0" dirty="0">
              <a:ln>
                <a:noFill/>
              </a:ln>
              <a:solidFill>
                <a:srgbClr val="000000"/>
              </a:solidFill>
              <a:effectLst/>
              <a:uLnTx/>
              <a:uFillTx/>
              <a:latin typeface="Arial"/>
              <a:cs typeface="Arial"/>
              <a:sym typeface="Arial"/>
            </a:endParaRPr>
          </a:p>
        </p:txBody>
      </p:sp>
      <p:sp>
        <p:nvSpPr>
          <p:cNvPr id="5" name="Google Shape;185;g29a6d6fa5de_0_9">
            <a:extLst>
              <a:ext uri="{FF2B5EF4-FFF2-40B4-BE49-F238E27FC236}">
                <a16:creationId xmlns:a16="http://schemas.microsoft.com/office/drawing/2014/main" id="{A194B05A-5E4D-D0DE-0107-926AF2D99AF8}"/>
              </a:ext>
            </a:extLst>
          </p:cNvPr>
          <p:cNvSpPr txBox="1"/>
          <p:nvPr/>
        </p:nvSpPr>
        <p:spPr>
          <a:xfrm>
            <a:off x="338405" y="101790"/>
            <a:ext cx="11474700" cy="510586"/>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US" sz="2400" b="1" dirty="0">
                <a:solidFill>
                  <a:schemeClr val="dk1"/>
                </a:solidFill>
                <a:latin typeface="Congenial Black" panose="02000503040000020004" pitchFamily="2" charset="0"/>
              </a:rPr>
              <a:t>Cohort Survival, Completion, and School Leaver Rates (CSR, CR &amp; SLR)</a:t>
            </a:r>
            <a:endParaRPr sz="2400" b="1" dirty="0">
              <a:solidFill>
                <a:schemeClr val="dk1"/>
              </a:solidFill>
              <a:latin typeface="Congenial Black" panose="02000503040000020004" pitchFamily="2" charset="0"/>
            </a:endParaRPr>
          </a:p>
        </p:txBody>
      </p:sp>
      <p:graphicFrame>
        <p:nvGraphicFramePr>
          <p:cNvPr id="6" name="Chart 5">
            <a:extLst>
              <a:ext uri="{FF2B5EF4-FFF2-40B4-BE49-F238E27FC236}">
                <a16:creationId xmlns:a16="http://schemas.microsoft.com/office/drawing/2014/main" id="{6BEFEC27-3246-701B-A8D3-8132B1250640}"/>
              </a:ext>
            </a:extLst>
          </p:cNvPr>
          <p:cNvGraphicFramePr>
            <a:graphicFrameLocks/>
          </p:cNvGraphicFramePr>
          <p:nvPr>
            <p:extLst>
              <p:ext uri="{D42A27DB-BD31-4B8C-83A1-F6EECF244321}">
                <p14:modId xmlns:p14="http://schemas.microsoft.com/office/powerpoint/2010/main" val="1278250040"/>
              </p:ext>
            </p:extLst>
          </p:nvPr>
        </p:nvGraphicFramePr>
        <p:xfrm>
          <a:off x="338405" y="640604"/>
          <a:ext cx="2919412" cy="330385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1EC94142-2BCE-9A4C-B21F-5EB7EF7194EC}"/>
              </a:ext>
            </a:extLst>
          </p:cNvPr>
          <p:cNvGraphicFramePr>
            <a:graphicFrameLocks/>
          </p:cNvGraphicFramePr>
          <p:nvPr>
            <p:extLst>
              <p:ext uri="{D42A27DB-BD31-4B8C-83A1-F6EECF244321}">
                <p14:modId xmlns:p14="http://schemas.microsoft.com/office/powerpoint/2010/main" val="1021064061"/>
              </p:ext>
            </p:extLst>
          </p:nvPr>
        </p:nvGraphicFramePr>
        <p:xfrm>
          <a:off x="3327177" y="654920"/>
          <a:ext cx="2947988" cy="330385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B5F0ADF4-C378-8748-338C-D3319ACF8715}"/>
              </a:ext>
            </a:extLst>
          </p:cNvPr>
          <p:cNvGraphicFramePr>
            <a:graphicFrameLocks/>
          </p:cNvGraphicFramePr>
          <p:nvPr>
            <p:extLst>
              <p:ext uri="{D42A27DB-BD31-4B8C-83A1-F6EECF244321}">
                <p14:modId xmlns:p14="http://schemas.microsoft.com/office/powerpoint/2010/main" val="3983003399"/>
              </p:ext>
            </p:extLst>
          </p:nvPr>
        </p:nvGraphicFramePr>
        <p:xfrm>
          <a:off x="6344526" y="684807"/>
          <a:ext cx="2926994" cy="327396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Chart 8">
            <a:extLst>
              <a:ext uri="{FF2B5EF4-FFF2-40B4-BE49-F238E27FC236}">
                <a16:creationId xmlns:a16="http://schemas.microsoft.com/office/drawing/2014/main" id="{A4A57070-7030-3DB7-64DA-F671781C05E7}"/>
              </a:ext>
            </a:extLst>
          </p:cNvPr>
          <p:cNvGraphicFramePr>
            <a:graphicFrameLocks/>
          </p:cNvGraphicFramePr>
          <p:nvPr>
            <p:extLst>
              <p:ext uri="{D42A27DB-BD31-4B8C-83A1-F6EECF244321}">
                <p14:modId xmlns:p14="http://schemas.microsoft.com/office/powerpoint/2010/main" val="874309668"/>
              </p:ext>
            </p:extLst>
          </p:nvPr>
        </p:nvGraphicFramePr>
        <p:xfrm>
          <a:off x="9340881" y="691141"/>
          <a:ext cx="2812736" cy="3273964"/>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Box 9">
            <a:extLst>
              <a:ext uri="{FF2B5EF4-FFF2-40B4-BE49-F238E27FC236}">
                <a16:creationId xmlns:a16="http://schemas.microsoft.com/office/drawing/2014/main" id="{DCF59F56-DFA9-37AF-AE77-07158268873B}"/>
              </a:ext>
            </a:extLst>
          </p:cNvPr>
          <p:cNvSpPr txBox="1"/>
          <p:nvPr/>
        </p:nvSpPr>
        <p:spPr>
          <a:xfrm>
            <a:off x="1422459" y="3997895"/>
            <a:ext cx="10528535" cy="1600438"/>
          </a:xfrm>
          <a:prstGeom prst="rect">
            <a:avLst/>
          </a:prstGeom>
          <a:noFill/>
        </p:spPr>
        <p:txBody>
          <a:bodyPr wrap="square" rtlCol="0">
            <a:spAutoFit/>
          </a:bodyPr>
          <a:lstStyle/>
          <a:p>
            <a:pPr algn="just"/>
            <a:r>
              <a:rPr lang="en-US" dirty="0"/>
              <a:t>         In Elementary, both the CSR and CR remained consistently high at 99.64% in SY 2022-2023 and maintained stability at around 99% in SY 2024-2025, despite a slight dip to around 96% in SY 2023-2024. This indicates strong retention and completion in the elementary level with minimal fluctuations. For Junior High School, CSR and CR registered a slight decline in SY 2023-2024 (89.95% and 87.85%), followed by recovery to above 94.42% in SY 2024-2025. This shows improvement efforts may have been effective, yet consistency remains a concern in mid-grade retention. The transition from JHS to SHS likewise reflected a temporary drop in SY 2023-2024 (CSR 82.97% and CR 80.82%) but rebounded to 87.93% CSR and 85.31% CR in SY 2024-2025. Although </a:t>
            </a:r>
          </a:p>
          <a:p>
            <a:pPr algn="just"/>
            <a:r>
              <a:rPr lang="en-US" dirty="0"/>
              <a:t>   the rates improved, the figures suggest that a significant number of learners still face barriers when moving to senior high school. </a:t>
            </a:r>
            <a:endParaRPr lang="en-PH" dirty="0"/>
          </a:p>
        </p:txBody>
      </p:sp>
      <p:sp>
        <p:nvSpPr>
          <p:cNvPr id="12" name="TextBox 11">
            <a:extLst>
              <a:ext uri="{FF2B5EF4-FFF2-40B4-BE49-F238E27FC236}">
                <a16:creationId xmlns:a16="http://schemas.microsoft.com/office/drawing/2014/main" id="{EC532B30-26FE-A6A4-F798-BC48303E13C4}"/>
              </a:ext>
            </a:extLst>
          </p:cNvPr>
          <p:cNvSpPr txBox="1"/>
          <p:nvPr/>
        </p:nvSpPr>
        <p:spPr>
          <a:xfrm>
            <a:off x="2456132" y="5604667"/>
            <a:ext cx="9579924" cy="738664"/>
          </a:xfrm>
          <a:prstGeom prst="rect">
            <a:avLst/>
          </a:prstGeom>
          <a:noFill/>
        </p:spPr>
        <p:txBody>
          <a:bodyPr wrap="square">
            <a:spAutoFit/>
          </a:bodyPr>
          <a:lstStyle/>
          <a:p>
            <a:pPr algn="just"/>
            <a:r>
              <a:rPr lang="en-US" sz="1400" dirty="0"/>
              <a:t>        Regarding the SLR, the data show a sharp increase in SY 2023-2024, especially in SHS, surging to 3.44%, before decreasing to 2.58% in SY 2024-2025. Despite the decline, the rates remain elevated compared to earlier years, highlighting persistent dropout challenges that require strategic interventions, particularly in secondary levels.</a:t>
            </a:r>
            <a:endParaRPr lang="en-PH" dirty="0"/>
          </a:p>
        </p:txBody>
      </p:sp>
    </p:spTree>
    <p:extLst>
      <p:ext uri="{BB962C8B-B14F-4D97-AF65-F5344CB8AC3E}">
        <p14:creationId xmlns:p14="http://schemas.microsoft.com/office/powerpoint/2010/main" val="1016793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13F7A3-B4FA-7520-5F98-3C852FA2F6D6}"/>
            </a:ext>
          </a:extLst>
        </p:cNvPr>
        <p:cNvGrpSpPr/>
        <p:nvPr/>
      </p:nvGrpSpPr>
      <p:grpSpPr>
        <a:xfrm>
          <a:off x="0" y="0"/>
          <a:ext cx="0" cy="0"/>
          <a:chOff x="0" y="0"/>
          <a:chExt cx="0" cy="0"/>
        </a:xfrm>
      </p:grpSpPr>
      <p:sp>
        <p:nvSpPr>
          <p:cNvPr id="3" name="Google Shape;169;p5">
            <a:extLst>
              <a:ext uri="{FF2B5EF4-FFF2-40B4-BE49-F238E27FC236}">
                <a16:creationId xmlns:a16="http://schemas.microsoft.com/office/drawing/2014/main" id="{4BA361D1-2F41-A2B7-901A-A70C6D3EFE1F}"/>
              </a:ext>
            </a:extLst>
          </p:cNvPr>
          <p:cNvSpPr txBox="1">
            <a:spLocks/>
          </p:cNvSpPr>
          <p:nvPr/>
        </p:nvSpPr>
        <p:spPr>
          <a:xfrm>
            <a:off x="854060" y="88199"/>
            <a:ext cx="10969800" cy="566792"/>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lvl="0" algn="ctr">
              <a:lnSpc>
                <a:spcPct val="115000"/>
              </a:lnSpc>
              <a:buSzPts val="1100"/>
            </a:pPr>
            <a:r>
              <a:rPr lang="en-US" sz="2400" b="1" dirty="0">
                <a:latin typeface="Congenial Black" panose="02000503040000020004" pitchFamily="2" charset="0"/>
              </a:rPr>
              <a:t>Transition and Retention Rates</a:t>
            </a:r>
          </a:p>
        </p:txBody>
      </p:sp>
      <p:graphicFrame>
        <p:nvGraphicFramePr>
          <p:cNvPr id="4" name="Chart 3">
            <a:extLst>
              <a:ext uri="{FF2B5EF4-FFF2-40B4-BE49-F238E27FC236}">
                <a16:creationId xmlns:a16="http://schemas.microsoft.com/office/drawing/2014/main" id="{9EEE0FF4-0301-D08A-1B19-7EF987A1102A}"/>
              </a:ext>
            </a:extLst>
          </p:cNvPr>
          <p:cNvGraphicFramePr>
            <a:graphicFrameLocks/>
          </p:cNvGraphicFramePr>
          <p:nvPr>
            <p:extLst>
              <p:ext uri="{D42A27DB-BD31-4B8C-83A1-F6EECF244321}">
                <p14:modId xmlns:p14="http://schemas.microsoft.com/office/powerpoint/2010/main" val="572849910"/>
              </p:ext>
            </p:extLst>
          </p:nvPr>
        </p:nvGraphicFramePr>
        <p:xfrm>
          <a:off x="1165627" y="790075"/>
          <a:ext cx="5278997" cy="32418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5FD43D1C-F358-0773-1F31-5D05F1CAA48E}"/>
              </a:ext>
            </a:extLst>
          </p:cNvPr>
          <p:cNvGraphicFramePr>
            <a:graphicFrameLocks/>
          </p:cNvGraphicFramePr>
          <p:nvPr>
            <p:extLst>
              <p:ext uri="{D42A27DB-BD31-4B8C-83A1-F6EECF244321}">
                <p14:modId xmlns:p14="http://schemas.microsoft.com/office/powerpoint/2010/main" val="3802724392"/>
              </p:ext>
            </p:extLst>
          </p:nvPr>
        </p:nvGraphicFramePr>
        <p:xfrm>
          <a:off x="6592484" y="790075"/>
          <a:ext cx="5447911" cy="3241830"/>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Box 12">
            <a:extLst>
              <a:ext uri="{FF2B5EF4-FFF2-40B4-BE49-F238E27FC236}">
                <a16:creationId xmlns:a16="http://schemas.microsoft.com/office/drawing/2014/main" id="{3FB39CFD-D087-1B2D-ADCA-58851443F048}"/>
              </a:ext>
            </a:extLst>
          </p:cNvPr>
          <p:cNvSpPr txBox="1"/>
          <p:nvPr/>
        </p:nvSpPr>
        <p:spPr>
          <a:xfrm>
            <a:off x="1594884" y="4147303"/>
            <a:ext cx="10445511" cy="1169551"/>
          </a:xfrm>
          <a:prstGeom prst="rect">
            <a:avLst/>
          </a:prstGeom>
          <a:noFill/>
        </p:spPr>
        <p:txBody>
          <a:bodyPr wrap="square">
            <a:spAutoFit/>
          </a:bodyPr>
          <a:lstStyle/>
          <a:p>
            <a:pPr algn="just"/>
            <a:r>
              <a:rPr lang="en-US" sz="1400" dirty="0"/>
              <a:t>            The Transition Rate indicates a consistently strong upward trend in Senior High School (SHS), reaching its highest point at 116.53% in SY 2022–2023, followed by a slight dip but still maintaining high performance at 112.95% in SY 2024–2025. Junior High School (JHS) remained stable across the three school years, maintaining transition rates around 104%, reflecting steady learner movement to the next level. Elementary levels showed minor fluctuations, with a slight decline to 98.52% in SY 2023–2024, before rebounding to 99.63% in SY 2024–2025, suggesting generally consistent progression with minimal setbacks.</a:t>
            </a:r>
          </a:p>
        </p:txBody>
      </p:sp>
      <p:sp>
        <p:nvSpPr>
          <p:cNvPr id="14" name="TextBox 13">
            <a:extLst>
              <a:ext uri="{FF2B5EF4-FFF2-40B4-BE49-F238E27FC236}">
                <a16:creationId xmlns:a16="http://schemas.microsoft.com/office/drawing/2014/main" id="{0756884B-85ED-DBD7-7F2E-FCB5FAD6380A}"/>
              </a:ext>
            </a:extLst>
          </p:cNvPr>
          <p:cNvSpPr txBox="1"/>
          <p:nvPr/>
        </p:nvSpPr>
        <p:spPr>
          <a:xfrm>
            <a:off x="2498225" y="5316854"/>
            <a:ext cx="9542170" cy="1169551"/>
          </a:xfrm>
          <a:prstGeom prst="rect">
            <a:avLst/>
          </a:prstGeom>
          <a:noFill/>
        </p:spPr>
        <p:txBody>
          <a:bodyPr wrap="square" rtlCol="0">
            <a:spAutoFit/>
          </a:bodyPr>
          <a:lstStyle/>
          <a:p>
            <a:pPr algn="just"/>
            <a:r>
              <a:rPr lang="en-US" dirty="0"/>
              <a:t>          In terms of Retention Rate, a gradual decline is observed across all levels from SY 2022–2023 to SY 2023–2024. SHS recorded the highest retention at 101.69% in SY 2022–2023, but decreased to 98.27% in SY 2023–2024. Similarly, JHS dropped from 101.15% to 99.08%, and Elementary decreased from 98.33% to 96.50% over the same period. Although slight improvements are seen in SY 2024–2025, the rates have not fully returned to their previous highs.</a:t>
            </a:r>
            <a:endParaRPr lang="en-PH" dirty="0"/>
          </a:p>
        </p:txBody>
      </p:sp>
    </p:spTree>
    <p:extLst>
      <p:ext uri="{BB962C8B-B14F-4D97-AF65-F5344CB8AC3E}">
        <p14:creationId xmlns:p14="http://schemas.microsoft.com/office/powerpoint/2010/main" val="3806471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4486B6A-61A0-5F0B-54D9-00A9FB960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A4B442-75B1-B3DD-BD08-4A265A64E7BB}"/>
              </a:ext>
            </a:extLst>
          </p:cNvPr>
          <p:cNvSpPr txBox="1">
            <a:spLocks/>
          </p:cNvSpPr>
          <p:nvPr/>
        </p:nvSpPr>
        <p:spPr>
          <a:xfrm>
            <a:off x="81023" y="30716"/>
            <a:ext cx="12107801" cy="646594"/>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 typeface="Arial"/>
              <a:buNone/>
              <a:tabLst/>
              <a:defRPr/>
            </a:pPr>
            <a:r>
              <a:rPr kumimoji="0" lang="en-US" sz="24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sym typeface="Arial"/>
              </a:rPr>
              <a:t>ALS ENROLLMENT AND COMPLETION RATE</a:t>
            </a:r>
          </a:p>
          <a:p>
            <a:pPr marL="0" marR="0" lvl="0" indent="0" algn="ctr" defTabSz="609265" rtl="0" eaLnBrk="1" fontAlgn="auto" latinLnBrk="0" hangingPunct="1">
              <a:lnSpc>
                <a:spcPct val="100000"/>
              </a:lnSpc>
              <a:spcBef>
                <a:spcPct val="0"/>
              </a:spcBef>
              <a:spcAft>
                <a:spcPts val="0"/>
              </a:spcAft>
              <a:buClrTx/>
              <a:buSzTx/>
              <a:buFont typeface="Arial"/>
              <a:buNone/>
              <a:tabLst/>
              <a:defRPr/>
            </a:pPr>
            <a:r>
              <a:rPr kumimoji="0" lang="en-US" sz="18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sym typeface="Arial"/>
              </a:rPr>
              <a:t>(3-year Comparative data)</a:t>
            </a:r>
          </a:p>
        </p:txBody>
      </p:sp>
      <p:graphicFrame>
        <p:nvGraphicFramePr>
          <p:cNvPr id="5" name="Chart 4">
            <a:extLst>
              <a:ext uri="{FF2B5EF4-FFF2-40B4-BE49-F238E27FC236}">
                <a16:creationId xmlns:a16="http://schemas.microsoft.com/office/drawing/2014/main" id="{23557154-C2A4-3864-439E-A1922C7A01F9}"/>
              </a:ext>
            </a:extLst>
          </p:cNvPr>
          <p:cNvGraphicFramePr>
            <a:graphicFrameLocks/>
          </p:cNvGraphicFramePr>
          <p:nvPr/>
        </p:nvGraphicFramePr>
        <p:xfrm>
          <a:off x="1151420" y="698378"/>
          <a:ext cx="2428218" cy="283479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0F00209F-5A3B-7ECA-865C-A822416E8BE5}"/>
              </a:ext>
            </a:extLst>
          </p:cNvPr>
          <p:cNvGraphicFramePr>
            <a:graphicFrameLocks/>
          </p:cNvGraphicFramePr>
          <p:nvPr/>
        </p:nvGraphicFramePr>
        <p:xfrm>
          <a:off x="3667243" y="698378"/>
          <a:ext cx="2709376" cy="28347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4B2AED23-4F2E-C62D-C8D3-FC2B500D2926}"/>
              </a:ext>
            </a:extLst>
          </p:cNvPr>
          <p:cNvGraphicFramePr>
            <a:graphicFrameLocks/>
          </p:cNvGraphicFramePr>
          <p:nvPr/>
        </p:nvGraphicFramePr>
        <p:xfrm>
          <a:off x="6457775" y="698378"/>
          <a:ext cx="2709376" cy="283479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A4F70952-1EF6-AF6D-5A52-7145BBBF2EF2}"/>
              </a:ext>
            </a:extLst>
          </p:cNvPr>
          <p:cNvGraphicFramePr>
            <a:graphicFrameLocks/>
          </p:cNvGraphicFramePr>
          <p:nvPr/>
        </p:nvGraphicFramePr>
        <p:xfrm>
          <a:off x="9257292" y="698378"/>
          <a:ext cx="2900237" cy="2834795"/>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E6218FD2-3D68-6DAA-DA5E-6E1C3BF13D23}"/>
              </a:ext>
            </a:extLst>
          </p:cNvPr>
          <p:cNvSpPr txBox="1"/>
          <p:nvPr/>
        </p:nvSpPr>
        <p:spPr>
          <a:xfrm>
            <a:off x="1290320" y="3551415"/>
            <a:ext cx="10770500" cy="289310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The three-year data shows varied performance across learning levels. </a:t>
            </a:r>
            <a:r>
              <a:rPr kumimoji="0" lang="en-US" sz="1400" b="1" i="0" u="none" strike="noStrike" kern="0" cap="none" spc="0" normalizeH="0" baseline="0" noProof="0" dirty="0">
                <a:ln>
                  <a:noFill/>
                </a:ln>
                <a:solidFill>
                  <a:srgbClr val="000000"/>
                </a:solidFill>
                <a:effectLst/>
                <a:uLnTx/>
                <a:uFillTx/>
                <a:latin typeface="Arial"/>
                <a:cs typeface="Arial"/>
                <a:sym typeface="Arial"/>
              </a:rPr>
              <a:t>BLP</a:t>
            </a:r>
            <a:r>
              <a:rPr kumimoji="0" lang="en-US" sz="1400" b="0" i="0" u="none" strike="noStrike" kern="0" cap="none" spc="0" normalizeH="0" baseline="0" noProof="0" dirty="0">
                <a:ln>
                  <a:noFill/>
                </a:ln>
                <a:solidFill>
                  <a:srgbClr val="000000"/>
                </a:solidFill>
                <a:effectLst/>
                <a:uLnTx/>
                <a:uFillTx/>
                <a:latin typeface="Arial"/>
                <a:cs typeface="Arial"/>
                <a:sym typeface="Arial"/>
              </a:rPr>
              <a:t> enrollment increased to 51 in SY 2024–2025 after two years of low participation and notably produced its first 11 completers with a </a:t>
            </a:r>
            <a:r>
              <a:rPr kumimoji="0" lang="en-US" sz="1400" b="1" i="0" u="none" strike="noStrike" kern="0" cap="none" spc="0" normalizeH="0" baseline="0" noProof="0" dirty="0">
                <a:ln>
                  <a:noFill/>
                </a:ln>
                <a:solidFill>
                  <a:srgbClr val="000000"/>
                </a:solidFill>
                <a:effectLst/>
                <a:uLnTx/>
                <a:uFillTx/>
                <a:latin typeface="Arial"/>
                <a:cs typeface="Arial"/>
                <a:sym typeface="Arial"/>
              </a:rPr>
              <a:t>22%</a:t>
            </a:r>
            <a:r>
              <a:rPr kumimoji="0" lang="en-US" sz="1400" b="0" i="0" u="none" strike="noStrike" kern="0" cap="none" spc="0" normalizeH="0" baseline="0" noProof="0" dirty="0">
                <a:ln>
                  <a:noFill/>
                </a:ln>
                <a:solidFill>
                  <a:srgbClr val="000000"/>
                </a:solidFill>
                <a:effectLst/>
                <a:uLnTx/>
                <a:uFillTx/>
                <a:latin typeface="Arial"/>
                <a:cs typeface="Arial"/>
                <a:sym typeface="Arial"/>
              </a:rPr>
              <a:t> completion rate, indicating initial gains but still highlighting the need to strengthen foundational literacy interventions.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000000"/>
                </a:solidFill>
                <a:effectLst/>
                <a:uLnTx/>
                <a:uFillTx/>
                <a:latin typeface="Arial"/>
                <a:cs typeface="Arial"/>
                <a:sym typeface="Arial"/>
              </a:rPr>
              <a:t>	Elementary</a:t>
            </a:r>
            <a:r>
              <a:rPr kumimoji="0" lang="en-US" sz="1400" b="0" i="0" u="none" strike="noStrike" kern="0" cap="none" spc="0" normalizeH="0" baseline="0" noProof="0" dirty="0">
                <a:ln>
                  <a:noFill/>
                </a:ln>
                <a:solidFill>
                  <a:srgbClr val="000000"/>
                </a:solidFill>
                <a:effectLst/>
                <a:uLnTx/>
                <a:uFillTx/>
                <a:latin typeface="Arial"/>
                <a:cs typeface="Arial"/>
                <a:sym typeface="Arial"/>
              </a:rPr>
              <a:t> enrollment remained relatively stable, but completion rates fluctuated between </a:t>
            </a:r>
            <a:r>
              <a:rPr kumimoji="0" lang="en-US" sz="1400" b="1" i="0" u="none" strike="noStrike" kern="0" cap="none" spc="0" normalizeH="0" baseline="0" noProof="0" dirty="0">
                <a:ln>
                  <a:noFill/>
                </a:ln>
                <a:solidFill>
                  <a:srgbClr val="000000"/>
                </a:solidFill>
                <a:effectLst/>
                <a:uLnTx/>
                <a:uFillTx/>
                <a:latin typeface="Arial"/>
                <a:cs typeface="Arial"/>
                <a:sym typeface="Arial"/>
              </a:rPr>
              <a:t>23%</a:t>
            </a:r>
            <a:r>
              <a:rPr kumimoji="0" lang="en-US" sz="1400" b="0" i="0" u="none" strike="noStrike" kern="0" cap="none" spc="0" normalizeH="0" baseline="0" noProof="0" dirty="0">
                <a:ln>
                  <a:noFill/>
                </a:ln>
                <a:solidFill>
                  <a:srgbClr val="000000"/>
                </a:solidFill>
                <a:effectLst/>
                <a:uLnTx/>
                <a:uFillTx/>
                <a:latin typeface="Arial"/>
                <a:cs typeface="Arial"/>
                <a:sym typeface="Arial"/>
              </a:rPr>
              <a:t> and </a:t>
            </a:r>
            <a:r>
              <a:rPr kumimoji="0" lang="en-US" sz="1400" b="1" i="0" u="none" strike="noStrike" kern="0" cap="none" spc="0" normalizeH="0" baseline="0" noProof="0" dirty="0">
                <a:ln>
                  <a:noFill/>
                </a:ln>
                <a:solidFill>
                  <a:srgbClr val="000000"/>
                </a:solidFill>
                <a:effectLst/>
                <a:uLnTx/>
                <a:uFillTx/>
                <a:latin typeface="Arial"/>
                <a:cs typeface="Arial"/>
                <a:sym typeface="Arial"/>
              </a:rPr>
              <a:t>30%</a:t>
            </a:r>
            <a:r>
              <a:rPr kumimoji="0" lang="en-US" sz="1400" b="0" i="0" u="none" strike="noStrike" kern="0" cap="none" spc="0" normalizeH="0" baseline="0" noProof="0" dirty="0">
                <a:ln>
                  <a:noFill/>
                </a:ln>
                <a:solidFill>
                  <a:srgbClr val="000000"/>
                </a:solidFill>
                <a:effectLst/>
                <a:uLnTx/>
                <a:uFillTx/>
                <a:latin typeface="Arial"/>
                <a:cs typeface="Arial"/>
                <a:sym typeface="Arial"/>
              </a:rPr>
              <a:t>, suggesting persistent challenges in learner retention and mastery of competencies.</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a:t>
            </a:r>
            <a:r>
              <a:rPr kumimoji="0" lang="en-US" sz="1400" b="1" i="0" u="none" strike="noStrike" kern="0" cap="none" spc="0" normalizeH="0" baseline="0" noProof="0" dirty="0">
                <a:ln>
                  <a:noFill/>
                </a:ln>
                <a:solidFill>
                  <a:srgbClr val="000000"/>
                </a:solidFill>
                <a:effectLst/>
                <a:uLnTx/>
                <a:uFillTx/>
                <a:latin typeface="Arial"/>
                <a:cs typeface="Arial"/>
                <a:sym typeface="Arial"/>
              </a:rPr>
              <a:t>JHS</a:t>
            </a:r>
            <a:r>
              <a:rPr kumimoji="0" lang="en-US" sz="1400" b="0" i="0" u="none" strike="noStrike" kern="0" cap="none" spc="0" normalizeH="0" baseline="0" noProof="0" dirty="0">
                <a:ln>
                  <a:noFill/>
                </a:ln>
                <a:solidFill>
                  <a:srgbClr val="000000"/>
                </a:solidFill>
                <a:effectLst/>
                <a:uLnTx/>
                <a:uFillTx/>
                <a:latin typeface="Arial"/>
                <a:cs typeface="Arial"/>
                <a:sym typeface="Arial"/>
              </a:rPr>
              <a:t>, which has the largest enrollment, showed stable participation but a slightly declining completion rate from </a:t>
            </a:r>
            <a:r>
              <a:rPr kumimoji="0" lang="en-US" sz="1400" b="1" i="0" u="none" strike="noStrike" kern="0" cap="none" spc="0" normalizeH="0" baseline="0" noProof="0" dirty="0">
                <a:ln>
                  <a:noFill/>
                </a:ln>
                <a:solidFill>
                  <a:srgbClr val="000000"/>
                </a:solidFill>
                <a:effectLst/>
                <a:uLnTx/>
                <a:uFillTx/>
                <a:latin typeface="Arial"/>
                <a:cs typeface="Arial"/>
                <a:sym typeface="Arial"/>
              </a:rPr>
              <a:t>36%</a:t>
            </a:r>
            <a:r>
              <a:rPr kumimoji="0" lang="en-US" sz="1400" b="0" i="0" u="none" strike="noStrike" kern="0" cap="none" spc="0" normalizeH="0" baseline="0" noProof="0" dirty="0">
                <a:ln>
                  <a:noFill/>
                </a:ln>
                <a:solidFill>
                  <a:srgbClr val="000000"/>
                </a:solidFill>
                <a:effectLst/>
                <a:uLnTx/>
                <a:uFillTx/>
                <a:latin typeface="Arial"/>
                <a:cs typeface="Arial"/>
                <a:sym typeface="Arial"/>
              </a:rPr>
              <a:t> to </a:t>
            </a:r>
            <a:r>
              <a:rPr kumimoji="0" lang="en-US" sz="1400" b="1" i="0" u="none" strike="noStrike" kern="0" cap="none" spc="0" normalizeH="0" baseline="0" noProof="0" dirty="0">
                <a:ln>
                  <a:noFill/>
                </a:ln>
                <a:solidFill>
                  <a:srgbClr val="000000"/>
                </a:solidFill>
                <a:effectLst/>
                <a:uLnTx/>
                <a:uFillTx/>
                <a:latin typeface="Arial"/>
                <a:cs typeface="Arial"/>
                <a:sym typeface="Arial"/>
              </a:rPr>
              <a:t>34%</a:t>
            </a:r>
            <a:r>
              <a:rPr kumimoji="0" lang="en-US" sz="1400" b="0" i="0" u="none" strike="noStrike" kern="0" cap="none" spc="0" normalizeH="0" baseline="0" noProof="0" dirty="0">
                <a:ln>
                  <a:noFill/>
                </a:ln>
                <a:solidFill>
                  <a:srgbClr val="000000"/>
                </a:solidFill>
                <a:effectLst/>
                <a:uLnTx/>
                <a:uFillTx/>
                <a:latin typeface="Arial"/>
                <a:cs typeface="Arial"/>
                <a:sym typeface="Arial"/>
              </a:rPr>
              <a:t>, implying that while access is sustained, completion remains a continuing concern.</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In contrast, </a:t>
            </a:r>
            <a:r>
              <a:rPr kumimoji="0" lang="en-US" sz="1400" b="1" i="0" u="none" strike="noStrike" kern="0" cap="none" spc="0" normalizeH="0" baseline="0" noProof="0" dirty="0">
                <a:ln>
                  <a:noFill/>
                </a:ln>
                <a:solidFill>
                  <a:srgbClr val="000000"/>
                </a:solidFill>
                <a:effectLst/>
                <a:uLnTx/>
                <a:uFillTx/>
                <a:latin typeface="Arial"/>
                <a:cs typeface="Arial"/>
                <a:sym typeface="Arial"/>
              </a:rPr>
              <a:t>SHS</a:t>
            </a:r>
            <a:r>
              <a:rPr kumimoji="0" lang="en-US" sz="1400" b="0" i="0" u="none" strike="noStrike" kern="0" cap="none" spc="0" normalizeH="0" baseline="0" noProof="0" dirty="0">
                <a:ln>
                  <a:noFill/>
                </a:ln>
                <a:solidFill>
                  <a:srgbClr val="000000"/>
                </a:solidFill>
                <a:effectLst/>
                <a:uLnTx/>
                <a:uFillTx/>
                <a:latin typeface="Arial"/>
                <a:cs typeface="Arial"/>
                <a:sym typeface="Arial"/>
              </a:rPr>
              <a:t> consistently posted very high completion rates (99–100%), though a decline to </a:t>
            </a:r>
            <a:r>
              <a:rPr kumimoji="0" lang="en-US" sz="1400" b="1" i="0" u="none" strike="noStrike" kern="0" cap="none" spc="0" normalizeH="0" baseline="0" noProof="0" dirty="0">
                <a:ln>
                  <a:noFill/>
                </a:ln>
                <a:solidFill>
                  <a:srgbClr val="000000"/>
                </a:solidFill>
                <a:effectLst/>
                <a:uLnTx/>
                <a:uFillTx/>
                <a:latin typeface="Arial"/>
                <a:cs typeface="Arial"/>
                <a:sym typeface="Arial"/>
              </a:rPr>
              <a:t>85%</a:t>
            </a:r>
            <a:r>
              <a:rPr kumimoji="0" lang="en-US" sz="1400" b="0" i="0" u="none" strike="noStrike" kern="0" cap="none" spc="0" normalizeH="0" baseline="0" noProof="0" dirty="0">
                <a:ln>
                  <a:noFill/>
                </a:ln>
                <a:solidFill>
                  <a:srgbClr val="000000"/>
                </a:solidFill>
                <a:effectLst/>
                <a:uLnTx/>
                <a:uFillTx/>
                <a:latin typeface="Arial"/>
                <a:cs typeface="Arial"/>
                <a:sym typeface="Arial"/>
              </a:rPr>
              <a:t> in SY 2024–2025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indicates that the rapid increase in enrollees also brought new completion challenges.</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Overall, the data suggests that while access to ALS programs is expanding, especially in BLP and SHS, there is a critical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need to intensify learner support systems, strengthen early-level interventions, and implement closer monitoring and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targeted remediation strategies, particularly in BLP, Elementary, and JHS, to ensure improved retention and higher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completion outcomes across all levels.</a:t>
            </a:r>
            <a:endParaRPr kumimoji="0" lang="en-PH"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6837507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BBC5AF-85D6-2DF2-A731-F8B7464F4E4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96D7732-10A3-D493-030D-867DEC73ED0F}"/>
              </a:ext>
            </a:extLst>
          </p:cNvPr>
          <p:cNvSpPr txBox="1">
            <a:spLocks/>
          </p:cNvSpPr>
          <p:nvPr/>
        </p:nvSpPr>
        <p:spPr>
          <a:xfrm>
            <a:off x="81023" y="30716"/>
            <a:ext cx="12107801" cy="646594"/>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 typeface="Arial"/>
              <a:buNone/>
              <a:tabLst/>
              <a:defRPr/>
            </a:pPr>
            <a:r>
              <a:rPr kumimoji="0" lang="en-US" sz="24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sym typeface="Arial"/>
              </a:rPr>
              <a:t>ALS ENROLLMENT AND COMPLETION RATE</a:t>
            </a:r>
          </a:p>
          <a:p>
            <a:pPr marL="0" marR="0" lvl="0" indent="0" algn="ctr" defTabSz="609265" rtl="0" eaLnBrk="1" fontAlgn="auto" latinLnBrk="0" hangingPunct="1">
              <a:lnSpc>
                <a:spcPct val="100000"/>
              </a:lnSpc>
              <a:spcBef>
                <a:spcPct val="0"/>
              </a:spcBef>
              <a:spcAft>
                <a:spcPts val="0"/>
              </a:spcAft>
              <a:buClrTx/>
              <a:buSzTx/>
              <a:buFont typeface="Arial"/>
              <a:buNone/>
              <a:tabLst/>
              <a:defRPr/>
            </a:pPr>
            <a:r>
              <a:rPr kumimoji="0" lang="en-US" sz="1800" b="1" i="0" u="none" strike="noStrike" kern="1200" cap="all" spc="0" normalizeH="0" baseline="0" noProof="0" dirty="0">
                <a:ln>
                  <a:noFill/>
                </a:ln>
                <a:solidFill>
                  <a:srgbClr val="1F497D">
                    <a:lumMod val="75000"/>
                  </a:srgbClr>
                </a:solidFill>
                <a:effectLst/>
                <a:uLnTx/>
                <a:uFillTx/>
                <a:latin typeface="Congenial Black" panose="02000503040000020004" pitchFamily="2" charset="0"/>
                <a:ea typeface="+mj-ea"/>
                <a:cs typeface="+mj-cs"/>
                <a:sym typeface="Arial"/>
              </a:rPr>
              <a:t>(3-year Comparative data)</a:t>
            </a:r>
          </a:p>
        </p:txBody>
      </p:sp>
      <p:graphicFrame>
        <p:nvGraphicFramePr>
          <p:cNvPr id="4" name="Chart 3">
            <a:extLst>
              <a:ext uri="{FF2B5EF4-FFF2-40B4-BE49-F238E27FC236}">
                <a16:creationId xmlns:a16="http://schemas.microsoft.com/office/drawing/2014/main" id="{08A8918C-78FD-9825-2308-81B1D74672F2}"/>
              </a:ext>
            </a:extLst>
          </p:cNvPr>
          <p:cNvGraphicFramePr>
            <a:graphicFrameLocks/>
          </p:cNvGraphicFramePr>
          <p:nvPr/>
        </p:nvGraphicFramePr>
        <p:xfrm>
          <a:off x="1678329" y="820288"/>
          <a:ext cx="10329867" cy="3142112"/>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967BA094-153C-70CB-54BE-2190CB53A594}"/>
              </a:ext>
            </a:extLst>
          </p:cNvPr>
          <p:cNvSpPr txBox="1"/>
          <p:nvPr/>
        </p:nvSpPr>
        <p:spPr>
          <a:xfrm>
            <a:off x="2381692" y="4145630"/>
            <a:ext cx="9626503" cy="203132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The consolidated data for BLP, Elementary, JHS, and SHS shows that enrollment slightly declined from 881 in SY 2022–2023 to 748 in SY 2023–2024 but significantly increased to 911 in SY 2024–2025, indicating a strong recovery in learner participation. The number of completers also steadily increased from 349 to 374 across the three years, reflecting improved program implementation and learner support mechanisms. However, the completion rate, while improving to 45% in 2023–2024, slightly dropped to 41% in 2024–2025, suggesting that the rapid increase in enrollment also brought challenges in learner retention and completion.</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	This implies that while access to ALS programs is expanding, greater emphasis must now be placed on strengthening learner monitoring, academic support, and intervention programs to ensure that the increasing number of enrollees are not only participating but are also successfully completing the program.</a:t>
            </a:r>
          </a:p>
        </p:txBody>
      </p:sp>
    </p:spTree>
    <p:extLst>
      <p:ext uri="{BB962C8B-B14F-4D97-AF65-F5344CB8AC3E}">
        <p14:creationId xmlns:p14="http://schemas.microsoft.com/office/powerpoint/2010/main" val="3732132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862179-F924-E34F-8D4C-F11F423C259F}"/>
            </a:ext>
          </a:extLst>
        </p:cNvPr>
        <p:cNvGrpSpPr/>
        <p:nvPr/>
      </p:nvGrpSpPr>
      <p:grpSpPr>
        <a:xfrm>
          <a:off x="0" y="0"/>
          <a:ext cx="0" cy="0"/>
          <a:chOff x="0" y="0"/>
          <a:chExt cx="0" cy="0"/>
        </a:xfrm>
      </p:grpSpPr>
      <p:graphicFrame>
        <p:nvGraphicFramePr>
          <p:cNvPr id="2" name="Google Shape;202;p6">
            <a:extLst>
              <a:ext uri="{FF2B5EF4-FFF2-40B4-BE49-F238E27FC236}">
                <a16:creationId xmlns:a16="http://schemas.microsoft.com/office/drawing/2014/main" id="{895DB397-8A8A-808B-93FE-B47EFAB5DBC8}"/>
              </a:ext>
            </a:extLst>
          </p:cNvPr>
          <p:cNvGraphicFramePr/>
          <p:nvPr>
            <p:extLst>
              <p:ext uri="{D42A27DB-BD31-4B8C-83A1-F6EECF244321}">
                <p14:modId xmlns:p14="http://schemas.microsoft.com/office/powerpoint/2010/main" val="3078259538"/>
              </p:ext>
            </p:extLst>
          </p:nvPr>
        </p:nvGraphicFramePr>
        <p:xfrm>
          <a:off x="1360967" y="632740"/>
          <a:ext cx="10643192" cy="5422660"/>
        </p:xfrm>
        <a:graphic>
          <a:graphicData uri="http://schemas.openxmlformats.org/drawingml/2006/table">
            <a:tbl>
              <a:tblPr firstRow="1" bandRow="1">
                <a:tableStyleId>{87BBE217-31D9-4F7C-999F-5D909A147C1F}</a:tableStyleId>
              </a:tblPr>
              <a:tblGrid>
                <a:gridCol w="3212357">
                  <a:extLst>
                    <a:ext uri="{9D8B030D-6E8A-4147-A177-3AD203B41FA5}">
                      <a16:colId xmlns:a16="http://schemas.microsoft.com/office/drawing/2014/main" val="20000"/>
                    </a:ext>
                  </a:extLst>
                </a:gridCol>
                <a:gridCol w="1364788">
                  <a:extLst>
                    <a:ext uri="{9D8B030D-6E8A-4147-A177-3AD203B41FA5}">
                      <a16:colId xmlns:a16="http://schemas.microsoft.com/office/drawing/2014/main" val="20001"/>
                    </a:ext>
                  </a:extLst>
                </a:gridCol>
                <a:gridCol w="1334558">
                  <a:extLst>
                    <a:ext uri="{9D8B030D-6E8A-4147-A177-3AD203B41FA5}">
                      <a16:colId xmlns:a16="http://schemas.microsoft.com/office/drawing/2014/main" val="20002"/>
                    </a:ext>
                  </a:extLst>
                </a:gridCol>
                <a:gridCol w="902952">
                  <a:extLst>
                    <a:ext uri="{9D8B030D-6E8A-4147-A177-3AD203B41FA5}">
                      <a16:colId xmlns:a16="http://schemas.microsoft.com/office/drawing/2014/main" val="20003"/>
                    </a:ext>
                  </a:extLst>
                </a:gridCol>
                <a:gridCol w="1076975">
                  <a:extLst>
                    <a:ext uri="{9D8B030D-6E8A-4147-A177-3AD203B41FA5}">
                      <a16:colId xmlns:a16="http://schemas.microsoft.com/office/drawing/2014/main" val="20004"/>
                    </a:ext>
                  </a:extLst>
                </a:gridCol>
                <a:gridCol w="2751562">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a:txBody>
                    <a:bodyPr/>
                    <a:lstStyle/>
                    <a:p>
                      <a:pPr marL="0" marR="0" lvl="0" indent="0" algn="l" rtl="0">
                        <a:lnSpc>
                          <a:spcPct val="100000"/>
                        </a:lnSpc>
                        <a:spcBef>
                          <a:spcPts val="0"/>
                        </a:spcBef>
                        <a:spcAft>
                          <a:spcPts val="0"/>
                        </a:spcAft>
                        <a:buNone/>
                      </a:pPr>
                      <a:r>
                        <a:rPr lang="en-US" sz="1400" u="none" strike="noStrike" cap="none">
                          <a:sym typeface="Poppins"/>
                        </a:rPr>
                        <a:t>Basic Education Facilities- Repair</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ym typeface="Poppins"/>
                        </a:rPr>
                        <a:t>No. of classroom repaired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76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dirty="0"/>
                        <a:t>No Downloaded Funds from CO</a:t>
                      </a: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70400">
                <a:tc>
                  <a:txBody>
                    <a:bodyPr/>
                    <a:lstStyle/>
                    <a:p>
                      <a:pPr marL="0" marR="0" lvl="0" indent="0" algn="l" rtl="0">
                        <a:lnSpc>
                          <a:spcPct val="100000"/>
                        </a:lnSpc>
                        <a:spcBef>
                          <a:spcPts val="0"/>
                        </a:spcBef>
                        <a:spcAft>
                          <a:spcPts val="0"/>
                        </a:spcAft>
                        <a:buNone/>
                      </a:pPr>
                      <a:r>
                        <a:rPr lang="en-US" sz="1400" u="none" strike="noStrike" cap="none" dirty="0">
                          <a:sym typeface="Poppins"/>
                        </a:rPr>
                        <a:t>BEFF –SF (Acquisition of School Desks, Furniture and Fixtures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sym typeface="Poppins"/>
                        </a:rPr>
                        <a:t>No. </a:t>
                      </a:r>
                      <a:r>
                        <a:rPr lang="en-US"/>
                        <a:t>of furniture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2,475</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No Downloaded Funds from CO</a:t>
                      </a: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a:txBody>
                    <a:bodyPr/>
                    <a:lstStyle/>
                    <a:p>
                      <a:pPr marL="0" marR="0" lvl="0" indent="0" algn="l" rtl="0">
                        <a:lnSpc>
                          <a:spcPct val="100000"/>
                        </a:lnSpc>
                        <a:spcBef>
                          <a:spcPts val="0"/>
                        </a:spcBef>
                        <a:spcAft>
                          <a:spcPts val="0"/>
                        </a:spcAft>
                        <a:buNone/>
                      </a:pPr>
                      <a:r>
                        <a:rPr lang="en-US" sz="1400" u="none" strike="noStrike" cap="none">
                          <a:solidFill>
                            <a:schemeClr val="dk1"/>
                          </a:solidFill>
                          <a:sym typeface="Poppins"/>
                        </a:rPr>
                        <a:t>BEFF-EAO-ELEC (Electrification)</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US"/>
                        <a:t>No. of schools electrified/ upgraded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a:txBody>
                    <a:bodyPr/>
                    <a:lstStyle/>
                    <a:p>
                      <a:pPr marL="0" marR="0" lvl="0" indent="0" algn="l" rtl="0">
                        <a:lnSpc>
                          <a:spcPct val="100000"/>
                        </a:lnSpc>
                        <a:spcBef>
                          <a:spcPts val="0"/>
                        </a:spcBef>
                        <a:spcAft>
                          <a:spcPts val="0"/>
                        </a:spcAft>
                        <a:buClr>
                          <a:srgbClr val="000000"/>
                        </a:buClr>
                        <a:buSzPts val="1400"/>
                        <a:buFont typeface="Arial"/>
                        <a:buNone/>
                      </a:pPr>
                      <a:r>
                        <a:rPr lang="en-PH"/>
                        <a:t>BEFF-PSHF (Priority School Health Facilities)</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Health Facilities constructed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No Downloaded Funds from CO</a:t>
                      </a: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a:txBody>
                    <a:bodyPr/>
                    <a:lstStyle/>
                    <a:p>
                      <a:pPr marL="0" marR="0" lvl="0" indent="0" algn="l" rtl="0">
                        <a:lnSpc>
                          <a:spcPct val="100000"/>
                        </a:lnSpc>
                        <a:spcBef>
                          <a:spcPts val="0"/>
                        </a:spcBef>
                        <a:spcAft>
                          <a:spcPts val="0"/>
                        </a:spcAft>
                        <a:buClr>
                          <a:srgbClr val="000000"/>
                        </a:buClr>
                        <a:buSzPts val="1400"/>
                        <a:buFont typeface="Arial"/>
                        <a:buNone/>
                      </a:pPr>
                      <a:r>
                        <a:rPr lang="en-PH"/>
                        <a:t>BEFF-EAO (Engineering and Administrative Overhead)</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No. of Monitoring/Visit conducted</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14 </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No Downloaded Funds from CO</a:t>
                      </a: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6536564"/>
                  </a:ext>
                </a:extLst>
              </a:tr>
            </a:tbl>
          </a:graphicData>
        </a:graphic>
      </p:graphicFrame>
    </p:spTree>
    <p:extLst>
      <p:ext uri="{BB962C8B-B14F-4D97-AF65-F5344CB8AC3E}">
        <p14:creationId xmlns:p14="http://schemas.microsoft.com/office/powerpoint/2010/main" val="7363317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1AAD29-1D7B-E163-B083-351AEA744193}"/>
            </a:ext>
          </a:extLst>
        </p:cNvPr>
        <p:cNvGrpSpPr/>
        <p:nvPr/>
      </p:nvGrpSpPr>
      <p:grpSpPr>
        <a:xfrm>
          <a:off x="0" y="0"/>
          <a:ext cx="0" cy="0"/>
          <a:chOff x="0" y="0"/>
          <a:chExt cx="0" cy="0"/>
        </a:xfrm>
      </p:grpSpPr>
      <p:graphicFrame>
        <p:nvGraphicFramePr>
          <p:cNvPr id="3" name="Google Shape;202;p6">
            <a:extLst>
              <a:ext uri="{FF2B5EF4-FFF2-40B4-BE49-F238E27FC236}">
                <a16:creationId xmlns:a16="http://schemas.microsoft.com/office/drawing/2014/main" id="{449862E0-A320-4797-2AFE-FB0920D1C750}"/>
              </a:ext>
            </a:extLst>
          </p:cNvPr>
          <p:cNvGraphicFramePr/>
          <p:nvPr>
            <p:extLst>
              <p:ext uri="{D42A27DB-BD31-4B8C-83A1-F6EECF244321}">
                <p14:modId xmlns:p14="http://schemas.microsoft.com/office/powerpoint/2010/main" val="3675729379"/>
              </p:ext>
            </p:extLst>
          </p:nvPr>
        </p:nvGraphicFramePr>
        <p:xfrm>
          <a:off x="1158949" y="1095025"/>
          <a:ext cx="10866475" cy="3532880"/>
        </p:xfrm>
        <a:graphic>
          <a:graphicData uri="http://schemas.openxmlformats.org/drawingml/2006/table">
            <a:tbl>
              <a:tblPr firstRow="1" bandRow="1">
                <a:tableStyleId>{87BBE217-31D9-4F7C-999F-5D909A147C1F}</a:tableStyleId>
              </a:tblPr>
              <a:tblGrid>
                <a:gridCol w="2785730">
                  <a:extLst>
                    <a:ext uri="{9D8B030D-6E8A-4147-A177-3AD203B41FA5}">
                      <a16:colId xmlns:a16="http://schemas.microsoft.com/office/drawing/2014/main" val="20000"/>
                    </a:ext>
                  </a:extLst>
                </a:gridCol>
                <a:gridCol w="1392865">
                  <a:extLst>
                    <a:ext uri="{9D8B030D-6E8A-4147-A177-3AD203B41FA5}">
                      <a16:colId xmlns:a16="http://schemas.microsoft.com/office/drawing/2014/main" val="20001"/>
                    </a:ext>
                  </a:extLst>
                </a:gridCol>
                <a:gridCol w="1252898">
                  <a:extLst>
                    <a:ext uri="{9D8B030D-6E8A-4147-A177-3AD203B41FA5}">
                      <a16:colId xmlns:a16="http://schemas.microsoft.com/office/drawing/2014/main" val="20002"/>
                    </a:ext>
                  </a:extLst>
                </a:gridCol>
                <a:gridCol w="1232276">
                  <a:extLst>
                    <a:ext uri="{9D8B030D-6E8A-4147-A177-3AD203B41FA5}">
                      <a16:colId xmlns:a16="http://schemas.microsoft.com/office/drawing/2014/main" val="20003"/>
                    </a:ext>
                  </a:extLst>
                </a:gridCol>
                <a:gridCol w="1146965">
                  <a:extLst>
                    <a:ext uri="{9D8B030D-6E8A-4147-A177-3AD203B41FA5}">
                      <a16:colId xmlns:a16="http://schemas.microsoft.com/office/drawing/2014/main" val="20004"/>
                    </a:ext>
                  </a:extLst>
                </a:gridCol>
                <a:gridCol w="3055741">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rowSpan="3">
                  <a:txBody>
                    <a:bodyPr/>
                    <a:lstStyle/>
                    <a:p>
                      <a:pPr marL="0" marR="0" lvl="0" indent="0" algn="l" rtl="0">
                        <a:lnSpc>
                          <a:spcPct val="100000"/>
                        </a:lnSpc>
                        <a:spcBef>
                          <a:spcPts val="0"/>
                        </a:spcBef>
                        <a:spcAft>
                          <a:spcPts val="0"/>
                        </a:spcAft>
                        <a:buNone/>
                      </a:pPr>
                      <a:r>
                        <a:rPr lang="en-US" sz="1400" u="none" strike="noStrike" cap="none">
                          <a:sym typeface="Poppins"/>
                        </a:rPr>
                        <a:t>QRF (Quick Response Fund)</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classrooms constructed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70400">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Classrooms repaired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vMerge="1">
                  <a:txBody>
                    <a:bodyPr/>
                    <a:lstStyle/>
                    <a:p>
                      <a:pPr marL="0" marR="0" lvl="0" indent="0" algn="l" rtl="0">
                        <a:lnSpc>
                          <a:spcPct val="100000"/>
                        </a:lnSpc>
                        <a:spcBef>
                          <a:spcPts val="0"/>
                        </a:spcBef>
                        <a:spcAft>
                          <a:spcPts val="0"/>
                        </a:spcAft>
                        <a:buNone/>
                      </a:pP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t>No. of slope protection constructed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790386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0682A1D-DCA9-884B-6069-0D319905A8CD}"/>
            </a:ext>
          </a:extLst>
        </p:cNvPr>
        <p:cNvGrpSpPr/>
        <p:nvPr/>
      </p:nvGrpSpPr>
      <p:grpSpPr>
        <a:xfrm>
          <a:off x="0" y="0"/>
          <a:ext cx="0" cy="0"/>
          <a:chOff x="0" y="0"/>
          <a:chExt cx="0" cy="0"/>
        </a:xfrm>
      </p:grpSpPr>
      <p:graphicFrame>
        <p:nvGraphicFramePr>
          <p:cNvPr id="4" name="Google Shape;202;p6">
            <a:extLst>
              <a:ext uri="{FF2B5EF4-FFF2-40B4-BE49-F238E27FC236}">
                <a16:creationId xmlns:a16="http://schemas.microsoft.com/office/drawing/2014/main" id="{1E9213B2-655A-5835-F418-A335AC839CF9}"/>
              </a:ext>
            </a:extLst>
          </p:cNvPr>
          <p:cNvGraphicFramePr/>
          <p:nvPr>
            <p:extLst>
              <p:ext uri="{D42A27DB-BD31-4B8C-83A1-F6EECF244321}">
                <p14:modId xmlns:p14="http://schemas.microsoft.com/office/powerpoint/2010/main" val="2408029324"/>
              </p:ext>
            </p:extLst>
          </p:nvPr>
        </p:nvGraphicFramePr>
        <p:xfrm>
          <a:off x="1020725" y="693685"/>
          <a:ext cx="10994067" cy="5544570"/>
        </p:xfrm>
        <a:graphic>
          <a:graphicData uri="http://schemas.openxmlformats.org/drawingml/2006/table">
            <a:tbl>
              <a:tblPr firstRow="1" bandRow="1">
                <a:tableStyleId>{87BBE217-31D9-4F7C-999F-5D909A147C1F}</a:tableStyleId>
              </a:tblPr>
              <a:tblGrid>
                <a:gridCol w="3126453">
                  <a:extLst>
                    <a:ext uri="{9D8B030D-6E8A-4147-A177-3AD203B41FA5}">
                      <a16:colId xmlns:a16="http://schemas.microsoft.com/office/drawing/2014/main" val="20000"/>
                    </a:ext>
                  </a:extLst>
                </a:gridCol>
                <a:gridCol w="1927660">
                  <a:extLst>
                    <a:ext uri="{9D8B030D-6E8A-4147-A177-3AD203B41FA5}">
                      <a16:colId xmlns:a16="http://schemas.microsoft.com/office/drawing/2014/main" val="20001"/>
                    </a:ext>
                  </a:extLst>
                </a:gridCol>
                <a:gridCol w="1179613">
                  <a:extLst>
                    <a:ext uri="{9D8B030D-6E8A-4147-A177-3AD203B41FA5}">
                      <a16:colId xmlns:a16="http://schemas.microsoft.com/office/drawing/2014/main" val="20002"/>
                    </a:ext>
                  </a:extLst>
                </a:gridCol>
                <a:gridCol w="1006986">
                  <a:extLst>
                    <a:ext uri="{9D8B030D-6E8A-4147-A177-3AD203B41FA5}">
                      <a16:colId xmlns:a16="http://schemas.microsoft.com/office/drawing/2014/main" val="20003"/>
                    </a:ext>
                  </a:extLst>
                </a:gridCol>
                <a:gridCol w="1179613">
                  <a:extLst>
                    <a:ext uri="{9D8B030D-6E8A-4147-A177-3AD203B41FA5}">
                      <a16:colId xmlns:a16="http://schemas.microsoft.com/office/drawing/2014/main" val="20004"/>
                    </a:ext>
                  </a:extLst>
                </a:gridCol>
                <a:gridCol w="2573742">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a:txBody>
                    <a:bodyPr/>
                    <a:lstStyle/>
                    <a:p>
                      <a:pPr marL="0" marR="0" lvl="0" indent="0" algn="l" rtl="0">
                        <a:lnSpc>
                          <a:spcPct val="100000"/>
                        </a:lnSpc>
                        <a:spcBef>
                          <a:spcPts val="0"/>
                        </a:spcBef>
                        <a:spcAft>
                          <a:spcPts val="0"/>
                        </a:spcAft>
                        <a:buNone/>
                      </a:pPr>
                      <a:r>
                        <a:rPr lang="en-US" sz="1400" u="none" strike="noStrike" cap="none">
                          <a:sym typeface="Poppins"/>
                        </a:rPr>
                        <a:t>GABALDON (Conservation and restoration of Gabaldon and other heritage school buildings)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Gabaldon repaired/ conserved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05875">
                <a:tc>
                  <a:txBody>
                    <a:bodyPr/>
                    <a:lstStyle/>
                    <a:p>
                      <a:pPr marL="0" marR="0" lvl="0" indent="0" algn="l" rtl="0">
                        <a:lnSpc>
                          <a:spcPct val="100000"/>
                        </a:lnSpc>
                        <a:spcBef>
                          <a:spcPts val="0"/>
                        </a:spcBef>
                        <a:spcAft>
                          <a:spcPts val="0"/>
                        </a:spcAft>
                        <a:buNone/>
                      </a:pPr>
                      <a:r>
                        <a:rPr lang="en-PH"/>
                        <a:t>IASS (</a:t>
                      </a:r>
                      <a:r>
                        <a:rPr lang="en-US"/>
                        <a:t>Improvement and Acquisition of School Sites)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US"/>
                        <a:t>No. of schools provided for support fund for School Site survey, Transfer and Titling and Registration of Special Patents provided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4</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4</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rowSpan="2">
                  <a:txBody>
                    <a:bodyPr/>
                    <a:lstStyle/>
                    <a:p>
                      <a:pPr marL="0" marR="0" lvl="0" indent="0" algn="l" rtl="0">
                        <a:lnSpc>
                          <a:spcPct val="100000"/>
                        </a:lnSpc>
                        <a:spcBef>
                          <a:spcPts val="0"/>
                        </a:spcBef>
                        <a:spcAft>
                          <a:spcPts val="0"/>
                        </a:spcAft>
                        <a:buClr>
                          <a:srgbClr val="000000"/>
                        </a:buClr>
                        <a:buSzPts val="1400"/>
                        <a:buFont typeface="Arial"/>
                        <a:buNone/>
                      </a:pPr>
                      <a:r>
                        <a:rPr lang="en-PH"/>
                        <a:t>LMSP (Last Mile Schools Program)</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Number of Last Mile School classrooms constructed and repaired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Number of Monitoring/visits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5391283"/>
                  </a:ext>
                </a:extLst>
              </a:tr>
            </a:tbl>
          </a:graphicData>
        </a:graphic>
      </p:graphicFrame>
    </p:spTree>
    <p:extLst>
      <p:ext uri="{BB962C8B-B14F-4D97-AF65-F5344CB8AC3E}">
        <p14:creationId xmlns:p14="http://schemas.microsoft.com/office/powerpoint/2010/main" val="3192611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6458CE7-0EB7-6E14-51DB-8F20FAA553F5}"/>
            </a:ext>
          </a:extLst>
        </p:cNvPr>
        <p:cNvGrpSpPr/>
        <p:nvPr/>
      </p:nvGrpSpPr>
      <p:grpSpPr>
        <a:xfrm>
          <a:off x="0" y="0"/>
          <a:ext cx="0" cy="0"/>
          <a:chOff x="0" y="0"/>
          <a:chExt cx="0" cy="0"/>
        </a:xfrm>
      </p:grpSpPr>
      <p:graphicFrame>
        <p:nvGraphicFramePr>
          <p:cNvPr id="2" name="Google Shape;202;p6">
            <a:extLst>
              <a:ext uri="{FF2B5EF4-FFF2-40B4-BE49-F238E27FC236}">
                <a16:creationId xmlns:a16="http://schemas.microsoft.com/office/drawing/2014/main" id="{908AA846-E303-7758-8080-7488E9CD0143}"/>
              </a:ext>
            </a:extLst>
          </p:cNvPr>
          <p:cNvGraphicFramePr/>
          <p:nvPr>
            <p:extLst>
              <p:ext uri="{D42A27DB-BD31-4B8C-83A1-F6EECF244321}">
                <p14:modId xmlns:p14="http://schemas.microsoft.com/office/powerpoint/2010/main" val="129589931"/>
              </p:ext>
            </p:extLst>
          </p:nvPr>
        </p:nvGraphicFramePr>
        <p:xfrm>
          <a:off x="1127051" y="1726815"/>
          <a:ext cx="10987345" cy="3106160"/>
        </p:xfrm>
        <a:graphic>
          <a:graphicData uri="http://schemas.openxmlformats.org/drawingml/2006/table">
            <a:tbl>
              <a:tblPr firstRow="1" bandRow="1">
                <a:tableStyleId>{87BBE217-31D9-4F7C-999F-5D909A147C1F}</a:tableStyleId>
              </a:tblPr>
              <a:tblGrid>
                <a:gridCol w="3009528">
                  <a:extLst>
                    <a:ext uri="{9D8B030D-6E8A-4147-A177-3AD203B41FA5}">
                      <a16:colId xmlns:a16="http://schemas.microsoft.com/office/drawing/2014/main" val="20000"/>
                    </a:ext>
                  </a:extLst>
                </a:gridCol>
                <a:gridCol w="2022326">
                  <a:extLst>
                    <a:ext uri="{9D8B030D-6E8A-4147-A177-3AD203B41FA5}">
                      <a16:colId xmlns:a16="http://schemas.microsoft.com/office/drawing/2014/main" val="20001"/>
                    </a:ext>
                  </a:extLst>
                </a:gridCol>
                <a:gridCol w="1274736">
                  <a:extLst>
                    <a:ext uri="{9D8B030D-6E8A-4147-A177-3AD203B41FA5}">
                      <a16:colId xmlns:a16="http://schemas.microsoft.com/office/drawing/2014/main" val="20002"/>
                    </a:ext>
                  </a:extLst>
                </a:gridCol>
                <a:gridCol w="1102215">
                  <a:extLst>
                    <a:ext uri="{9D8B030D-6E8A-4147-A177-3AD203B41FA5}">
                      <a16:colId xmlns:a16="http://schemas.microsoft.com/office/drawing/2014/main" val="20003"/>
                    </a:ext>
                  </a:extLst>
                </a:gridCol>
                <a:gridCol w="987202">
                  <a:extLst>
                    <a:ext uri="{9D8B030D-6E8A-4147-A177-3AD203B41FA5}">
                      <a16:colId xmlns:a16="http://schemas.microsoft.com/office/drawing/2014/main" val="20004"/>
                    </a:ext>
                  </a:extLst>
                </a:gridCol>
                <a:gridCol w="2591338">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a:txBody>
                    <a:bodyPr/>
                    <a:lstStyle/>
                    <a:p>
                      <a:pPr marL="0" marR="0" lvl="0" indent="0" algn="l" rtl="0">
                        <a:lnSpc>
                          <a:spcPct val="100000"/>
                        </a:lnSpc>
                        <a:spcBef>
                          <a:spcPts val="0"/>
                        </a:spcBef>
                        <a:spcAft>
                          <a:spcPts val="0"/>
                        </a:spcAft>
                        <a:buNone/>
                      </a:pPr>
                      <a:r>
                        <a:rPr lang="en-US" sz="1400" u="none" strike="noStrike" cap="none">
                          <a:sym typeface="Poppins"/>
                        </a:rPr>
                        <a:t>NSPP(New School Personnel Positions)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Number of new teaching positions filled-up</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21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21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05875">
                <a:tc rowSpan="2">
                  <a:txBody>
                    <a:bodyPr/>
                    <a:lstStyle/>
                    <a:p>
                      <a:pPr marL="0" marR="0" lvl="0" indent="0" algn="l" rtl="0">
                        <a:lnSpc>
                          <a:spcPct val="100000"/>
                        </a:lnSpc>
                        <a:spcBef>
                          <a:spcPts val="0"/>
                        </a:spcBef>
                        <a:spcAft>
                          <a:spcPts val="0"/>
                        </a:spcAft>
                        <a:buNone/>
                      </a:pPr>
                      <a:r>
                        <a:rPr lang="en-US"/>
                        <a:t>SBFP (School-Based Feeding Program)</a:t>
                      </a:r>
                    </a:p>
                    <a:p>
                      <a:pPr marL="0" marR="0" lvl="0" indent="0" algn="l" rtl="0">
                        <a:lnSpc>
                          <a:spcPct val="100000"/>
                        </a:lnSpc>
                        <a:spcBef>
                          <a:spcPts val="0"/>
                        </a:spcBef>
                        <a:spcAft>
                          <a:spcPts val="0"/>
                        </a:spcAft>
                        <a:buNone/>
                      </a:pPr>
                      <a:endParaRPr lang="en-US"/>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t>No. of recipient's schools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40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40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recipient learners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4052</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4052</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886700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3830BA-C895-C98E-DBFB-0BE1065B0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39C0B-6359-2865-68A4-42A820D61543}"/>
              </a:ext>
            </a:extLst>
          </p:cNvPr>
          <p:cNvSpPr txBox="1">
            <a:spLocks/>
          </p:cNvSpPr>
          <p:nvPr/>
        </p:nvSpPr>
        <p:spPr>
          <a:xfrm>
            <a:off x="1818169" y="2533011"/>
            <a:ext cx="9548036"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8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EQUITY </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3200" i="1" cap="none">
                <a:solidFill>
                  <a:srgbClr val="1F497D">
                    <a:lumMod val="75000"/>
                  </a:srgbClr>
                </a:solidFill>
                <a:latin typeface="Congenial Black" panose="02000503040000020004" pitchFamily="2" charset="0"/>
              </a:rPr>
              <a:t>IO: Disadvantaged school-age children and youth, and adults benefited from appropriate equity initiatives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1623109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51B6AC-8D14-7E59-5553-D2596755D79E}"/>
            </a:ext>
          </a:extLst>
        </p:cNvPr>
        <p:cNvGrpSpPr/>
        <p:nvPr/>
      </p:nvGrpSpPr>
      <p:grpSpPr>
        <a:xfrm>
          <a:off x="0" y="0"/>
          <a:ext cx="0" cy="0"/>
          <a:chOff x="0" y="0"/>
          <a:chExt cx="0" cy="0"/>
        </a:xfrm>
      </p:grpSpPr>
      <p:graphicFrame>
        <p:nvGraphicFramePr>
          <p:cNvPr id="3" name="Google Shape;217;p8">
            <a:extLst>
              <a:ext uri="{FF2B5EF4-FFF2-40B4-BE49-F238E27FC236}">
                <a16:creationId xmlns:a16="http://schemas.microsoft.com/office/drawing/2014/main" id="{F06F1621-668B-A69E-F241-E067F51BDA48}"/>
              </a:ext>
            </a:extLst>
          </p:cNvPr>
          <p:cNvGraphicFramePr/>
          <p:nvPr>
            <p:extLst>
              <p:ext uri="{D42A27DB-BD31-4B8C-83A1-F6EECF244321}">
                <p14:modId xmlns:p14="http://schemas.microsoft.com/office/powerpoint/2010/main" val="1319973895"/>
              </p:ext>
            </p:extLst>
          </p:nvPr>
        </p:nvGraphicFramePr>
        <p:xfrm>
          <a:off x="1148627" y="1594226"/>
          <a:ext cx="10600348" cy="3006512"/>
        </p:xfrm>
        <a:graphic>
          <a:graphicData uri="http://schemas.openxmlformats.org/drawingml/2006/table">
            <a:tbl>
              <a:tblPr firstRow="1" bandRow="1">
                <a:noFill/>
                <a:tableStyleId>{87BBE217-31D9-4F7C-999F-5D909A147C1F}</a:tableStyleId>
              </a:tblPr>
              <a:tblGrid>
                <a:gridCol w="2319344">
                  <a:extLst>
                    <a:ext uri="{9D8B030D-6E8A-4147-A177-3AD203B41FA5}">
                      <a16:colId xmlns:a16="http://schemas.microsoft.com/office/drawing/2014/main" val="20000"/>
                    </a:ext>
                  </a:extLst>
                </a:gridCol>
                <a:gridCol w="1322974">
                  <a:extLst>
                    <a:ext uri="{9D8B030D-6E8A-4147-A177-3AD203B41FA5}">
                      <a16:colId xmlns:a16="http://schemas.microsoft.com/office/drawing/2014/main" val="3523034396"/>
                    </a:ext>
                  </a:extLst>
                </a:gridCol>
                <a:gridCol w="1322974">
                  <a:extLst>
                    <a:ext uri="{9D8B030D-6E8A-4147-A177-3AD203B41FA5}">
                      <a16:colId xmlns:a16="http://schemas.microsoft.com/office/drawing/2014/main" val="20001"/>
                    </a:ext>
                  </a:extLst>
                </a:gridCol>
                <a:gridCol w="1413932">
                  <a:extLst>
                    <a:ext uri="{9D8B030D-6E8A-4147-A177-3AD203B41FA5}">
                      <a16:colId xmlns:a16="http://schemas.microsoft.com/office/drawing/2014/main" val="20002"/>
                    </a:ext>
                  </a:extLst>
                </a:gridCol>
                <a:gridCol w="4221124">
                  <a:extLst>
                    <a:ext uri="{9D8B030D-6E8A-4147-A177-3AD203B41FA5}">
                      <a16:colId xmlns:a16="http://schemas.microsoft.com/office/drawing/2014/main" val="20003"/>
                    </a:ext>
                  </a:extLst>
                </a:gridCol>
              </a:tblGrid>
              <a:tr h="658209">
                <a:tc>
                  <a:txBody>
                    <a:bodyPr/>
                    <a:lstStyle/>
                    <a:p>
                      <a:pPr marL="0" marR="0" lvl="0" indent="0" algn="ctr" rtl="0">
                        <a:lnSpc>
                          <a:spcPct val="100000"/>
                        </a:lnSpc>
                        <a:spcBef>
                          <a:spcPts val="0"/>
                        </a:spcBef>
                        <a:spcAft>
                          <a:spcPts val="0"/>
                        </a:spcAft>
                        <a:buNone/>
                      </a:pPr>
                      <a:r>
                        <a:rPr lang="en-US" sz="1600" b="1" u="none" strike="noStrike" cap="none">
                          <a:latin typeface="Poppins"/>
                          <a:ea typeface="Poppins"/>
                          <a:cs typeface="Poppins"/>
                          <a:sym typeface="Poppins"/>
                        </a:rPr>
                        <a:t>Performance Indicators</a:t>
                      </a:r>
                      <a:endParaRPr/>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600"/>
                        <a:buFont typeface="Arial"/>
                        <a:buNone/>
                      </a:pPr>
                      <a:r>
                        <a:rPr lang="en-PH" sz="1600"/>
                        <a:t>SY 2022-2023</a:t>
                      </a:r>
                      <a:endParaRPr sz="1600"/>
                    </a:p>
                  </a:txBody>
                  <a:tcPr marL="91450" marR="91450" marT="45725" marB="45725" anchor="ctr">
                    <a:lnL w="9525" cap="flat" cmpd="sng" algn="ctr">
                      <a:solidFill>
                        <a:srgbClr val="A5A5A5"/>
                      </a:solidFill>
                      <a:prstDash val="solid"/>
                      <a:round/>
                      <a:headEnd type="none" w="sm" len="sm"/>
                      <a:tailEnd type="none" w="sm" len="sm"/>
                    </a:lnL>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latin typeface="Poppins"/>
                          <a:ea typeface="Poppins"/>
                          <a:cs typeface="Poppins"/>
                          <a:sym typeface="Poppins"/>
                        </a:rPr>
                        <a:t>SY 2023-2024</a:t>
                      </a:r>
                      <a:endParaRPr/>
                    </a:p>
                  </a:txBody>
                  <a:tcPr marL="91450" marR="91450" marT="45725" marB="45725" anchor="ctr">
                    <a:lnL w="9525" cap="flat" cmpd="sng" algn="ctr">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latin typeface="Poppins"/>
                          <a:ea typeface="Poppins"/>
                          <a:cs typeface="Poppins"/>
                          <a:sym typeface="Poppins"/>
                        </a:rPr>
                        <a:t>SY 2024-2025</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FFFFFF"/>
                          </a:solidFill>
                          <a:latin typeface="Poppins"/>
                          <a:ea typeface="Poppins"/>
                          <a:cs typeface="Poppins"/>
                          <a:sym typeface="Poppins"/>
                        </a:rPr>
                        <a:t>Reasons for Under/Over Performance</a:t>
                      </a:r>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0"/>
                  </a:ext>
                </a:extLst>
              </a:tr>
              <a:tr h="1281493">
                <a:tc>
                  <a:txBody>
                    <a:bodyPr/>
                    <a:lstStyle/>
                    <a:p>
                      <a:pPr marL="0" marR="0" lvl="0" indent="0" algn="l" rtl="0">
                        <a:lnSpc>
                          <a:spcPct val="100000"/>
                        </a:lnSpc>
                        <a:spcBef>
                          <a:spcPts val="0"/>
                        </a:spcBef>
                        <a:spcAft>
                          <a:spcPts val="0"/>
                        </a:spcAft>
                        <a:buNone/>
                      </a:pPr>
                      <a:r>
                        <a:rPr lang="en-US" sz="1600" u="none" strike="noStrike" cap="none">
                          <a:latin typeface="Poppins"/>
                          <a:ea typeface="Poppins"/>
                          <a:cs typeface="Poppins"/>
                          <a:sym typeface="Poppins"/>
                        </a:rPr>
                        <a:t>Elementary Gender Parity Index Completion</a:t>
                      </a:r>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1.00</a:t>
                      </a:r>
                    </a:p>
                  </a:txBody>
                  <a:tcPr marL="91450" marR="91450" marT="45725" marB="45725" anchor="ctr">
                    <a:lnL w="9525" cap="flat" cmpd="sng" algn="ctr">
                      <a:solidFill>
                        <a:srgbClr val="A5A5A5"/>
                      </a:solidFill>
                      <a:prstDash val="solid"/>
                      <a:round/>
                      <a:headEnd type="none" w="sm" len="sm"/>
                      <a:tailEnd type="none" w="sm" len="sm"/>
                    </a:lnL>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1.01</a:t>
                      </a:r>
                    </a:p>
                  </a:txBody>
                  <a:tcPr marL="91450" marR="91450" marT="45725" marB="45725" anchor="ctr">
                    <a:lnL w="9525" cap="flat" cmpd="sng" algn="ctr">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n/a</a:t>
                      </a: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600" u="none" strike="noStrike" cap="none" dirty="0">
                          <a:latin typeface="Poppins"/>
                          <a:ea typeface="Poppins"/>
                          <a:cs typeface="Poppins"/>
                          <a:sym typeface="Poppins"/>
                        </a:rPr>
                        <a:t>The trend reveals that there is parity between sexes (which means that more girls complete school compared to boys)</a:t>
                      </a: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1"/>
                  </a:ext>
                </a:extLst>
              </a:tr>
              <a:tr h="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Poppins"/>
                          <a:ea typeface="Poppins"/>
                          <a:cs typeface="Poppins"/>
                          <a:sym typeface="Poppins"/>
                        </a:rPr>
                        <a:t>Secondary Gender Parity Index Completion</a:t>
                      </a:r>
                      <a:endParaRPr/>
                    </a:p>
                    <a:p>
                      <a:pPr marL="0" marR="0" lvl="0" indent="0" algn="l" rtl="0">
                        <a:lnSpc>
                          <a:spcPct val="100000"/>
                        </a:lnSpc>
                        <a:spcBef>
                          <a:spcPts val="0"/>
                        </a:spcBef>
                        <a:spcAft>
                          <a:spcPts val="0"/>
                        </a:spcAft>
                        <a:buNone/>
                      </a:pPr>
                      <a:endParaRPr sz="1600" u="none" strike="noStrike" cap="none">
                        <a:latin typeface="Poppins"/>
                        <a:ea typeface="Poppins"/>
                        <a:cs typeface="Poppins"/>
                        <a:sym typeface="Poppins"/>
                      </a:endParaRPr>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1.02</a:t>
                      </a:r>
                    </a:p>
                  </a:txBody>
                  <a:tcPr marL="91450" marR="91450" marT="45725" marB="45725" anchor="ctr">
                    <a:lnL w="9525" cap="flat" cmpd="sng" algn="ctr">
                      <a:solidFill>
                        <a:srgbClr val="A5A5A5"/>
                      </a:solidFill>
                      <a:prstDash val="solid"/>
                      <a:round/>
                      <a:headEnd type="none" w="sm" len="sm"/>
                      <a:tailEnd type="none" w="sm" len="sm"/>
                    </a:lnL>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1.10</a:t>
                      </a:r>
                    </a:p>
                  </a:txBody>
                  <a:tcPr marL="91450" marR="91450" marT="45725" marB="45725" anchor="ctr">
                    <a:lnL w="9525" cap="flat" cmpd="sng" algn="ctr">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dirty="0"/>
                        <a:t>n/a</a:t>
                      </a: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Clr>
                          <a:schemeClr val="dk1"/>
                        </a:buClr>
                        <a:buFont typeface="Arial"/>
                        <a:buNone/>
                      </a:pPr>
                      <a:r>
                        <a:rPr lang="en-US" sz="1600" u="none" strike="noStrike" cap="none" dirty="0">
                          <a:latin typeface="Poppins"/>
                          <a:ea typeface="Poppins"/>
                          <a:cs typeface="Poppins"/>
                          <a:sym typeface="Poppins"/>
                        </a:rPr>
                        <a:t>The trend reveals that there is parity between sexes (which means that more girls complete school compared boys)</a:t>
                      </a: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2"/>
                  </a:ext>
                </a:extLst>
              </a:tr>
            </a:tbl>
          </a:graphicData>
        </a:graphic>
      </p:graphicFrame>
      <p:sp>
        <p:nvSpPr>
          <p:cNvPr id="5" name="Google Shape;218;p8">
            <a:extLst>
              <a:ext uri="{FF2B5EF4-FFF2-40B4-BE49-F238E27FC236}">
                <a16:creationId xmlns:a16="http://schemas.microsoft.com/office/drawing/2014/main" id="{FE99A357-6748-3D99-479B-960254C815E9}"/>
              </a:ext>
            </a:extLst>
          </p:cNvPr>
          <p:cNvSpPr txBox="1"/>
          <p:nvPr/>
        </p:nvSpPr>
        <p:spPr>
          <a:xfrm>
            <a:off x="963829" y="319857"/>
            <a:ext cx="10969943" cy="914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4400" b="1" i="0" u="none" strike="noStrike" cap="none">
                <a:solidFill>
                  <a:schemeClr val="dk1"/>
                </a:solidFill>
                <a:latin typeface="Poppins"/>
                <a:ea typeface="Poppins"/>
                <a:cs typeface="Poppins"/>
                <a:sym typeface="Poppins"/>
              </a:rPr>
              <a:t>KPIs (Three-Year Data)</a:t>
            </a:r>
            <a:endParaRPr/>
          </a:p>
        </p:txBody>
      </p:sp>
    </p:spTree>
    <p:extLst>
      <p:ext uri="{BB962C8B-B14F-4D97-AF65-F5344CB8AC3E}">
        <p14:creationId xmlns:p14="http://schemas.microsoft.com/office/powerpoint/2010/main" val="790854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DC2641-3748-F992-60BA-AB4F7692AC0A}"/>
            </a:ext>
          </a:extLst>
        </p:cNvPr>
        <p:cNvGrpSpPr/>
        <p:nvPr/>
      </p:nvGrpSpPr>
      <p:grpSpPr>
        <a:xfrm>
          <a:off x="0" y="0"/>
          <a:ext cx="0" cy="0"/>
          <a:chOff x="0" y="0"/>
          <a:chExt cx="0" cy="0"/>
        </a:xfrm>
      </p:grpSpPr>
      <p:graphicFrame>
        <p:nvGraphicFramePr>
          <p:cNvPr id="2" name="Google Shape;202;p6">
            <a:extLst>
              <a:ext uri="{FF2B5EF4-FFF2-40B4-BE49-F238E27FC236}">
                <a16:creationId xmlns:a16="http://schemas.microsoft.com/office/drawing/2014/main" id="{AFB68F9B-C177-E879-844A-217E22F1D43B}"/>
              </a:ext>
            </a:extLst>
          </p:cNvPr>
          <p:cNvGraphicFramePr/>
          <p:nvPr>
            <p:extLst>
              <p:ext uri="{D42A27DB-BD31-4B8C-83A1-F6EECF244321}">
                <p14:modId xmlns:p14="http://schemas.microsoft.com/office/powerpoint/2010/main" val="866028993"/>
              </p:ext>
            </p:extLst>
          </p:nvPr>
        </p:nvGraphicFramePr>
        <p:xfrm>
          <a:off x="1190847" y="715760"/>
          <a:ext cx="10738884" cy="6097039"/>
        </p:xfrm>
        <a:graphic>
          <a:graphicData uri="http://schemas.openxmlformats.org/drawingml/2006/table">
            <a:tbl>
              <a:tblPr firstRow="1" bandRow="1">
                <a:tableStyleId>{87BBE217-31D9-4F7C-999F-5D909A147C1F}</a:tableStyleId>
              </a:tblPr>
              <a:tblGrid>
                <a:gridCol w="2904001">
                  <a:extLst>
                    <a:ext uri="{9D8B030D-6E8A-4147-A177-3AD203B41FA5}">
                      <a16:colId xmlns:a16="http://schemas.microsoft.com/office/drawing/2014/main" val="20000"/>
                    </a:ext>
                  </a:extLst>
                </a:gridCol>
                <a:gridCol w="2014064">
                  <a:extLst>
                    <a:ext uri="{9D8B030D-6E8A-4147-A177-3AD203B41FA5}">
                      <a16:colId xmlns:a16="http://schemas.microsoft.com/office/drawing/2014/main" val="20001"/>
                    </a:ext>
                  </a:extLst>
                </a:gridCol>
                <a:gridCol w="1255278">
                  <a:extLst>
                    <a:ext uri="{9D8B030D-6E8A-4147-A177-3AD203B41FA5}">
                      <a16:colId xmlns:a16="http://schemas.microsoft.com/office/drawing/2014/main" val="20002"/>
                    </a:ext>
                  </a:extLst>
                </a:gridCol>
                <a:gridCol w="1086659">
                  <a:extLst>
                    <a:ext uri="{9D8B030D-6E8A-4147-A177-3AD203B41FA5}">
                      <a16:colId xmlns:a16="http://schemas.microsoft.com/office/drawing/2014/main" val="20003"/>
                    </a:ext>
                  </a:extLst>
                </a:gridCol>
                <a:gridCol w="880568">
                  <a:extLst>
                    <a:ext uri="{9D8B030D-6E8A-4147-A177-3AD203B41FA5}">
                      <a16:colId xmlns:a16="http://schemas.microsoft.com/office/drawing/2014/main" val="20004"/>
                    </a:ext>
                  </a:extLst>
                </a:gridCol>
                <a:gridCol w="2598314">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dirty="0">
                          <a:sym typeface="Poppins"/>
                        </a:rPr>
                        <a:t>Reasons for</a:t>
                      </a:r>
                      <a:r>
                        <a:rPr lang="en-US" sz="1400" b="1" u="none" strike="noStrike" cap="none" dirty="0"/>
                        <a:t> </a:t>
                      </a:r>
                      <a:endParaRPr dirty="0"/>
                    </a:p>
                    <a:p>
                      <a:pPr marL="0" marR="0" lvl="0" indent="0" algn="ctr" rtl="0">
                        <a:lnSpc>
                          <a:spcPct val="100000"/>
                        </a:lnSpc>
                        <a:spcBef>
                          <a:spcPts val="0"/>
                        </a:spcBef>
                        <a:spcAft>
                          <a:spcPts val="0"/>
                        </a:spcAft>
                        <a:buNone/>
                      </a:pPr>
                      <a:r>
                        <a:rPr lang="en-US" sz="1400" b="1" u="none" strike="noStrike" cap="none" dirty="0">
                          <a:sym typeface="Poppins"/>
                        </a:rPr>
                        <a:t>over/underperformance</a:t>
                      </a:r>
                      <a:endParaRPr dirty="0"/>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757600">
                <a:tc rowSpan="3">
                  <a:txBody>
                    <a:bodyPr/>
                    <a:lstStyle/>
                    <a:p>
                      <a:pPr marL="0" marR="0" lvl="0" indent="0" algn="l" rtl="0">
                        <a:lnSpc>
                          <a:spcPct val="100000"/>
                        </a:lnSpc>
                        <a:spcBef>
                          <a:spcPts val="0"/>
                        </a:spcBef>
                        <a:spcAft>
                          <a:spcPts val="0"/>
                        </a:spcAft>
                        <a:buNone/>
                      </a:pPr>
                      <a:r>
                        <a:rPr lang="en-US" sz="1400" u="none" strike="noStrike" cap="none">
                          <a:sym typeface="Poppins"/>
                        </a:rPr>
                        <a:t>SPED (Special Education Program-SNED)</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46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46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451384">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solidFill>
                            <a:schemeClr val="tx1"/>
                          </a:solidFill>
                        </a:rPr>
                        <a:t>No. of Enrolment</a:t>
                      </a:r>
                      <a:endParaRPr>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356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356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dirty="0">
                          <a:latin typeface="Poppins"/>
                          <a:ea typeface="Poppins"/>
                          <a:cs typeface="Poppins"/>
                          <a:sym typeface="Poppins"/>
                        </a:rPr>
                        <a:t>100%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vMerge="1">
                  <a:txBody>
                    <a:bodyPr/>
                    <a:lstStyle/>
                    <a:p>
                      <a:pPr marL="0" marR="0" lvl="0" indent="0" algn="l" rtl="0">
                        <a:lnSpc>
                          <a:spcPct val="100000"/>
                        </a:lnSpc>
                        <a:spcBef>
                          <a:spcPts val="0"/>
                        </a:spcBef>
                        <a:spcAft>
                          <a:spcPts val="0"/>
                        </a:spcAft>
                        <a:buNone/>
                      </a:pPr>
                      <a:endParaRPr lang="en-US"/>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solidFill>
                            <a:schemeClr val="tx1"/>
                          </a:solidFill>
                        </a:rPr>
                        <a:t>No. of Activities Conducted</a:t>
                      </a:r>
                      <a:endParaRPr>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8</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8</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5875">
                <a:tc rowSpan="4">
                  <a:txBody>
                    <a:bodyPr/>
                    <a:lstStyle/>
                    <a:p>
                      <a:pPr marL="0" marR="0" lvl="0" indent="0" algn="l" rtl="0">
                        <a:lnSpc>
                          <a:spcPct val="100000"/>
                        </a:lnSpc>
                        <a:spcBef>
                          <a:spcPts val="0"/>
                        </a:spcBef>
                        <a:spcAft>
                          <a:spcPts val="0"/>
                        </a:spcAft>
                        <a:buNone/>
                      </a:pPr>
                      <a:r>
                        <a:rPr lang="en-US" sz="1400" u="none" strike="noStrike" cap="none" err="1">
                          <a:sym typeface="Poppins"/>
                        </a:rPr>
                        <a:t>IPEd</a:t>
                      </a:r>
                      <a:r>
                        <a:rPr lang="en-US" sz="1400" u="none" strike="noStrike" cap="none">
                          <a:sym typeface="Poppins"/>
                        </a:rPr>
                        <a:t> (Indigenous Peoples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chemeClr val="tx1"/>
                          </a:solidFill>
                        </a:rPr>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40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40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solidFill>
                            <a:schemeClr val="tx1"/>
                          </a:solidFill>
                        </a:rPr>
                        <a:t>No. of Enrolment </a:t>
                      </a:r>
                      <a:endParaRPr>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effectLst/>
                          <a:latin typeface="Poppins"/>
                          <a:ea typeface="Poppins"/>
                          <a:cs typeface="Poppins"/>
                          <a:sym typeface="Arial"/>
                        </a:rPr>
                        <a:t>1631</a:t>
                      </a:r>
                      <a:endParaRPr b="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dirty="0">
                          <a:solidFill>
                            <a:schemeClr val="dk1"/>
                          </a:solidFill>
                          <a:effectLst/>
                          <a:latin typeface="Poppins"/>
                          <a:ea typeface="Poppins"/>
                          <a:cs typeface="Poppins"/>
                          <a:sym typeface="Arial"/>
                        </a:rPr>
                        <a:t>1631</a:t>
                      </a:r>
                      <a:endParaRPr b="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72620"/>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Obligated/to be conducted – Division Training of Key Teachers </a:t>
                      </a:r>
                      <a:r>
                        <a:rPr lang="en-US" sz="1200" dirty="0" err="1"/>
                        <a:t>og</a:t>
                      </a:r>
                      <a:r>
                        <a:rPr lang="en-US" sz="1200" dirty="0"/>
                        <a:t> </a:t>
                      </a:r>
                      <a:r>
                        <a:rPr lang="en-US" sz="1200" dirty="0" err="1"/>
                        <a:t>Grrades</a:t>
                      </a:r>
                      <a:r>
                        <a:rPr lang="en-US" sz="1200" dirty="0"/>
                        <a:t> 2,3,5,8 on the Revised kto12 Curriculum  on the  IPED Implementing </a:t>
                      </a:r>
                      <a:r>
                        <a:rPr lang="en-US" sz="1200" dirty="0" err="1"/>
                        <a:t>Schoools</a:t>
                      </a:r>
                      <a:r>
                        <a:rPr lang="en-US" sz="1200" dirty="0"/>
                        <a:t> </a:t>
                      </a: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403316"/>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SzPts val="1400"/>
                        <a:buFont typeface="Arial"/>
                        <a:buNone/>
                      </a:pPr>
                      <a:r>
                        <a:rPr lang="en-PH"/>
                        <a:t>No. of Schools with program support funds (PSF) received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n/a</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n/a</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dirty="0"/>
                        <a:t>n/a</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36749341"/>
                  </a:ext>
                </a:extLst>
              </a:tr>
            </a:tbl>
          </a:graphicData>
        </a:graphic>
      </p:graphicFrame>
    </p:spTree>
    <p:extLst>
      <p:ext uri="{BB962C8B-B14F-4D97-AF65-F5344CB8AC3E}">
        <p14:creationId xmlns:p14="http://schemas.microsoft.com/office/powerpoint/2010/main" val="3802023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A962E4-A3AE-0ACD-3F81-C0AA3CC6BFED}"/>
            </a:ext>
          </a:extLst>
        </p:cNvPr>
        <p:cNvGrpSpPr/>
        <p:nvPr/>
      </p:nvGrpSpPr>
      <p:grpSpPr>
        <a:xfrm>
          <a:off x="0" y="0"/>
          <a:ext cx="0" cy="0"/>
          <a:chOff x="0" y="0"/>
          <a:chExt cx="0" cy="0"/>
        </a:xfrm>
      </p:grpSpPr>
      <p:graphicFrame>
        <p:nvGraphicFramePr>
          <p:cNvPr id="3" name="Google Shape;202;p6">
            <a:extLst>
              <a:ext uri="{FF2B5EF4-FFF2-40B4-BE49-F238E27FC236}">
                <a16:creationId xmlns:a16="http://schemas.microsoft.com/office/drawing/2014/main" id="{67C33261-ACF6-EFDC-61BE-63A56E69644A}"/>
              </a:ext>
            </a:extLst>
          </p:cNvPr>
          <p:cNvGraphicFramePr/>
          <p:nvPr>
            <p:extLst>
              <p:ext uri="{D42A27DB-BD31-4B8C-83A1-F6EECF244321}">
                <p14:modId xmlns:p14="http://schemas.microsoft.com/office/powerpoint/2010/main" val="80485669"/>
              </p:ext>
            </p:extLst>
          </p:nvPr>
        </p:nvGraphicFramePr>
        <p:xfrm>
          <a:off x="1360967" y="130715"/>
          <a:ext cx="10675090" cy="6706089"/>
        </p:xfrm>
        <a:graphic>
          <a:graphicData uri="http://schemas.openxmlformats.org/drawingml/2006/table">
            <a:tbl>
              <a:tblPr firstRow="1" bandRow="1">
                <a:tableStyleId>{87BBE217-31D9-4F7C-999F-5D909A147C1F}</a:tableStyleId>
              </a:tblPr>
              <a:tblGrid>
                <a:gridCol w="2735945">
                  <a:extLst>
                    <a:ext uri="{9D8B030D-6E8A-4147-A177-3AD203B41FA5}">
                      <a16:colId xmlns:a16="http://schemas.microsoft.com/office/drawing/2014/main" val="20000"/>
                    </a:ext>
                  </a:extLst>
                </a:gridCol>
                <a:gridCol w="2422956">
                  <a:extLst>
                    <a:ext uri="{9D8B030D-6E8A-4147-A177-3AD203B41FA5}">
                      <a16:colId xmlns:a16="http://schemas.microsoft.com/office/drawing/2014/main" val="20001"/>
                    </a:ext>
                  </a:extLst>
                </a:gridCol>
                <a:gridCol w="1191949">
                  <a:extLst>
                    <a:ext uri="{9D8B030D-6E8A-4147-A177-3AD203B41FA5}">
                      <a16:colId xmlns:a16="http://schemas.microsoft.com/office/drawing/2014/main" val="20002"/>
                    </a:ext>
                  </a:extLst>
                </a:gridCol>
                <a:gridCol w="1070891">
                  <a:extLst>
                    <a:ext uri="{9D8B030D-6E8A-4147-A177-3AD203B41FA5}">
                      <a16:colId xmlns:a16="http://schemas.microsoft.com/office/drawing/2014/main" val="20003"/>
                    </a:ext>
                  </a:extLst>
                </a:gridCol>
                <a:gridCol w="1042954">
                  <a:extLst>
                    <a:ext uri="{9D8B030D-6E8A-4147-A177-3AD203B41FA5}">
                      <a16:colId xmlns:a16="http://schemas.microsoft.com/office/drawing/2014/main" val="20004"/>
                    </a:ext>
                  </a:extLst>
                </a:gridCol>
                <a:gridCol w="2210395">
                  <a:extLst>
                    <a:ext uri="{9D8B030D-6E8A-4147-A177-3AD203B41FA5}">
                      <a16:colId xmlns:a16="http://schemas.microsoft.com/office/drawing/2014/main" val="20005"/>
                    </a:ext>
                  </a:extLst>
                </a:gridCol>
              </a:tblGrid>
              <a:tr h="314457">
                <a:tc rowSpan="3">
                  <a:txBody>
                    <a:bodyPr/>
                    <a:lstStyle/>
                    <a:p>
                      <a:pPr marL="0" marR="0" lvl="0" indent="0" algn="ctr" rtl="0">
                        <a:lnSpc>
                          <a:spcPct val="100000"/>
                        </a:lnSpc>
                        <a:spcBef>
                          <a:spcPts val="0"/>
                        </a:spcBef>
                        <a:spcAft>
                          <a:spcPts val="0"/>
                        </a:spcAft>
                        <a:buNone/>
                      </a:pPr>
                      <a:r>
                        <a:rPr lang="en-US" sz="1400" b="1" u="none" strike="noStrike" cap="none">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sym typeface="Poppins"/>
                        </a:rPr>
                        <a:t>Reasons for</a:t>
                      </a:r>
                      <a:r>
                        <a:rPr lang="en-US" sz="1400" b="1" u="none" strike="noStrike" cap="none"/>
                        <a:t> </a:t>
                      </a:r>
                      <a:endParaRPr/>
                    </a:p>
                    <a:p>
                      <a:pPr marL="0" marR="0" lvl="0" indent="0" algn="ctr" rtl="0">
                        <a:lnSpc>
                          <a:spcPct val="100000"/>
                        </a:lnSpc>
                        <a:spcBef>
                          <a:spcPts val="0"/>
                        </a:spcBef>
                        <a:spcAft>
                          <a:spcPts val="0"/>
                        </a:spcAft>
                        <a:buNone/>
                      </a:pPr>
                      <a:r>
                        <a:rPr lang="en-US" sz="1400" b="1" u="none" strike="noStrike" cap="none">
                          <a:sym typeface="Poppins"/>
                        </a:rPr>
                        <a:t>over/underperformance</a:t>
                      </a:r>
                      <a:endParaRPr/>
                    </a:p>
                  </a:txBody>
                  <a:tcPr marL="91450" marR="91450" marT="45725" marB="45725"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sym typeface="Poppins"/>
                        </a:rPr>
                        <a:t>Physical Target</a:t>
                      </a:r>
                      <a:endParaRPr/>
                    </a:p>
                    <a:p>
                      <a:pPr marL="0" marR="0" lvl="0" indent="0" algn="ctr" rtl="0">
                        <a:lnSpc>
                          <a:spcPct val="100000"/>
                        </a:lnSpc>
                        <a:spcBef>
                          <a:spcPts val="0"/>
                        </a:spcBef>
                        <a:spcAft>
                          <a:spcPts val="0"/>
                        </a:spcAft>
                        <a:buNone/>
                      </a:pPr>
                      <a:r>
                        <a:rPr lang="en-US" sz="1400" b="1" u="none" strike="noStrike" cap="none">
                          <a:solidFill>
                            <a:schemeClr val="dk1"/>
                          </a:solidFill>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572806">
                <a:tc rowSpan="2">
                  <a:txBody>
                    <a:bodyPr/>
                    <a:lstStyle/>
                    <a:p>
                      <a:pPr marL="0" marR="0" lvl="0" indent="0" algn="l" rtl="0">
                        <a:lnSpc>
                          <a:spcPct val="100000"/>
                        </a:lnSpc>
                        <a:spcBef>
                          <a:spcPts val="0"/>
                        </a:spcBef>
                        <a:spcAft>
                          <a:spcPts val="0"/>
                        </a:spcAft>
                        <a:buNone/>
                      </a:pPr>
                      <a:r>
                        <a:rPr lang="en-US" sz="1200" u="none" strike="noStrike" cap="none">
                          <a:sym typeface="Poppins"/>
                        </a:rPr>
                        <a:t>MG (Multigrade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a:solidFill>
                            <a:schemeClr val="tx1"/>
                          </a:solidFill>
                        </a:rPr>
                        <a:t>No. of Schools Offering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dirty="0"/>
                        <a:t>100%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sz="120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41876">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sz="1200">
                          <a:solidFill>
                            <a:schemeClr val="tx1"/>
                          </a:solidFill>
                        </a:rPr>
                        <a:t>No. of Enrolment </a:t>
                      </a:r>
                      <a:endParaRPr sz="120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u="none" strike="noStrike" cap="none" dirty="0">
                          <a:latin typeface="Poppins"/>
                          <a:ea typeface="Poppins"/>
                          <a:cs typeface="Poppins"/>
                          <a:sym typeface="Poppins"/>
                        </a:rPr>
                        <a:t>123</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u="none" strike="noStrike" cap="none" dirty="0">
                          <a:latin typeface="Poppins"/>
                          <a:ea typeface="Poppins"/>
                          <a:cs typeface="Poppins"/>
                          <a:sym typeface="Poppins"/>
                        </a:rPr>
                        <a:t>123</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u="none" strike="noStrike" cap="none" dirty="0">
                          <a:latin typeface="Poppins"/>
                          <a:ea typeface="Poppins"/>
                          <a:cs typeface="Poppins"/>
                          <a:sym typeface="Poppins"/>
                        </a:rPr>
                        <a:t>100%</a:t>
                      </a:r>
                      <a:endParaRPr sz="12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2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05875">
                <a:tc rowSpan="5">
                  <a:txBody>
                    <a:bodyPr/>
                    <a:lstStyle/>
                    <a:p>
                      <a:pPr marL="0" marR="0" lvl="0" indent="0" algn="l" rtl="0">
                        <a:lnSpc>
                          <a:spcPct val="100000"/>
                        </a:lnSpc>
                        <a:spcBef>
                          <a:spcPts val="0"/>
                        </a:spcBef>
                        <a:spcAft>
                          <a:spcPts val="0"/>
                        </a:spcAft>
                        <a:buNone/>
                      </a:pPr>
                      <a:r>
                        <a:rPr lang="en-US" sz="1200" u="none" strike="noStrike" cap="none">
                          <a:sym typeface="Poppins"/>
                        </a:rPr>
                        <a:t>ALS (Alternative Learning System)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Schools Offering the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3</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3</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Enrolment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1050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911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86%</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7172620"/>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9</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91%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000" dirty="0"/>
                        <a:t>Deferred due to time constraints in completing documents and implementation moved to Q1 of CY 2026</a:t>
                      </a:r>
                      <a:endParaRPr sz="10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55403316"/>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a:solidFill>
                            <a:schemeClr val="tx1"/>
                          </a:solidFill>
                          <a:latin typeface="Poppins"/>
                          <a:ea typeface="Poppins"/>
                          <a:cs typeface="Poppins"/>
                          <a:sym typeface="Poppins"/>
                        </a:rPr>
                        <a:t>No. of ALS teachers with paid transportation and teaching aid allowance</a:t>
                      </a:r>
                      <a:endParaRPr sz="120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21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21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2914160"/>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200" u="none" strike="noStrike" cap="none">
                          <a:solidFill>
                            <a:schemeClr val="tx1"/>
                          </a:solidFill>
                          <a:latin typeface="Poppins"/>
                          <a:ea typeface="Poppins"/>
                          <a:cs typeface="Poppins"/>
                          <a:sym typeface="Poppins"/>
                        </a:rPr>
                        <a:t>No. of CAIs teachers with paid transportation and teaching aid allowance</a:t>
                      </a:r>
                      <a:endParaRPr sz="1200">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n/a</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4783008"/>
                  </a:ext>
                </a:extLst>
              </a:tr>
              <a:tr h="405875">
                <a:tc rowSpan="4">
                  <a:txBody>
                    <a:bodyPr/>
                    <a:lstStyle/>
                    <a:p>
                      <a:pPr marL="0" marR="0" lvl="0" indent="0" algn="l" rtl="0">
                        <a:lnSpc>
                          <a:spcPct val="100000"/>
                        </a:lnSpc>
                        <a:spcBef>
                          <a:spcPts val="0"/>
                        </a:spcBef>
                        <a:spcAft>
                          <a:spcPts val="0"/>
                        </a:spcAft>
                        <a:buNone/>
                      </a:pPr>
                      <a:r>
                        <a:rPr lang="en-US" sz="1200" u="none" strike="noStrike" cap="none">
                          <a:sym typeface="Poppins"/>
                        </a:rPr>
                        <a:t>MEP (Madrasah Education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Schools Offering the Program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32264283"/>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Enrolment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39</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39</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20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1474795"/>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a:t>
                      </a:r>
                      <a:r>
                        <a:rPr lang="en-US" sz="1200" err="1">
                          <a:solidFill>
                            <a:schemeClr val="tx1"/>
                          </a:solidFill>
                          <a:latin typeface="Poppins" panose="00000500000000000000" pitchFamily="2" charset="0"/>
                          <a:cs typeface="Poppins" panose="00000500000000000000" pitchFamily="2" charset="0"/>
                        </a:rPr>
                        <a:t>Asatidz</a:t>
                      </a:r>
                      <a:r>
                        <a:rPr lang="en-US" sz="1200">
                          <a:solidFill>
                            <a:schemeClr val="tx1"/>
                          </a:solidFill>
                          <a:latin typeface="Poppins" panose="00000500000000000000" pitchFamily="2" charset="0"/>
                          <a:cs typeface="Poppins" panose="00000500000000000000" pitchFamily="2" charset="0"/>
                        </a:rPr>
                        <a:t> paid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2</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200" dirty="0"/>
                        <a:t>100%</a:t>
                      </a:r>
                      <a:endParaRPr sz="1200"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4471707"/>
                  </a:ext>
                </a:extLst>
              </a:tr>
              <a:tr h="405875">
                <a:tc vMerge="1">
                  <a:txBody>
                    <a:bodyPr/>
                    <a:lstStyle/>
                    <a:p>
                      <a:pPr marL="0" marR="0" lvl="0" indent="0" algn="l" rtl="0">
                        <a:lnSpc>
                          <a:spcPct val="100000"/>
                        </a:lnSpc>
                        <a:spcBef>
                          <a:spcPts val="0"/>
                        </a:spcBef>
                        <a:spcAft>
                          <a:spcPts val="0"/>
                        </a:spcAft>
                        <a:buNone/>
                      </a:pPr>
                      <a:endParaRPr lang="en-US" sz="1400" u="none" strike="noStrike" cap="none">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200">
                          <a:solidFill>
                            <a:schemeClr val="tx1"/>
                          </a:solidFill>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SzPts val="1400"/>
                        <a:buFont typeface="Arial"/>
                        <a:buNone/>
                      </a:pPr>
                      <a:r>
                        <a:rPr lang="en-US" sz="1200" dirty="0"/>
                        <a:t>1</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SzPts val="1400"/>
                        <a:buFont typeface="Arial"/>
                        <a:buNone/>
                      </a:pPr>
                      <a:r>
                        <a:rPr lang="en-US" sz="1200" dirty="0"/>
                        <a:t>1</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SzPts val="1400"/>
                        <a:buFont typeface="Arial"/>
                        <a:buNone/>
                      </a:pPr>
                      <a:r>
                        <a:rPr lang="en-US" sz="1200" dirty="0"/>
                        <a:t>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400"/>
                        <a:buFont typeface="Arial"/>
                        <a:buNone/>
                      </a:pPr>
                      <a:endParaRPr sz="1200" dirty="0"/>
                    </a:p>
                  </a:txBody>
                  <a:tcPr marL="91450" marR="91450" marT="45725" marB="45725"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0573627"/>
                  </a:ext>
                </a:extLst>
              </a:tr>
            </a:tbl>
          </a:graphicData>
        </a:graphic>
      </p:graphicFrame>
    </p:spTree>
    <p:extLst>
      <p:ext uri="{BB962C8B-B14F-4D97-AF65-F5344CB8AC3E}">
        <p14:creationId xmlns:p14="http://schemas.microsoft.com/office/powerpoint/2010/main" val="42261201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FC7EB7-CCD3-6631-E392-2C7666227D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B5DE00-0A5E-4BC9-46C4-8C362DBB9F02}"/>
              </a:ext>
            </a:extLst>
          </p:cNvPr>
          <p:cNvSpPr txBox="1">
            <a:spLocks/>
          </p:cNvSpPr>
          <p:nvPr/>
        </p:nvSpPr>
        <p:spPr>
          <a:xfrm>
            <a:off x="1626780" y="2420306"/>
            <a:ext cx="10143461"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Quality</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a:solidFill>
                  <a:srgbClr val="1F497D">
                    <a:lumMod val="75000"/>
                  </a:srgbClr>
                </a:solidFill>
                <a:latin typeface="Congenial Black" panose="02000503040000020004" pitchFamily="2" charset="0"/>
              </a:rPr>
              <a:t>IO: Learners complete K-12 basic education, having successfully attained all learning standards that equip them with the necessary skills and attributes to pursue their chosen paths</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2655757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2C9435-F64D-E8EA-23E2-926809B81F60}"/>
            </a:ext>
          </a:extLst>
        </p:cNvPr>
        <p:cNvGrpSpPr/>
        <p:nvPr/>
      </p:nvGrpSpPr>
      <p:grpSpPr>
        <a:xfrm>
          <a:off x="0" y="0"/>
          <a:ext cx="0" cy="0"/>
          <a:chOff x="0" y="0"/>
          <a:chExt cx="0" cy="0"/>
        </a:xfrm>
      </p:grpSpPr>
      <p:graphicFrame>
        <p:nvGraphicFramePr>
          <p:cNvPr id="3" name="Google Shape;256;p12">
            <a:extLst>
              <a:ext uri="{FF2B5EF4-FFF2-40B4-BE49-F238E27FC236}">
                <a16:creationId xmlns:a16="http://schemas.microsoft.com/office/drawing/2014/main" id="{496718DE-9AEE-6DFB-590C-74BCE302BC69}"/>
              </a:ext>
            </a:extLst>
          </p:cNvPr>
          <p:cNvGraphicFramePr/>
          <p:nvPr>
            <p:extLst>
              <p:ext uri="{D42A27DB-BD31-4B8C-83A1-F6EECF244321}">
                <p14:modId xmlns:p14="http://schemas.microsoft.com/office/powerpoint/2010/main" val="3293882539"/>
              </p:ext>
            </p:extLst>
          </p:nvPr>
        </p:nvGraphicFramePr>
        <p:xfrm>
          <a:off x="1297172" y="1070032"/>
          <a:ext cx="10653822" cy="4605215"/>
        </p:xfrm>
        <a:graphic>
          <a:graphicData uri="http://schemas.openxmlformats.org/drawingml/2006/table">
            <a:tbl>
              <a:tblPr firstRow="1" bandRow="1">
                <a:noFill/>
                <a:tableStyleId>{87BBE217-31D9-4F7C-999F-5D909A147C1F}</a:tableStyleId>
              </a:tblPr>
              <a:tblGrid>
                <a:gridCol w="4275960">
                  <a:extLst>
                    <a:ext uri="{9D8B030D-6E8A-4147-A177-3AD203B41FA5}">
                      <a16:colId xmlns:a16="http://schemas.microsoft.com/office/drawing/2014/main" val="20000"/>
                    </a:ext>
                  </a:extLst>
                </a:gridCol>
                <a:gridCol w="2177946">
                  <a:extLst>
                    <a:ext uri="{9D8B030D-6E8A-4147-A177-3AD203B41FA5}">
                      <a16:colId xmlns:a16="http://schemas.microsoft.com/office/drawing/2014/main" val="20001"/>
                    </a:ext>
                  </a:extLst>
                </a:gridCol>
                <a:gridCol w="2078041">
                  <a:extLst>
                    <a:ext uri="{9D8B030D-6E8A-4147-A177-3AD203B41FA5}">
                      <a16:colId xmlns:a16="http://schemas.microsoft.com/office/drawing/2014/main" val="20002"/>
                    </a:ext>
                  </a:extLst>
                </a:gridCol>
                <a:gridCol w="2121875">
                  <a:extLst>
                    <a:ext uri="{9D8B030D-6E8A-4147-A177-3AD203B41FA5}">
                      <a16:colId xmlns:a16="http://schemas.microsoft.com/office/drawing/2014/main" val="20003"/>
                    </a:ext>
                  </a:extLst>
                </a:gridCol>
              </a:tblGrid>
              <a:tr h="177800">
                <a:tc>
                  <a:txBody>
                    <a:bodyPr/>
                    <a:lstStyle/>
                    <a:p>
                      <a:pPr marL="0" marR="0" lvl="0" indent="0" algn="ctr" rtl="0">
                        <a:lnSpc>
                          <a:spcPct val="100000"/>
                        </a:lnSpc>
                        <a:spcBef>
                          <a:spcPts val="0"/>
                        </a:spcBef>
                        <a:spcAft>
                          <a:spcPts val="0"/>
                        </a:spcAft>
                        <a:buNone/>
                      </a:pPr>
                      <a:r>
                        <a:rPr lang="en-PH"/>
                        <a:t>Elementary</a:t>
                      </a:r>
                      <a:endParaRPr/>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SY 2022-2023</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SY 2023-2024</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SY 2024-2025</a:t>
                      </a:r>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0"/>
                  </a:ext>
                </a:extLst>
              </a:tr>
              <a:tr h="678075">
                <a:tc>
                  <a:txBody>
                    <a:bodyPr/>
                    <a:lstStyle/>
                    <a:p>
                      <a:pPr marL="0" marR="0" lvl="0" indent="0" algn="l" rtl="0">
                        <a:lnSpc>
                          <a:spcPct val="100000"/>
                        </a:lnSpc>
                        <a:spcBef>
                          <a:spcPts val="0"/>
                        </a:spcBef>
                        <a:spcAft>
                          <a:spcPts val="0"/>
                        </a:spcAft>
                        <a:buNone/>
                      </a:pPr>
                      <a:r>
                        <a:rPr lang="en-US" sz="1600" u="none" strike="noStrike" cap="none">
                          <a:latin typeface="Poppins"/>
                          <a:ea typeface="Poppins"/>
                          <a:cs typeface="Poppins"/>
                          <a:sym typeface="Poppins"/>
                        </a:rPr>
                        <a:t>Elementary Completion Rate</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99.64</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96.07</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99.63</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1"/>
                  </a:ext>
                </a:extLst>
              </a:tr>
              <a:tr h="678075">
                <a:tc>
                  <a:txBody>
                    <a:bodyPr/>
                    <a:lstStyle/>
                    <a:p>
                      <a:pPr marL="0" marR="0" lvl="0" indent="0" algn="l" rtl="0">
                        <a:lnSpc>
                          <a:spcPct val="100000"/>
                        </a:lnSpc>
                        <a:spcBef>
                          <a:spcPts val="0"/>
                        </a:spcBef>
                        <a:spcAft>
                          <a:spcPts val="0"/>
                        </a:spcAft>
                        <a:buNone/>
                      </a:pPr>
                      <a:r>
                        <a:rPr lang="en-US" sz="1600" u="none" strike="noStrike" cap="none">
                          <a:latin typeface="Poppins"/>
                          <a:ea typeface="Poppins"/>
                          <a:cs typeface="Poppins"/>
                          <a:sym typeface="Poppins"/>
                        </a:rPr>
                        <a:t>Percentage of learners achieving nearly proficient or better in English</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42. 10 MPS (NATG10) and 43.33 MPS (NATG12)</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NDA</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NDA </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2"/>
                  </a:ext>
                </a:extLst>
              </a:tr>
              <a:tr h="963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Poppins"/>
                          <a:ea typeface="Poppins"/>
                          <a:cs typeface="Poppins"/>
                          <a:sym typeface="Poppins"/>
                        </a:rPr>
                        <a:t>Percentage of learners achieving nearly proficient or better in Numeracy</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KS3: 7.203% (EOSY ALNAT 2022 – 2023)</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KS3: 3.987% (EOSY ALNAT 2023 – 2024)</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PH" dirty="0"/>
                        <a:t>KS3: 18.56% (EOSY ALNAT 2024 – 2025)</a:t>
                      </a:r>
                      <a:endParaRPr dirty="0"/>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3"/>
                  </a:ext>
                </a:extLst>
              </a:tr>
              <a:tr h="963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Poppins"/>
                          <a:ea typeface="Poppins"/>
                          <a:cs typeface="Poppins"/>
                          <a:sym typeface="Poppins"/>
                        </a:rPr>
                        <a:t>Percentage of Grade 6 learners attaining nearly proficient level or better  in stage 2 literacy standards</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NDA</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38.78% (Phil-IRI)</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US" sz="1400" u="none" strike="noStrike" cap="none" dirty="0">
                          <a:latin typeface="Poppins"/>
                          <a:ea typeface="Poppins"/>
                          <a:cs typeface="Poppins"/>
                          <a:sym typeface="Poppins"/>
                        </a:rPr>
                        <a:t>40.04% (Phil-IRI)</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4"/>
                  </a:ext>
                </a:extLst>
              </a:tr>
              <a:tr h="963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Poppins"/>
                          <a:ea typeface="Poppins"/>
                          <a:cs typeface="Poppins"/>
                          <a:sym typeface="Poppins"/>
                        </a:rPr>
                        <a:t>Percentage of Grade 6 learners attaining nearly proficient level or better  in stage 2 numeracy standards</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PH" sz="1400" u="none" strike="noStrike" cap="none" dirty="0">
                          <a:latin typeface="Poppins"/>
                          <a:ea typeface="Poppins"/>
                          <a:cs typeface="Poppins"/>
                          <a:sym typeface="Poppins"/>
                        </a:rPr>
                        <a:t>KS2: 13.252% (EOSY ALNAT 2022 – 2023)</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lvl="0" indent="0" algn="ctr" rtl="0">
                        <a:spcBef>
                          <a:spcPts val="0"/>
                        </a:spcBef>
                        <a:spcAft>
                          <a:spcPts val="0"/>
                        </a:spcAft>
                        <a:buNone/>
                      </a:pPr>
                      <a:r>
                        <a:rPr lang="en-PH" sz="1400" u="none" strike="noStrike" cap="none" dirty="0">
                          <a:latin typeface="Poppins"/>
                          <a:ea typeface="Poppins"/>
                          <a:cs typeface="Poppins"/>
                          <a:sym typeface="Poppins"/>
                        </a:rPr>
                        <a:t>KS2: 14.575% (EOSY ALNAT 2023 – 2024)</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PH" dirty="0"/>
                        <a:t>KS2: 21.388% (EOSY ALNAT 2024 – 2025)</a:t>
                      </a:r>
                      <a:endParaRPr dirty="0"/>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5"/>
                  </a:ext>
                </a:extLst>
              </a:tr>
            </a:tbl>
          </a:graphicData>
        </a:graphic>
      </p:graphicFrame>
      <p:sp>
        <p:nvSpPr>
          <p:cNvPr id="4" name="Google Shape;258;p12">
            <a:extLst>
              <a:ext uri="{FF2B5EF4-FFF2-40B4-BE49-F238E27FC236}">
                <a16:creationId xmlns:a16="http://schemas.microsoft.com/office/drawing/2014/main" id="{D11F10B6-7948-C251-2AC0-467518BBB34D}"/>
              </a:ext>
            </a:extLst>
          </p:cNvPr>
          <p:cNvSpPr txBox="1"/>
          <p:nvPr/>
        </p:nvSpPr>
        <p:spPr>
          <a:xfrm>
            <a:off x="1218882" y="0"/>
            <a:ext cx="10969943" cy="914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4400" b="1" i="0" u="none" strike="noStrike" cap="none">
                <a:solidFill>
                  <a:schemeClr val="dk1"/>
                </a:solidFill>
                <a:latin typeface="Poppins"/>
                <a:ea typeface="Poppins"/>
                <a:cs typeface="Poppins"/>
                <a:sym typeface="Poppins"/>
              </a:rPr>
              <a:t>KPIs (Three-Year Data)</a:t>
            </a:r>
            <a:endParaRPr/>
          </a:p>
        </p:txBody>
      </p:sp>
    </p:spTree>
    <p:extLst>
      <p:ext uri="{BB962C8B-B14F-4D97-AF65-F5344CB8AC3E}">
        <p14:creationId xmlns:p14="http://schemas.microsoft.com/office/powerpoint/2010/main" val="14808498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C80555-2EBA-89F3-7BDD-C6BBA7EF62DC}"/>
            </a:ext>
          </a:extLst>
        </p:cNvPr>
        <p:cNvGrpSpPr/>
        <p:nvPr/>
      </p:nvGrpSpPr>
      <p:grpSpPr>
        <a:xfrm>
          <a:off x="0" y="0"/>
          <a:ext cx="0" cy="0"/>
          <a:chOff x="0" y="0"/>
          <a:chExt cx="0" cy="0"/>
        </a:xfrm>
      </p:grpSpPr>
      <p:sp>
        <p:nvSpPr>
          <p:cNvPr id="4" name="Google Shape;258;p12">
            <a:extLst>
              <a:ext uri="{FF2B5EF4-FFF2-40B4-BE49-F238E27FC236}">
                <a16:creationId xmlns:a16="http://schemas.microsoft.com/office/drawing/2014/main" id="{E658A8F5-65F8-2355-B3D5-E88058A093FD}"/>
              </a:ext>
            </a:extLst>
          </p:cNvPr>
          <p:cNvSpPr txBox="1"/>
          <p:nvPr/>
        </p:nvSpPr>
        <p:spPr>
          <a:xfrm>
            <a:off x="1218882" y="0"/>
            <a:ext cx="10969943" cy="9144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4400" b="1" i="0" u="none" strike="noStrike" cap="none">
                <a:solidFill>
                  <a:schemeClr val="dk1"/>
                </a:solidFill>
                <a:latin typeface="Poppins"/>
                <a:ea typeface="Poppins"/>
                <a:cs typeface="Poppins"/>
                <a:sym typeface="Poppins"/>
              </a:rPr>
              <a:t>KPIs (Three-Year Data)</a:t>
            </a:r>
            <a:endParaRPr/>
          </a:p>
        </p:txBody>
      </p:sp>
      <p:graphicFrame>
        <p:nvGraphicFramePr>
          <p:cNvPr id="2" name="Google Shape;265;p13">
            <a:extLst>
              <a:ext uri="{FF2B5EF4-FFF2-40B4-BE49-F238E27FC236}">
                <a16:creationId xmlns:a16="http://schemas.microsoft.com/office/drawing/2014/main" id="{FE9EF1B4-953F-5567-BCDD-EAD9F064D1F0}"/>
              </a:ext>
            </a:extLst>
          </p:cNvPr>
          <p:cNvGraphicFramePr/>
          <p:nvPr>
            <p:extLst>
              <p:ext uri="{D42A27DB-BD31-4B8C-83A1-F6EECF244321}">
                <p14:modId xmlns:p14="http://schemas.microsoft.com/office/powerpoint/2010/main" val="3213849513"/>
              </p:ext>
            </p:extLst>
          </p:nvPr>
        </p:nvGraphicFramePr>
        <p:xfrm>
          <a:off x="1465349" y="1630712"/>
          <a:ext cx="10477007" cy="3856520"/>
        </p:xfrm>
        <a:graphic>
          <a:graphicData uri="http://schemas.openxmlformats.org/drawingml/2006/table">
            <a:tbl>
              <a:tblPr firstRow="1" bandRow="1">
                <a:noFill/>
                <a:tableStyleId>{87BBE217-31D9-4F7C-999F-5D909A147C1F}</a:tableStyleId>
              </a:tblPr>
              <a:tblGrid>
                <a:gridCol w="4204994">
                  <a:extLst>
                    <a:ext uri="{9D8B030D-6E8A-4147-A177-3AD203B41FA5}">
                      <a16:colId xmlns:a16="http://schemas.microsoft.com/office/drawing/2014/main" val="20000"/>
                    </a:ext>
                  </a:extLst>
                </a:gridCol>
                <a:gridCol w="2141800">
                  <a:extLst>
                    <a:ext uri="{9D8B030D-6E8A-4147-A177-3AD203B41FA5}">
                      <a16:colId xmlns:a16="http://schemas.microsoft.com/office/drawing/2014/main" val="20001"/>
                    </a:ext>
                  </a:extLst>
                </a:gridCol>
                <a:gridCol w="2043553">
                  <a:extLst>
                    <a:ext uri="{9D8B030D-6E8A-4147-A177-3AD203B41FA5}">
                      <a16:colId xmlns:a16="http://schemas.microsoft.com/office/drawing/2014/main" val="20002"/>
                    </a:ext>
                  </a:extLst>
                </a:gridCol>
                <a:gridCol w="2086660">
                  <a:extLst>
                    <a:ext uri="{9D8B030D-6E8A-4147-A177-3AD203B41FA5}">
                      <a16:colId xmlns:a16="http://schemas.microsoft.com/office/drawing/2014/main" val="20003"/>
                    </a:ext>
                  </a:extLst>
                </a:gridCol>
              </a:tblGrid>
              <a:tr h="428275">
                <a:tc>
                  <a:txBody>
                    <a:bodyPr/>
                    <a:lstStyle/>
                    <a:p>
                      <a:pPr marL="0" marR="0" lvl="0" indent="0" algn="ctr" rtl="0">
                        <a:lnSpc>
                          <a:spcPct val="100000"/>
                        </a:lnSpc>
                        <a:spcBef>
                          <a:spcPts val="0"/>
                        </a:spcBef>
                        <a:spcAft>
                          <a:spcPts val="0"/>
                        </a:spcAft>
                        <a:buNone/>
                      </a:pPr>
                      <a:r>
                        <a:rPr lang="en-PH"/>
                        <a:t>Secondary</a:t>
                      </a:r>
                      <a:endParaRPr/>
                    </a:p>
                  </a:txBody>
                  <a:tcPr marL="91450" marR="91450" marT="45725" marB="45725" anchor="ctr">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SY 2022-2023</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SY 2023-2024</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SY 2024-2025</a:t>
                      </a:r>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0"/>
                  </a:ext>
                </a:extLst>
              </a:tr>
              <a:tr h="678075">
                <a:tc>
                  <a:txBody>
                    <a:bodyPr/>
                    <a:lstStyle/>
                    <a:p>
                      <a:pPr marL="0" marR="0" lvl="0" indent="0" algn="l" rtl="0">
                        <a:lnSpc>
                          <a:spcPct val="100000"/>
                        </a:lnSpc>
                        <a:spcBef>
                          <a:spcPts val="0"/>
                        </a:spcBef>
                        <a:spcAft>
                          <a:spcPts val="0"/>
                        </a:spcAft>
                        <a:buNone/>
                      </a:pPr>
                      <a:r>
                        <a:rPr lang="en-US" sz="1600" u="none" strike="noStrike" cap="none">
                          <a:latin typeface="Poppins"/>
                          <a:ea typeface="Poppins"/>
                          <a:cs typeface="Poppins"/>
                          <a:sym typeface="Poppins"/>
                        </a:rPr>
                        <a:t>Secondary Completion Rate</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90.72</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80.82</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85.31</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1"/>
                  </a:ext>
                </a:extLst>
              </a:tr>
              <a:tr h="67807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Poppins"/>
                          <a:ea typeface="Poppins"/>
                          <a:cs typeface="Poppins"/>
                          <a:sym typeface="Poppins"/>
                        </a:rPr>
                        <a:t>Percentage of Grade 10 learners attaining nearly proficient level or better  in stage 3 literacy standards</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40.00 MPS (NATG10)</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38.09%</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50.45%</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2"/>
                  </a:ext>
                </a:extLst>
              </a:tr>
              <a:tr h="9636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latin typeface="Poppins"/>
                          <a:ea typeface="Poppins"/>
                          <a:cs typeface="Poppins"/>
                          <a:sym typeface="Poppins"/>
                        </a:rPr>
                        <a:t>Percentage of Grade 10 learners attaining nearly proficient level or better  in stage 3 numeracy standards</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33.42 MPS (NATG10)</a:t>
                      </a: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KS3: 3.987% (EOSY ALNAT 2023 – 2024)</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PH" dirty="0"/>
                        <a:t>KS3: 18.56% (EOSY ALNAT 2024 – 2025)</a:t>
                      </a:r>
                      <a:endParaRPr dirty="0"/>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3"/>
                  </a:ext>
                </a:extLst>
              </a:tr>
              <a:tr h="963600">
                <a:tc>
                  <a:txBody>
                    <a:bodyPr/>
                    <a:lstStyle/>
                    <a:p>
                      <a:pPr marL="0" marR="0" lvl="0" indent="0" algn="l" rtl="0">
                        <a:lnSpc>
                          <a:spcPct val="100000"/>
                        </a:lnSpc>
                        <a:spcBef>
                          <a:spcPts val="0"/>
                        </a:spcBef>
                        <a:spcAft>
                          <a:spcPts val="0"/>
                        </a:spcAft>
                        <a:buNone/>
                      </a:pPr>
                      <a:r>
                        <a:rPr lang="en-US" sz="1600" u="none" strike="noStrike" cap="none">
                          <a:latin typeface="Poppins"/>
                          <a:ea typeface="Poppins"/>
                          <a:cs typeface="Poppins"/>
                          <a:sym typeface="Poppins"/>
                        </a:rPr>
                        <a:t>Percentage of Grade 12 learners attaining nearly proficient level or better  in stage 4 SHS areas</a:t>
                      </a: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39.96 MPS (NATG12)</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Conducted but no results </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Conducted but no results yet</a:t>
                      </a:r>
                      <a:endParaRPr sz="1400" u="none" strike="noStrike" cap="none" dirty="0">
                        <a:latin typeface="Poppins"/>
                        <a:ea typeface="Poppins"/>
                        <a:cs typeface="Poppins"/>
                        <a:sym typeface="Poppins"/>
                      </a:endParaRPr>
                    </a:p>
                  </a:txBody>
                  <a:tcPr marL="91450" marR="91450" marT="45725" marB="45725" anchor="ctr">
                    <a:lnL w="9525" cap="flat" cmpd="sng">
                      <a:solidFill>
                        <a:srgbClr val="A5A5A5"/>
                      </a:solidFill>
                      <a:prstDash val="solid"/>
                      <a:round/>
                      <a:headEnd type="none" w="sm" len="sm"/>
                      <a:tailEnd type="none" w="sm" len="sm"/>
                    </a:ln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615725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CA10CA-885F-36C2-27DB-82C0A80A9790}"/>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E8FA00A9-A0A6-0324-DE52-11ACFA1A7E55}"/>
              </a:ext>
            </a:extLst>
          </p:cNvPr>
          <p:cNvGraphicFramePr/>
          <p:nvPr>
            <p:extLst>
              <p:ext uri="{D42A27DB-BD31-4B8C-83A1-F6EECF244321}">
                <p14:modId xmlns:p14="http://schemas.microsoft.com/office/powerpoint/2010/main" val="4156282672"/>
              </p:ext>
            </p:extLst>
          </p:nvPr>
        </p:nvGraphicFramePr>
        <p:xfrm>
          <a:off x="1218882" y="701740"/>
          <a:ext cx="10462438" cy="5396590"/>
        </p:xfrm>
        <a:graphic>
          <a:graphicData uri="http://schemas.openxmlformats.org/drawingml/2006/table">
            <a:tbl>
              <a:tblPr firstRow="1" bandRow="1">
                <a:noFill/>
                <a:tableStyleId>{87BBE217-31D9-4F7C-999F-5D909A147C1F}</a:tableStyleId>
              </a:tblPr>
              <a:tblGrid>
                <a:gridCol w="2537771">
                  <a:extLst>
                    <a:ext uri="{9D8B030D-6E8A-4147-A177-3AD203B41FA5}">
                      <a16:colId xmlns:a16="http://schemas.microsoft.com/office/drawing/2014/main" val="20000"/>
                    </a:ext>
                  </a:extLst>
                </a:gridCol>
                <a:gridCol w="1396251">
                  <a:extLst>
                    <a:ext uri="{9D8B030D-6E8A-4147-A177-3AD203B41FA5}">
                      <a16:colId xmlns:a16="http://schemas.microsoft.com/office/drawing/2014/main" val="20001"/>
                    </a:ext>
                  </a:extLst>
                </a:gridCol>
                <a:gridCol w="1141529">
                  <a:extLst>
                    <a:ext uri="{9D8B030D-6E8A-4147-A177-3AD203B41FA5}">
                      <a16:colId xmlns:a16="http://schemas.microsoft.com/office/drawing/2014/main" val="20002"/>
                    </a:ext>
                  </a:extLst>
                </a:gridCol>
                <a:gridCol w="1283041">
                  <a:extLst>
                    <a:ext uri="{9D8B030D-6E8A-4147-A177-3AD203B41FA5}">
                      <a16:colId xmlns:a16="http://schemas.microsoft.com/office/drawing/2014/main" val="20003"/>
                    </a:ext>
                  </a:extLst>
                </a:gridCol>
                <a:gridCol w="1094359">
                  <a:extLst>
                    <a:ext uri="{9D8B030D-6E8A-4147-A177-3AD203B41FA5}">
                      <a16:colId xmlns:a16="http://schemas.microsoft.com/office/drawing/2014/main" val="20004"/>
                    </a:ext>
                  </a:extLst>
                </a:gridCol>
                <a:gridCol w="3009487">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0" u="none" strike="noStrike" cap="none">
                          <a:solidFill>
                            <a:schemeClr val="dk1"/>
                          </a:solidFill>
                          <a:latin typeface="Poppins"/>
                          <a:ea typeface="Poppins"/>
                          <a:cs typeface="Poppins"/>
                          <a:sym typeface="Poppins"/>
                        </a:rPr>
                        <a:t> </a:t>
                      </a:r>
                      <a:r>
                        <a:rPr lang="en-US" sz="1400" b="0" u="none" strike="noStrike" cap="none">
                          <a:solidFill>
                            <a:schemeClr val="dk1"/>
                          </a:solidFill>
                        </a:rPr>
                        <a:t>Physical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670400">
                <a:tc rowSpan="2">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DepEd Computerization Program (DCP)</a:t>
                      </a:r>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ICT packages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121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dirty="0"/>
                        <a:t>121</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3"/>
                  </a:ext>
                </a:extLst>
              </a:tr>
              <a:tr h="670400">
                <a:tc vMerge="1">
                  <a:txBody>
                    <a:bodyPr/>
                    <a:lstStyle/>
                    <a:p>
                      <a:endParaRPr lang="en-US"/>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strike="noStrike" cap="none">
                          <a:latin typeface="Poppins"/>
                          <a:ea typeface="Poppins"/>
                          <a:cs typeface="Poppins"/>
                          <a:sym typeface="Poppins"/>
                        </a:rPr>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2</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2</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100%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4"/>
                  </a:ext>
                </a:extLst>
              </a:tr>
              <a:tr h="6704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schools monitored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50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dirty="0"/>
                        <a:t>50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5"/>
                  </a:ext>
                </a:extLst>
              </a:tr>
              <a:tr h="405875">
                <a:tc rowSpan="2">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Learning Tools Equipment (LTE) – Science and Mathematics (SM)</a:t>
                      </a:r>
                      <a:endParaRP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tools and equipment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1101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874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79.38%</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r>
                        <a:rPr lang="en-US" sz="1500" dirty="0"/>
                        <a:t> 20.62% or 227 will be distributed this January 2026</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learners benefiting the program</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Poppins"/>
                          <a:ea typeface="Poppins"/>
                          <a:cs typeface="Poppins"/>
                          <a:sym typeface="Poppins"/>
                        </a:rPr>
                        <a:t>12 Elementary schools </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 Schools </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66.67%%</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500" dirty="0"/>
                        <a:t>4 schools will be the recipient for January 2026 </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3844933655"/>
                  </a:ext>
                </a:extLst>
              </a:tr>
            </a:tbl>
          </a:graphicData>
        </a:graphic>
      </p:graphicFrame>
    </p:spTree>
    <p:extLst>
      <p:ext uri="{BB962C8B-B14F-4D97-AF65-F5344CB8AC3E}">
        <p14:creationId xmlns:p14="http://schemas.microsoft.com/office/powerpoint/2010/main" val="24383126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7977A4-9BE9-3634-DE9C-542ADB0BADC5}"/>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AD538C7E-B0B4-9EFE-9DA2-EB41763E0237}"/>
              </a:ext>
            </a:extLst>
          </p:cNvPr>
          <p:cNvGraphicFramePr/>
          <p:nvPr>
            <p:extLst>
              <p:ext uri="{D42A27DB-BD31-4B8C-83A1-F6EECF244321}">
                <p14:modId xmlns:p14="http://schemas.microsoft.com/office/powerpoint/2010/main" val="1071084788"/>
              </p:ext>
            </p:extLst>
          </p:nvPr>
        </p:nvGraphicFramePr>
        <p:xfrm>
          <a:off x="1180214" y="615270"/>
          <a:ext cx="10823944" cy="5701400"/>
        </p:xfrm>
        <a:graphic>
          <a:graphicData uri="http://schemas.openxmlformats.org/drawingml/2006/table">
            <a:tbl>
              <a:tblPr firstRow="1" bandRow="1">
                <a:noFill/>
                <a:tableStyleId>{87BBE217-31D9-4F7C-999F-5D909A147C1F}</a:tableStyleId>
              </a:tblPr>
              <a:tblGrid>
                <a:gridCol w="2820470">
                  <a:extLst>
                    <a:ext uri="{9D8B030D-6E8A-4147-A177-3AD203B41FA5}">
                      <a16:colId xmlns:a16="http://schemas.microsoft.com/office/drawing/2014/main" val="20000"/>
                    </a:ext>
                  </a:extLst>
                </a:gridCol>
                <a:gridCol w="1581961">
                  <a:extLst>
                    <a:ext uri="{9D8B030D-6E8A-4147-A177-3AD203B41FA5}">
                      <a16:colId xmlns:a16="http://schemas.microsoft.com/office/drawing/2014/main" val="20001"/>
                    </a:ext>
                  </a:extLst>
                </a:gridCol>
                <a:gridCol w="1280139">
                  <a:extLst>
                    <a:ext uri="{9D8B030D-6E8A-4147-A177-3AD203B41FA5}">
                      <a16:colId xmlns:a16="http://schemas.microsoft.com/office/drawing/2014/main" val="20002"/>
                    </a:ext>
                  </a:extLst>
                </a:gridCol>
                <a:gridCol w="1248917">
                  <a:extLst>
                    <a:ext uri="{9D8B030D-6E8A-4147-A177-3AD203B41FA5}">
                      <a16:colId xmlns:a16="http://schemas.microsoft.com/office/drawing/2014/main" val="20003"/>
                    </a:ext>
                  </a:extLst>
                </a:gridCol>
                <a:gridCol w="1217694">
                  <a:extLst>
                    <a:ext uri="{9D8B030D-6E8A-4147-A177-3AD203B41FA5}">
                      <a16:colId xmlns:a16="http://schemas.microsoft.com/office/drawing/2014/main" val="20004"/>
                    </a:ext>
                  </a:extLst>
                </a:gridCol>
                <a:gridCol w="2674763">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2">
                  <a:txBody>
                    <a:bodyPr/>
                    <a:lstStyle/>
                    <a:p>
                      <a:pPr marL="0" lvl="0" indent="0" algn="l" rtl="0">
                        <a:spcBef>
                          <a:spcPts val="0"/>
                        </a:spcBef>
                        <a:spcAft>
                          <a:spcPts val="0"/>
                        </a:spcAft>
                        <a:buNone/>
                      </a:pPr>
                      <a:r>
                        <a:rPr lang="en-US">
                          <a:solidFill>
                            <a:schemeClr val="dk1"/>
                          </a:solidFill>
                          <a:latin typeface="Poppins"/>
                          <a:ea typeface="Poppins"/>
                          <a:cs typeface="Poppins"/>
                          <a:sym typeface="Poppins"/>
                        </a:rPr>
                        <a:t>Learning Tools Equipment (LTE) – Tech-</a:t>
                      </a:r>
                      <a:r>
                        <a:rPr lang="en-US" err="1">
                          <a:solidFill>
                            <a:schemeClr val="dk1"/>
                          </a:solidFill>
                          <a:latin typeface="Poppins"/>
                          <a:ea typeface="Poppins"/>
                          <a:cs typeface="Poppins"/>
                          <a:sym typeface="Poppins"/>
                        </a:rPr>
                        <a:t>Voc</a:t>
                      </a:r>
                      <a:r>
                        <a:rPr lang="en-US">
                          <a:solidFill>
                            <a:schemeClr val="dk1"/>
                          </a:solidFill>
                          <a:latin typeface="Poppins"/>
                          <a:ea typeface="Poppins"/>
                          <a:cs typeface="Poppins"/>
                          <a:sym typeface="Poppins"/>
                        </a:rPr>
                        <a:t> and Livelihood(TVL) Equipment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a:latin typeface="Poppins"/>
                          <a:ea typeface="Poppins"/>
                          <a:cs typeface="Poppins"/>
                          <a:sym typeface="Poppins"/>
                        </a:rPr>
                        <a:t>No. of tools and equipment delivered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6"/>
                  </a:ext>
                </a:extLst>
              </a:tr>
              <a:tr h="405875">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R w="9525" cap="flat" cmpd="sng" algn="ctr">
                      <a:solidFill>
                        <a:srgbClr val="A5A5A5"/>
                      </a:solidFill>
                      <a:prstDash val="solid"/>
                      <a:round/>
                      <a:headEnd type="none" w="sm" len="sm"/>
                      <a:tailEnd type="none" w="sm" len="sm"/>
                    </a:lnR>
                  </a:tcPr>
                </a:tc>
                <a:tc>
                  <a:txBody>
                    <a:bodyPr/>
                    <a:lstStyle/>
                    <a:p>
                      <a:pPr marL="0" marR="0" lvl="0" indent="0" algn="l" rtl="0">
                        <a:lnSpc>
                          <a:spcPct val="100000"/>
                        </a:lnSpc>
                        <a:spcBef>
                          <a:spcPts val="0"/>
                        </a:spcBef>
                        <a:spcAft>
                          <a:spcPts val="0"/>
                        </a:spcAft>
                        <a:buClr>
                          <a:srgbClr val="000000"/>
                        </a:buClr>
                        <a:buSzPts val="1400"/>
                        <a:buFont typeface="Arial"/>
                        <a:buNone/>
                      </a:pPr>
                      <a:r>
                        <a:rPr lang="en-US">
                          <a:solidFill>
                            <a:schemeClr val="tx1"/>
                          </a:solidFill>
                        </a:rPr>
                        <a:t>No. of learners benefiting the program</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1200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1200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949709890"/>
                  </a:ext>
                </a:extLst>
              </a:tr>
              <a:tr h="405875">
                <a:tc rowSpan="2">
                  <a:txBody>
                    <a:bodyPr/>
                    <a:lstStyle/>
                    <a:p>
                      <a:pPr marL="0" lvl="0" indent="0" algn="l" rtl="0">
                        <a:spcBef>
                          <a:spcPts val="0"/>
                        </a:spcBef>
                        <a:spcAft>
                          <a:spcPts val="0"/>
                        </a:spcAft>
                        <a:buNone/>
                      </a:pPr>
                      <a:r>
                        <a:rPr lang="en-US">
                          <a:solidFill>
                            <a:schemeClr val="dk1"/>
                          </a:solidFill>
                          <a:latin typeface="Poppins"/>
                          <a:ea typeface="Poppins"/>
                          <a:cs typeface="Poppins"/>
                          <a:sym typeface="Poppins"/>
                        </a:rPr>
                        <a:t>ELLN (Early Language Literacy and Numeracy)</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Activity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500" dirty="0"/>
                        <a:t> </a:t>
                      </a:r>
                      <a:r>
                        <a:rPr lang="en-PH" sz="1500" dirty="0"/>
                        <a:t> </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546086071"/>
                  </a:ext>
                </a:extLst>
              </a:tr>
              <a:tr h="405875">
                <a:tc vMerge="1">
                  <a:txBody>
                    <a:bodyPr/>
                    <a:lstStyle/>
                    <a:p>
                      <a:pPr marL="0" lvl="0" indent="0" algn="l" rtl="0">
                        <a:spcBef>
                          <a:spcPts val="0"/>
                        </a:spcBef>
                        <a:spcAft>
                          <a:spcPts val="0"/>
                        </a:spcAft>
                        <a:buNone/>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500" dirty="0"/>
                        <a:t> </a:t>
                      </a: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773017936"/>
                  </a:ext>
                </a:extLst>
              </a:tr>
              <a:tr h="405875">
                <a:tc>
                  <a:txBody>
                    <a:bodyPr/>
                    <a:lstStyle/>
                    <a:p>
                      <a:pPr marL="0" lvl="0" indent="0" algn="l" rtl="0">
                        <a:spcBef>
                          <a:spcPts val="0"/>
                        </a:spcBef>
                        <a:spcAft>
                          <a:spcPts val="0"/>
                        </a:spcAft>
                        <a:buNone/>
                      </a:pPr>
                      <a:r>
                        <a:rPr lang="en-US">
                          <a:solidFill>
                            <a:schemeClr val="dk1"/>
                          </a:solidFill>
                          <a:latin typeface="Poppins"/>
                          <a:ea typeface="Poppins"/>
                          <a:cs typeface="Poppins"/>
                          <a:sym typeface="Poppins"/>
                        </a:rPr>
                        <a:t>MOOE Elementary (Kindergarten to Grade 6)</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public schools provided with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799332357"/>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JHS (Grade 7 to 10)</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public schools provided with school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bl>
          </a:graphicData>
        </a:graphic>
      </p:graphicFrame>
    </p:spTree>
    <p:extLst>
      <p:ext uri="{BB962C8B-B14F-4D97-AF65-F5344CB8AC3E}">
        <p14:creationId xmlns:p14="http://schemas.microsoft.com/office/powerpoint/2010/main" val="33129098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D91AC0-C6A4-7160-84F6-819FE44DE729}"/>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D8D66F5C-7FBF-9A62-D9BE-C2C51B776645}"/>
              </a:ext>
            </a:extLst>
          </p:cNvPr>
          <p:cNvGraphicFramePr/>
          <p:nvPr>
            <p:extLst>
              <p:ext uri="{D42A27DB-BD31-4B8C-83A1-F6EECF244321}">
                <p14:modId xmlns:p14="http://schemas.microsoft.com/office/powerpoint/2010/main" val="3373677816"/>
              </p:ext>
            </p:extLst>
          </p:nvPr>
        </p:nvGraphicFramePr>
        <p:xfrm>
          <a:off x="1360968" y="660995"/>
          <a:ext cx="10568763" cy="5655670"/>
        </p:xfrm>
        <a:graphic>
          <a:graphicData uri="http://schemas.openxmlformats.org/drawingml/2006/table">
            <a:tbl>
              <a:tblPr firstRow="1" bandRow="1">
                <a:noFill/>
                <a:tableStyleId>{87BBE217-31D9-4F7C-999F-5D909A147C1F}</a:tableStyleId>
              </a:tblPr>
              <a:tblGrid>
                <a:gridCol w="2128288">
                  <a:extLst>
                    <a:ext uri="{9D8B030D-6E8A-4147-A177-3AD203B41FA5}">
                      <a16:colId xmlns:a16="http://schemas.microsoft.com/office/drawing/2014/main" val="20000"/>
                    </a:ext>
                  </a:extLst>
                </a:gridCol>
                <a:gridCol w="1640338">
                  <a:extLst>
                    <a:ext uri="{9D8B030D-6E8A-4147-A177-3AD203B41FA5}">
                      <a16:colId xmlns:a16="http://schemas.microsoft.com/office/drawing/2014/main" val="20001"/>
                    </a:ext>
                  </a:extLst>
                </a:gridCol>
                <a:gridCol w="1131626">
                  <a:extLst>
                    <a:ext uri="{9D8B030D-6E8A-4147-A177-3AD203B41FA5}">
                      <a16:colId xmlns:a16="http://schemas.microsoft.com/office/drawing/2014/main" val="20002"/>
                    </a:ext>
                  </a:extLst>
                </a:gridCol>
                <a:gridCol w="1266590">
                  <a:extLst>
                    <a:ext uri="{9D8B030D-6E8A-4147-A177-3AD203B41FA5}">
                      <a16:colId xmlns:a16="http://schemas.microsoft.com/office/drawing/2014/main" val="20003"/>
                    </a:ext>
                  </a:extLst>
                </a:gridCol>
                <a:gridCol w="1266590">
                  <a:extLst>
                    <a:ext uri="{9D8B030D-6E8A-4147-A177-3AD203B41FA5}">
                      <a16:colId xmlns:a16="http://schemas.microsoft.com/office/drawing/2014/main" val="20004"/>
                    </a:ext>
                  </a:extLst>
                </a:gridCol>
                <a:gridCol w="3135331">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SHS (Grade 11 to 12)</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public schools provided with school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Textbooks (and Other Instructional materials)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textbooks/instructional materials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50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50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NASBE (National Assessment Systems for Basic Education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National Assessments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80%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500"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500" dirty="0"/>
                        <a:t>Rescheduling of the test administration by the BEA</a:t>
                      </a: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80%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FLO (Flexible Learning Options)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Learning Resources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4 </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4 </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1463747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F150C40-59C7-2794-4654-85989625A227}"/>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001AB9AF-0F22-A4B3-9A8B-1504422E5603}"/>
              </a:ext>
            </a:extLst>
          </p:cNvPr>
          <p:cNvGraphicFramePr/>
          <p:nvPr>
            <p:extLst>
              <p:ext uri="{D42A27DB-BD31-4B8C-83A1-F6EECF244321}">
                <p14:modId xmlns:p14="http://schemas.microsoft.com/office/powerpoint/2010/main" val="856884672"/>
              </p:ext>
            </p:extLst>
          </p:nvPr>
        </p:nvGraphicFramePr>
        <p:xfrm>
          <a:off x="1190846" y="697082"/>
          <a:ext cx="10607928" cy="5274680"/>
        </p:xfrm>
        <a:graphic>
          <a:graphicData uri="http://schemas.openxmlformats.org/drawingml/2006/table">
            <a:tbl>
              <a:tblPr firstRow="1" bandRow="1">
                <a:noFill/>
                <a:tableStyleId>{87BBE217-31D9-4F7C-999F-5D909A147C1F}</a:tableStyleId>
              </a:tblPr>
              <a:tblGrid>
                <a:gridCol w="2414477">
                  <a:extLst>
                    <a:ext uri="{9D8B030D-6E8A-4147-A177-3AD203B41FA5}">
                      <a16:colId xmlns:a16="http://schemas.microsoft.com/office/drawing/2014/main" val="20000"/>
                    </a:ext>
                  </a:extLst>
                </a:gridCol>
                <a:gridCol w="1756413">
                  <a:extLst>
                    <a:ext uri="{9D8B030D-6E8A-4147-A177-3AD203B41FA5}">
                      <a16:colId xmlns:a16="http://schemas.microsoft.com/office/drawing/2014/main" val="20001"/>
                    </a:ext>
                  </a:extLst>
                </a:gridCol>
                <a:gridCol w="1111402">
                  <a:extLst>
                    <a:ext uri="{9D8B030D-6E8A-4147-A177-3AD203B41FA5}">
                      <a16:colId xmlns:a16="http://schemas.microsoft.com/office/drawing/2014/main" val="20002"/>
                    </a:ext>
                  </a:extLst>
                </a:gridCol>
                <a:gridCol w="1210634">
                  <a:extLst>
                    <a:ext uri="{9D8B030D-6E8A-4147-A177-3AD203B41FA5}">
                      <a16:colId xmlns:a16="http://schemas.microsoft.com/office/drawing/2014/main" val="20003"/>
                    </a:ext>
                  </a:extLst>
                </a:gridCol>
                <a:gridCol w="1240405">
                  <a:extLst>
                    <a:ext uri="{9D8B030D-6E8A-4147-A177-3AD203B41FA5}">
                      <a16:colId xmlns:a16="http://schemas.microsoft.com/office/drawing/2014/main" val="20004"/>
                    </a:ext>
                  </a:extLst>
                </a:gridCol>
                <a:gridCol w="2874597">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ADM (Alternative Delivery Mode)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ALSADM (Implementation of Alternative Learning and Delivery Mode Programs, including requirement of Learning Centers)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materials procured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60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60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training/seminars/conferences attended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17</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17</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Journalism</a:t>
                      </a:r>
                    </a:p>
                  </a:txBody>
                  <a:tcPr marL="91450" marR="91450" marT="45725" marB="45725" anchor="ctr">
                    <a:lnR w="12700" cap="flat" cmpd="sng" algn="ctr">
                      <a:solidFill>
                        <a:schemeClr val="tx1"/>
                      </a:solidFill>
                      <a:prstDash val="solid"/>
                      <a:round/>
                      <a:headEnd type="none" w="med" len="med"/>
                      <a:tailEnd type="none" w="med" len="med"/>
                    </a:lnR>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students participated in the National Press Conference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7</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104%</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46112"/>
                  </a:ext>
                </a:extLst>
              </a:tr>
            </a:tbl>
          </a:graphicData>
        </a:graphic>
      </p:graphicFrame>
    </p:spTree>
    <p:extLst>
      <p:ext uri="{BB962C8B-B14F-4D97-AF65-F5344CB8AC3E}">
        <p14:creationId xmlns:p14="http://schemas.microsoft.com/office/powerpoint/2010/main" val="31281954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B7AF0A-453E-7838-2BB2-5C2E9BB29984}"/>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9920B60D-BA0D-ACDF-6B70-3FB1CB0F8BD2}"/>
              </a:ext>
            </a:extLst>
          </p:cNvPr>
          <p:cNvGraphicFramePr/>
          <p:nvPr>
            <p:extLst>
              <p:ext uri="{D42A27DB-BD31-4B8C-83A1-F6EECF244321}">
                <p14:modId xmlns:p14="http://schemas.microsoft.com/office/powerpoint/2010/main" val="1558329123"/>
              </p:ext>
            </p:extLst>
          </p:nvPr>
        </p:nvGraphicFramePr>
        <p:xfrm>
          <a:off x="1297173" y="1292504"/>
          <a:ext cx="10377376" cy="3811620"/>
        </p:xfrm>
        <a:graphic>
          <a:graphicData uri="http://schemas.openxmlformats.org/drawingml/2006/table">
            <a:tbl>
              <a:tblPr firstRow="1" bandRow="1">
                <a:noFill/>
                <a:tableStyleId>{87BBE217-31D9-4F7C-999F-5D909A147C1F}</a:tableStyleId>
              </a:tblPr>
              <a:tblGrid>
                <a:gridCol w="2232500">
                  <a:extLst>
                    <a:ext uri="{9D8B030D-6E8A-4147-A177-3AD203B41FA5}">
                      <a16:colId xmlns:a16="http://schemas.microsoft.com/office/drawing/2014/main" val="20000"/>
                    </a:ext>
                  </a:extLst>
                </a:gridCol>
                <a:gridCol w="1759520">
                  <a:extLst>
                    <a:ext uri="{9D8B030D-6E8A-4147-A177-3AD203B41FA5}">
                      <a16:colId xmlns:a16="http://schemas.microsoft.com/office/drawing/2014/main" val="20001"/>
                    </a:ext>
                  </a:extLst>
                </a:gridCol>
                <a:gridCol w="1122240">
                  <a:extLst>
                    <a:ext uri="{9D8B030D-6E8A-4147-A177-3AD203B41FA5}">
                      <a16:colId xmlns:a16="http://schemas.microsoft.com/office/drawing/2014/main" val="20002"/>
                    </a:ext>
                  </a:extLst>
                </a:gridCol>
                <a:gridCol w="1041990">
                  <a:extLst>
                    <a:ext uri="{9D8B030D-6E8A-4147-A177-3AD203B41FA5}">
                      <a16:colId xmlns:a16="http://schemas.microsoft.com/office/drawing/2014/main" val="20003"/>
                    </a:ext>
                  </a:extLst>
                </a:gridCol>
                <a:gridCol w="1127776">
                  <a:extLst>
                    <a:ext uri="{9D8B030D-6E8A-4147-A177-3AD203B41FA5}">
                      <a16:colId xmlns:a16="http://schemas.microsoft.com/office/drawing/2014/main" val="20004"/>
                    </a:ext>
                  </a:extLst>
                </a:gridCol>
                <a:gridCol w="3093350">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4">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HRTD (Human resource development for Personnel in Schools, and Learning Centers)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solidFill>
                            <a:schemeClr val="tx1"/>
                          </a:solidFill>
                          <a:latin typeface="Poppins"/>
                          <a:ea typeface="Poppins"/>
                          <a:cs typeface="Poppins"/>
                          <a:sym typeface="Poppins"/>
                        </a:rPr>
                        <a:t>1098</a:t>
                      </a:r>
                      <a:endParaRPr sz="1400" u="none" strike="noStrike" cap="none" dirty="0">
                        <a:solidFill>
                          <a:schemeClr val="tx1"/>
                        </a:solidFill>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solidFill>
                            <a:schemeClr val="tx1"/>
                          </a:solidFill>
                          <a:latin typeface="Poppins"/>
                          <a:ea typeface="Poppins"/>
                          <a:cs typeface="Poppins"/>
                          <a:sym typeface="Poppins"/>
                        </a:rPr>
                        <a:t>2225</a:t>
                      </a:r>
                      <a:endParaRPr sz="1400" u="none" strike="noStrike" cap="none" dirty="0">
                        <a:solidFill>
                          <a:schemeClr val="tx1"/>
                        </a:solidFill>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solidFill>
                            <a:schemeClr val="tx1"/>
                          </a:solidFill>
                          <a:latin typeface="Poppins"/>
                          <a:ea typeface="Poppins"/>
                          <a:cs typeface="Poppins"/>
                          <a:sym typeface="Poppins"/>
                        </a:rPr>
                        <a:t>202.64%</a:t>
                      </a:r>
                      <a:endParaRPr sz="1500" u="none" strike="noStrike" cap="none" dirty="0">
                        <a:solidFill>
                          <a:schemeClr val="tx1"/>
                        </a:solidFill>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endParaRPr lang="en-PH"/>
                    </a:p>
                  </a:txBody>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teaching-related employees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solidFill>
                            <a:schemeClr val="tx1"/>
                          </a:solidFill>
                          <a:latin typeface="Poppins"/>
                          <a:ea typeface="Poppins"/>
                          <a:cs typeface="Poppins"/>
                          <a:sym typeface="Poppins"/>
                        </a:rPr>
                        <a:t>73</a:t>
                      </a:r>
                      <a:endParaRPr sz="1400" u="none" strike="noStrike" cap="none" dirty="0">
                        <a:solidFill>
                          <a:schemeClr val="tx1"/>
                        </a:solidFill>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solidFill>
                            <a:schemeClr val="tx1"/>
                          </a:solidFill>
                          <a:latin typeface="Poppins"/>
                          <a:ea typeface="Poppins"/>
                          <a:cs typeface="Poppins"/>
                          <a:sym typeface="Poppins"/>
                        </a:rPr>
                        <a:t>329</a:t>
                      </a:r>
                      <a:endParaRPr sz="1400" u="none" strike="noStrike" cap="none" dirty="0">
                        <a:solidFill>
                          <a:schemeClr val="tx1"/>
                        </a:solidFill>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solidFill>
                            <a:schemeClr val="tx1"/>
                          </a:solidFill>
                          <a:latin typeface="Poppins"/>
                          <a:ea typeface="Poppins"/>
                          <a:cs typeface="Poppins"/>
                          <a:sym typeface="Poppins"/>
                        </a:rPr>
                        <a:t>450.68%</a:t>
                      </a:r>
                      <a:endParaRPr sz="1500" u="none" strike="noStrike" cap="none" dirty="0">
                        <a:solidFill>
                          <a:schemeClr val="tx1"/>
                        </a:solidFill>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145376048"/>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9</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69.23%</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50%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bl>
          </a:graphicData>
        </a:graphic>
      </p:graphicFrame>
    </p:spTree>
    <p:extLst>
      <p:ext uri="{BB962C8B-B14F-4D97-AF65-F5344CB8AC3E}">
        <p14:creationId xmlns:p14="http://schemas.microsoft.com/office/powerpoint/2010/main" val="42674784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B9C0BC-62A2-8518-032D-5A35C71513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D146E-CA5F-83EE-763D-7FE27FBB66AA}"/>
              </a:ext>
            </a:extLst>
          </p:cNvPr>
          <p:cNvSpPr txBox="1">
            <a:spLocks/>
          </p:cNvSpPr>
          <p:nvPr/>
        </p:nvSpPr>
        <p:spPr>
          <a:xfrm>
            <a:off x="1509823" y="2621700"/>
            <a:ext cx="9675628"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err="1">
                <a:ln>
                  <a:noFill/>
                </a:ln>
                <a:solidFill>
                  <a:srgbClr val="1F497D">
                    <a:lumMod val="75000"/>
                  </a:srgbClr>
                </a:solidFill>
                <a:effectLst/>
                <a:uLnTx/>
                <a:uFillTx/>
                <a:latin typeface="Congenial Black" panose="02000503040000020004" pitchFamily="2" charset="0"/>
                <a:ea typeface="+mj-ea"/>
                <a:cs typeface="+mj-cs"/>
              </a:rPr>
              <a:t>resiliencY</a:t>
            </a: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 and well-being	</a:t>
            </a:r>
          </a:p>
          <a:p>
            <a:pPr marL="0" marR="0" lvl="0" indent="0" algn="ctr" defTabSz="609265" rtl="0" eaLnBrk="1" fontAlgn="auto" latinLnBrk="0" hangingPunct="1">
              <a:lnSpc>
                <a:spcPct val="100000"/>
              </a:lnSpc>
              <a:spcBef>
                <a:spcPct val="0"/>
              </a:spcBef>
              <a:spcAft>
                <a:spcPts val="0"/>
              </a:spcAft>
              <a:buClrTx/>
              <a:buSzTx/>
              <a:buFontTx/>
              <a:buNone/>
              <a:tabLst/>
              <a:defRPr/>
            </a:pPr>
            <a:r>
              <a:rPr lang="en-US" sz="2400" i="1" cap="none">
                <a:solidFill>
                  <a:srgbClr val="1F497D">
                    <a:lumMod val="75000"/>
                  </a:srgbClr>
                </a:solidFill>
                <a:latin typeface="Congenial Black" panose="02000503040000020004" pitchFamily="2" charset="0"/>
              </a:rPr>
              <a:t>IO: Learners are resilient and know their rights and have the life skills to protect themselves and claim their education-related rights from DepEd and other duty-bearers to promote learners’ well-being.</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328431397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A08F238-3EE2-F79A-2E04-3E5FF1A61C9C}"/>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E70DC771-25A8-3B3D-6DF0-1F99C19DF4F4}"/>
              </a:ext>
            </a:extLst>
          </p:cNvPr>
          <p:cNvGraphicFramePr/>
          <p:nvPr>
            <p:extLst>
              <p:ext uri="{D42A27DB-BD31-4B8C-83A1-F6EECF244321}">
                <p14:modId xmlns:p14="http://schemas.microsoft.com/office/powerpoint/2010/main" val="2796922577"/>
              </p:ext>
            </p:extLst>
          </p:nvPr>
        </p:nvGraphicFramePr>
        <p:xfrm>
          <a:off x="1382232" y="1260610"/>
          <a:ext cx="10504966" cy="4408415"/>
        </p:xfrm>
        <a:graphic>
          <a:graphicData uri="http://schemas.openxmlformats.org/drawingml/2006/table">
            <a:tbl>
              <a:tblPr firstRow="1" bandRow="1">
                <a:noFill/>
                <a:tableStyleId>{87BBE217-31D9-4F7C-999F-5D909A147C1F}</a:tableStyleId>
              </a:tblPr>
              <a:tblGrid>
                <a:gridCol w="2499385">
                  <a:extLst>
                    <a:ext uri="{9D8B030D-6E8A-4147-A177-3AD203B41FA5}">
                      <a16:colId xmlns:a16="http://schemas.microsoft.com/office/drawing/2014/main" val="20000"/>
                    </a:ext>
                  </a:extLst>
                </a:gridCol>
                <a:gridCol w="1428225">
                  <a:extLst>
                    <a:ext uri="{9D8B030D-6E8A-4147-A177-3AD203B41FA5}">
                      <a16:colId xmlns:a16="http://schemas.microsoft.com/office/drawing/2014/main" val="20001"/>
                    </a:ext>
                  </a:extLst>
                </a:gridCol>
                <a:gridCol w="1080565">
                  <a:extLst>
                    <a:ext uri="{9D8B030D-6E8A-4147-A177-3AD203B41FA5}">
                      <a16:colId xmlns:a16="http://schemas.microsoft.com/office/drawing/2014/main" val="20002"/>
                    </a:ext>
                  </a:extLst>
                </a:gridCol>
                <a:gridCol w="1259094">
                  <a:extLst>
                    <a:ext uri="{9D8B030D-6E8A-4147-A177-3AD203B41FA5}">
                      <a16:colId xmlns:a16="http://schemas.microsoft.com/office/drawing/2014/main" val="20003"/>
                    </a:ext>
                  </a:extLst>
                </a:gridCol>
                <a:gridCol w="1228624">
                  <a:extLst>
                    <a:ext uri="{9D8B030D-6E8A-4147-A177-3AD203B41FA5}">
                      <a16:colId xmlns:a16="http://schemas.microsoft.com/office/drawing/2014/main" val="20004"/>
                    </a:ext>
                  </a:extLst>
                </a:gridCol>
                <a:gridCol w="3009073">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Administrative Personnel Benefit</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marL="0" marR="0" lvl="0" indent="0" algn="l" rtl="0">
                        <a:lnSpc>
                          <a:spcPct val="100000"/>
                        </a:lnSpc>
                        <a:spcBef>
                          <a:spcPts val="0"/>
                        </a:spcBef>
                        <a:spcAft>
                          <a:spcPts val="0"/>
                        </a:spcAft>
                        <a:buClr>
                          <a:srgbClr val="000000"/>
                        </a:buClr>
                        <a:buSzPts val="1400"/>
                        <a:buFont typeface="Arial"/>
                        <a:buNone/>
                      </a:pPr>
                      <a:r>
                        <a:rPr lang="en-PH"/>
                        <a:t>No. of Employees paid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*Loyalty Pay</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186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186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*Terminal Leave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  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 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166.67%</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sz="1500" dirty="0"/>
                        <a:t>Due to early retirement and resignation</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*Monetization</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105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66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62.85%</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sz="1500" dirty="0"/>
                        <a:t>Not all availed monetization</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*Clothing Allowance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1044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1044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*Cash Allowance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859</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859</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4611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5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3119489964"/>
                  </a:ext>
                </a:extLst>
              </a:tr>
            </a:tbl>
          </a:graphicData>
        </a:graphic>
      </p:graphicFrame>
    </p:spTree>
    <p:extLst>
      <p:ext uri="{BB962C8B-B14F-4D97-AF65-F5344CB8AC3E}">
        <p14:creationId xmlns:p14="http://schemas.microsoft.com/office/powerpoint/2010/main" val="8671917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0014CA-921E-14EA-82AD-7894F1C8E69A}"/>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167E00EF-9100-B104-C358-B44768DDEB10}"/>
              </a:ext>
            </a:extLst>
          </p:cNvPr>
          <p:cNvGraphicFramePr/>
          <p:nvPr>
            <p:extLst>
              <p:ext uri="{D42A27DB-BD31-4B8C-83A1-F6EECF244321}">
                <p14:modId xmlns:p14="http://schemas.microsoft.com/office/powerpoint/2010/main" val="376182502"/>
              </p:ext>
            </p:extLst>
          </p:nvPr>
        </p:nvGraphicFramePr>
        <p:xfrm>
          <a:off x="1467293" y="1271239"/>
          <a:ext cx="10217887" cy="3933530"/>
        </p:xfrm>
        <a:graphic>
          <a:graphicData uri="http://schemas.openxmlformats.org/drawingml/2006/table">
            <a:tbl>
              <a:tblPr firstRow="1" bandRow="1">
                <a:noFill/>
                <a:tableStyleId>{87BBE217-31D9-4F7C-999F-5D909A147C1F}</a:tableStyleId>
              </a:tblPr>
              <a:tblGrid>
                <a:gridCol w="2407445">
                  <a:extLst>
                    <a:ext uri="{9D8B030D-6E8A-4147-A177-3AD203B41FA5}">
                      <a16:colId xmlns:a16="http://schemas.microsoft.com/office/drawing/2014/main" val="20000"/>
                    </a:ext>
                  </a:extLst>
                </a:gridCol>
                <a:gridCol w="1488579">
                  <a:extLst>
                    <a:ext uri="{9D8B030D-6E8A-4147-A177-3AD203B41FA5}">
                      <a16:colId xmlns:a16="http://schemas.microsoft.com/office/drawing/2014/main" val="20001"/>
                    </a:ext>
                  </a:extLst>
                </a:gridCol>
                <a:gridCol w="1122138">
                  <a:extLst>
                    <a:ext uri="{9D8B030D-6E8A-4147-A177-3AD203B41FA5}">
                      <a16:colId xmlns:a16="http://schemas.microsoft.com/office/drawing/2014/main" val="20002"/>
                    </a:ext>
                  </a:extLst>
                </a:gridCol>
                <a:gridCol w="1123073">
                  <a:extLst>
                    <a:ext uri="{9D8B030D-6E8A-4147-A177-3AD203B41FA5}">
                      <a16:colId xmlns:a16="http://schemas.microsoft.com/office/drawing/2014/main" val="20003"/>
                    </a:ext>
                  </a:extLst>
                </a:gridCol>
                <a:gridCol w="1488515">
                  <a:extLst>
                    <a:ext uri="{9D8B030D-6E8A-4147-A177-3AD203B41FA5}">
                      <a16:colId xmlns:a16="http://schemas.microsoft.com/office/drawing/2014/main" val="20004"/>
                    </a:ext>
                  </a:extLst>
                </a:gridCol>
                <a:gridCol w="2588137">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ERF (Implementation of the Grant of Cash Allowance, Hardship Pay, Equivalent Records Forms (ERF), Conversion to Master Teacher (MT), Reclassification of Positions and Payment of step increments (ERF)</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paid of Hardship Pay</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28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28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solidFill>
                            <a:schemeClr val="tx1"/>
                          </a:solidFill>
                        </a:rPr>
                        <a:t>No. of teachers paid of salaries</a:t>
                      </a:r>
                      <a:endParaRPr>
                        <a:solidFill>
                          <a:schemeClr val="tx1"/>
                        </a:solidFill>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solidFill>
                            <a:schemeClr val="tx1"/>
                          </a:solidFill>
                          <a:latin typeface="Poppins"/>
                          <a:ea typeface="Poppins"/>
                          <a:cs typeface="Poppins"/>
                          <a:sym typeface="Poppins"/>
                        </a:rPr>
                        <a:t>281</a:t>
                      </a:r>
                      <a:endParaRPr sz="1400" u="none" strike="noStrike" cap="none" dirty="0">
                        <a:solidFill>
                          <a:schemeClr val="tx1"/>
                        </a:solidFill>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solidFill>
                            <a:schemeClr val="tx1"/>
                          </a:solidFill>
                          <a:latin typeface="Poppins"/>
                          <a:ea typeface="Poppins"/>
                          <a:cs typeface="Poppins"/>
                          <a:sym typeface="Poppins"/>
                        </a:rPr>
                        <a:t>281</a:t>
                      </a:r>
                      <a:endParaRPr sz="1400" u="none" strike="noStrike" cap="none" dirty="0">
                        <a:solidFill>
                          <a:schemeClr val="tx1"/>
                        </a:solidFill>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solidFill>
                            <a:schemeClr val="tx1"/>
                          </a:solidFill>
                          <a:latin typeface="Poppins"/>
                          <a:ea typeface="Poppins"/>
                          <a:cs typeface="Poppins"/>
                          <a:sym typeface="Poppins"/>
                        </a:rPr>
                        <a:t>100%</a:t>
                      </a:r>
                      <a:endParaRPr sz="1500" u="none" strike="noStrike" cap="none" dirty="0">
                        <a:solidFill>
                          <a:schemeClr val="tx1"/>
                        </a:solidFill>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solidFill>
                          <a:srgbClr val="FF0000"/>
                        </a:solidFill>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paid of cash allowance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859</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lang="en-US" sz="1400" u="none" strike="noStrike" cap="none" dirty="0">
                        <a:latin typeface="Poppins"/>
                        <a:ea typeface="Poppins"/>
                        <a:cs typeface="Poppins"/>
                        <a:sym typeface="Poppins"/>
                      </a:endParaRPr>
                    </a:p>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859</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bl>
          </a:graphicData>
        </a:graphic>
      </p:graphicFrame>
    </p:spTree>
    <p:extLst>
      <p:ext uri="{BB962C8B-B14F-4D97-AF65-F5344CB8AC3E}">
        <p14:creationId xmlns:p14="http://schemas.microsoft.com/office/powerpoint/2010/main" val="1798570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BA47EC-C759-D3FA-6779-0143152F5997}"/>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180C7C71-7893-771E-A2D8-A679FD28E141}"/>
              </a:ext>
            </a:extLst>
          </p:cNvPr>
          <p:cNvGraphicFramePr/>
          <p:nvPr>
            <p:extLst>
              <p:ext uri="{D42A27DB-BD31-4B8C-83A1-F6EECF244321}">
                <p14:modId xmlns:p14="http://schemas.microsoft.com/office/powerpoint/2010/main" val="186123579"/>
              </p:ext>
            </p:extLst>
          </p:nvPr>
        </p:nvGraphicFramePr>
        <p:xfrm>
          <a:off x="1233376" y="652134"/>
          <a:ext cx="10536867" cy="5396590"/>
        </p:xfrm>
        <a:graphic>
          <a:graphicData uri="http://schemas.openxmlformats.org/drawingml/2006/table">
            <a:tbl>
              <a:tblPr firstRow="1" bandRow="1">
                <a:noFill/>
                <a:tableStyleId>{87BBE217-31D9-4F7C-999F-5D909A147C1F}</a:tableStyleId>
              </a:tblPr>
              <a:tblGrid>
                <a:gridCol w="2400326">
                  <a:extLst>
                    <a:ext uri="{9D8B030D-6E8A-4147-A177-3AD203B41FA5}">
                      <a16:colId xmlns:a16="http://schemas.microsoft.com/office/drawing/2014/main" val="20000"/>
                    </a:ext>
                  </a:extLst>
                </a:gridCol>
                <a:gridCol w="1691569">
                  <a:extLst>
                    <a:ext uri="{9D8B030D-6E8A-4147-A177-3AD203B41FA5}">
                      <a16:colId xmlns:a16="http://schemas.microsoft.com/office/drawing/2014/main" val="20001"/>
                    </a:ext>
                  </a:extLst>
                </a:gridCol>
                <a:gridCol w="1124562">
                  <a:extLst>
                    <a:ext uri="{9D8B030D-6E8A-4147-A177-3AD203B41FA5}">
                      <a16:colId xmlns:a16="http://schemas.microsoft.com/office/drawing/2014/main" val="20002"/>
                    </a:ext>
                  </a:extLst>
                </a:gridCol>
                <a:gridCol w="1152913">
                  <a:extLst>
                    <a:ext uri="{9D8B030D-6E8A-4147-A177-3AD203B41FA5}">
                      <a16:colId xmlns:a16="http://schemas.microsoft.com/office/drawing/2014/main" val="20003"/>
                    </a:ext>
                  </a:extLst>
                </a:gridCol>
                <a:gridCol w="1103338">
                  <a:extLst>
                    <a:ext uri="{9D8B030D-6E8A-4147-A177-3AD203B41FA5}">
                      <a16:colId xmlns:a16="http://schemas.microsoft.com/office/drawing/2014/main" val="20004"/>
                    </a:ext>
                  </a:extLst>
                </a:gridCol>
                <a:gridCol w="3064159">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5">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BEC (Basic Education Curriculum)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learners participated in the activity (NLC)</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SARP – 45</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LRP - 128</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SARP – 45</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LRP - 128</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participated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SARP -4</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LRP - 23</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SARP -4</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Poppins"/>
                          <a:ea typeface="Poppins"/>
                          <a:cs typeface="Poppins"/>
                          <a:sym typeface="Poppins"/>
                        </a:rPr>
                        <a:t>LRP - 23</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teachers paid for their meal allowances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42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0.00%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US" sz="1500" dirty="0"/>
                        <a:t>On-Process </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capacity building/orientation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N/A</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learning materials procured/produced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N/A</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N/A</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bl>
          </a:graphicData>
        </a:graphic>
      </p:graphicFrame>
    </p:spTree>
    <p:extLst>
      <p:ext uri="{BB962C8B-B14F-4D97-AF65-F5344CB8AC3E}">
        <p14:creationId xmlns:p14="http://schemas.microsoft.com/office/powerpoint/2010/main" val="19611514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C83462-99CD-8876-670C-50FC7FED76DD}"/>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DB9F6B2E-8DB3-9D47-DB58-16B3D017A50B}"/>
              </a:ext>
            </a:extLst>
          </p:cNvPr>
          <p:cNvGraphicFramePr/>
          <p:nvPr>
            <p:extLst>
              <p:ext uri="{D42A27DB-BD31-4B8C-83A1-F6EECF244321}">
                <p14:modId xmlns:p14="http://schemas.microsoft.com/office/powerpoint/2010/main" val="2972075720"/>
              </p:ext>
            </p:extLst>
          </p:nvPr>
        </p:nvGraphicFramePr>
        <p:xfrm>
          <a:off x="1265274" y="615285"/>
          <a:ext cx="10558132" cy="5701370"/>
        </p:xfrm>
        <a:graphic>
          <a:graphicData uri="http://schemas.openxmlformats.org/drawingml/2006/table">
            <a:tbl>
              <a:tblPr firstRow="1" bandRow="1">
                <a:noFill/>
                <a:tableStyleId>{87BBE217-31D9-4F7C-999F-5D909A147C1F}</a:tableStyleId>
              </a:tblPr>
              <a:tblGrid>
                <a:gridCol w="2477539">
                  <a:extLst>
                    <a:ext uri="{9D8B030D-6E8A-4147-A177-3AD203B41FA5}">
                      <a16:colId xmlns:a16="http://schemas.microsoft.com/office/drawing/2014/main" val="20000"/>
                    </a:ext>
                  </a:extLst>
                </a:gridCol>
                <a:gridCol w="1648517">
                  <a:extLst>
                    <a:ext uri="{9D8B030D-6E8A-4147-A177-3AD203B41FA5}">
                      <a16:colId xmlns:a16="http://schemas.microsoft.com/office/drawing/2014/main" val="20001"/>
                    </a:ext>
                  </a:extLst>
                </a:gridCol>
                <a:gridCol w="1124422">
                  <a:extLst>
                    <a:ext uri="{9D8B030D-6E8A-4147-A177-3AD203B41FA5}">
                      <a16:colId xmlns:a16="http://schemas.microsoft.com/office/drawing/2014/main" val="20002"/>
                    </a:ext>
                  </a:extLst>
                </a:gridCol>
                <a:gridCol w="1162538">
                  <a:extLst>
                    <a:ext uri="{9D8B030D-6E8A-4147-A177-3AD203B41FA5}">
                      <a16:colId xmlns:a16="http://schemas.microsoft.com/office/drawing/2014/main" val="20003"/>
                    </a:ext>
                  </a:extLst>
                </a:gridCol>
                <a:gridCol w="1172066">
                  <a:extLst>
                    <a:ext uri="{9D8B030D-6E8A-4147-A177-3AD203B41FA5}">
                      <a16:colId xmlns:a16="http://schemas.microsoft.com/office/drawing/2014/main" val="20004"/>
                    </a:ext>
                  </a:extLst>
                </a:gridCol>
                <a:gridCol w="2973050">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6">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GMS (General Management Supervision</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personnel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1017</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1017</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 attended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Poppins" panose="00000500000000000000" pitchFamily="2" charset="0"/>
                          <a:cs typeface="Poppins" panose="00000500000000000000" pitchFamily="2" charset="0"/>
                        </a:rPr>
                        <a:t>No. of Employee (COS, JO) hired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 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   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Employees paid for Salaries, Allowances, Benefits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  1044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1044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bills (electricity, water, internet, communication…) paid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E- 12</a:t>
                      </a:r>
                    </a:p>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W-  12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E-12</a:t>
                      </a:r>
                    </a:p>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W-12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lang="en-PH" sz="1600" u="none" strike="noStrike" cap="none" dirty="0">
                        <a:latin typeface="Poppins"/>
                        <a:ea typeface="Poppins"/>
                        <a:cs typeface="Poppins"/>
                        <a:sym typeface="Poppins"/>
                      </a:endParaRPr>
                    </a:p>
                    <a:p>
                      <a:pPr marL="0" marR="0" lvl="0" indent="0" algn="ctr" rtl="0">
                        <a:lnSpc>
                          <a:spcPct val="100000"/>
                        </a:lnSpc>
                        <a:spcBef>
                          <a:spcPts val="0"/>
                        </a:spcBef>
                        <a:spcAft>
                          <a:spcPts val="0"/>
                        </a:spcAft>
                        <a:buNone/>
                      </a:pPr>
                      <a:r>
                        <a:rPr lang="en-PH" sz="1600" u="none" strike="noStrike" cap="none" dirty="0">
                          <a:latin typeface="Poppins"/>
                          <a:ea typeface="Poppins"/>
                          <a:cs typeface="Poppins"/>
                          <a:sym typeface="Poppins"/>
                        </a:rPr>
                        <a:t>E-100%</a:t>
                      </a:r>
                    </a:p>
                    <a:p>
                      <a:pPr marL="0" marR="0" lvl="0" indent="0" algn="ctr" rtl="0">
                        <a:lnSpc>
                          <a:spcPct val="100000"/>
                        </a:lnSpc>
                        <a:spcBef>
                          <a:spcPts val="0"/>
                        </a:spcBef>
                        <a:spcAft>
                          <a:spcPts val="0"/>
                        </a:spcAft>
                        <a:buNone/>
                      </a:pPr>
                      <a:r>
                        <a:rPr lang="en-PH" sz="1600" u="none" strike="noStrike" cap="none" dirty="0">
                          <a:latin typeface="Poppins"/>
                          <a:ea typeface="Poppins"/>
                          <a:cs typeface="Poppins"/>
                          <a:sym typeface="Poppins"/>
                        </a:rPr>
                        <a:t>W-100%</a:t>
                      </a: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380597172"/>
                  </a:ext>
                </a:extLst>
              </a:tr>
            </a:tbl>
          </a:graphicData>
        </a:graphic>
      </p:graphicFrame>
    </p:spTree>
    <p:extLst>
      <p:ext uri="{BB962C8B-B14F-4D97-AF65-F5344CB8AC3E}">
        <p14:creationId xmlns:p14="http://schemas.microsoft.com/office/powerpoint/2010/main" val="41440670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FD79F9-4AB1-6839-AB52-383E87ABC659}"/>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EF63CEAB-359E-B64B-0667-8B2BA57AD5D0}"/>
              </a:ext>
            </a:extLst>
          </p:cNvPr>
          <p:cNvGraphicFramePr/>
          <p:nvPr>
            <p:extLst>
              <p:ext uri="{D42A27DB-BD31-4B8C-83A1-F6EECF244321}">
                <p14:modId xmlns:p14="http://schemas.microsoft.com/office/powerpoint/2010/main" val="1405594286"/>
              </p:ext>
            </p:extLst>
          </p:nvPr>
        </p:nvGraphicFramePr>
        <p:xfrm>
          <a:off x="1201479" y="198384"/>
          <a:ext cx="10877108" cy="6219530"/>
        </p:xfrm>
        <a:graphic>
          <a:graphicData uri="http://schemas.openxmlformats.org/drawingml/2006/table">
            <a:tbl>
              <a:tblPr firstRow="1" bandRow="1">
                <a:noFill/>
                <a:tableStyleId>{87BBE217-31D9-4F7C-999F-5D909A147C1F}</a:tableStyleId>
              </a:tblPr>
              <a:tblGrid>
                <a:gridCol w="2482818">
                  <a:extLst>
                    <a:ext uri="{9D8B030D-6E8A-4147-A177-3AD203B41FA5}">
                      <a16:colId xmlns:a16="http://schemas.microsoft.com/office/drawing/2014/main" val="20000"/>
                    </a:ext>
                  </a:extLst>
                </a:gridCol>
                <a:gridCol w="1773441">
                  <a:extLst>
                    <a:ext uri="{9D8B030D-6E8A-4147-A177-3AD203B41FA5}">
                      <a16:colId xmlns:a16="http://schemas.microsoft.com/office/drawing/2014/main" val="20001"/>
                    </a:ext>
                  </a:extLst>
                </a:gridCol>
                <a:gridCol w="1172442">
                  <a:extLst>
                    <a:ext uri="{9D8B030D-6E8A-4147-A177-3AD203B41FA5}">
                      <a16:colId xmlns:a16="http://schemas.microsoft.com/office/drawing/2014/main" val="20002"/>
                    </a:ext>
                  </a:extLst>
                </a:gridCol>
                <a:gridCol w="1142884">
                  <a:extLst>
                    <a:ext uri="{9D8B030D-6E8A-4147-A177-3AD203B41FA5}">
                      <a16:colId xmlns:a16="http://schemas.microsoft.com/office/drawing/2014/main" val="20003"/>
                    </a:ext>
                  </a:extLst>
                </a:gridCol>
                <a:gridCol w="1351163">
                  <a:extLst>
                    <a:ext uri="{9D8B030D-6E8A-4147-A177-3AD203B41FA5}">
                      <a16:colId xmlns:a16="http://schemas.microsoft.com/office/drawing/2014/main" val="20004"/>
                    </a:ext>
                  </a:extLst>
                </a:gridCol>
                <a:gridCol w="2954360">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Elementary (K to Grade 6)</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JHS (Grade 7 to 10)</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MOOE SHS (Grade 11-12)</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MOOE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6</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World Teacher’s Day Incentive</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teachers/employee paid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852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852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OPDNTP (Organizational and Professional Development for Non-Teaching Personnel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Non-Teaching Personnel Trained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28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marL="0" marR="0" lvl="0" indent="0" algn="l" rtl="0">
                        <a:lnSpc>
                          <a:spcPct val="100000"/>
                        </a:lnSpc>
                        <a:spcBef>
                          <a:spcPts val="0"/>
                        </a:spcBef>
                        <a:spcAft>
                          <a:spcPts val="0"/>
                        </a:spcAft>
                        <a:buNone/>
                      </a:pPr>
                      <a:r>
                        <a:rPr lang="en-PH" sz="1500" dirty="0"/>
                        <a:t>Sub-ARO was received on the last quarter of 2025 (Nov) Target moved to Quarter 1 in 2026</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Training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029611913"/>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Other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380597172"/>
                  </a:ext>
                </a:extLst>
              </a:tr>
            </a:tbl>
          </a:graphicData>
        </a:graphic>
      </p:graphicFrame>
    </p:spTree>
    <p:extLst>
      <p:ext uri="{BB962C8B-B14F-4D97-AF65-F5344CB8AC3E}">
        <p14:creationId xmlns:p14="http://schemas.microsoft.com/office/powerpoint/2010/main" val="42496815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BD3A6B-81BA-3034-D50C-F6AE46A1914B}"/>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8DEAC14D-C651-3279-A441-CC8C61386405}"/>
              </a:ext>
            </a:extLst>
          </p:cNvPr>
          <p:cNvGraphicFramePr/>
          <p:nvPr>
            <p:extLst>
              <p:ext uri="{D42A27DB-BD31-4B8C-83A1-F6EECF244321}">
                <p14:modId xmlns:p14="http://schemas.microsoft.com/office/powerpoint/2010/main" val="4208931814"/>
              </p:ext>
            </p:extLst>
          </p:nvPr>
        </p:nvGraphicFramePr>
        <p:xfrm>
          <a:off x="1073889" y="251546"/>
          <a:ext cx="10930272" cy="6006180"/>
        </p:xfrm>
        <a:graphic>
          <a:graphicData uri="http://schemas.openxmlformats.org/drawingml/2006/table">
            <a:tbl>
              <a:tblPr firstRow="1" bandRow="1">
                <a:noFill/>
                <a:tableStyleId>{87BBE217-31D9-4F7C-999F-5D909A147C1F}</a:tableStyleId>
              </a:tblPr>
              <a:tblGrid>
                <a:gridCol w="2535269">
                  <a:extLst>
                    <a:ext uri="{9D8B030D-6E8A-4147-A177-3AD203B41FA5}">
                      <a16:colId xmlns:a16="http://schemas.microsoft.com/office/drawing/2014/main" val="20000"/>
                    </a:ext>
                  </a:extLst>
                </a:gridCol>
                <a:gridCol w="1637568">
                  <a:extLst>
                    <a:ext uri="{9D8B030D-6E8A-4147-A177-3AD203B41FA5}">
                      <a16:colId xmlns:a16="http://schemas.microsoft.com/office/drawing/2014/main" val="20001"/>
                    </a:ext>
                  </a:extLst>
                </a:gridCol>
                <a:gridCol w="1242973">
                  <a:extLst>
                    <a:ext uri="{9D8B030D-6E8A-4147-A177-3AD203B41FA5}">
                      <a16:colId xmlns:a16="http://schemas.microsoft.com/office/drawing/2014/main" val="20002"/>
                    </a:ext>
                  </a:extLst>
                </a:gridCol>
                <a:gridCol w="1272568">
                  <a:extLst>
                    <a:ext uri="{9D8B030D-6E8A-4147-A177-3AD203B41FA5}">
                      <a16:colId xmlns:a16="http://schemas.microsoft.com/office/drawing/2014/main" val="20003"/>
                    </a:ext>
                  </a:extLst>
                </a:gridCol>
                <a:gridCol w="1341622">
                  <a:extLst>
                    <a:ext uri="{9D8B030D-6E8A-4147-A177-3AD203B41FA5}">
                      <a16:colId xmlns:a16="http://schemas.microsoft.com/office/drawing/2014/main" val="20004"/>
                    </a:ext>
                  </a:extLst>
                </a:gridCol>
                <a:gridCol w="2900272">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dirty="0">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dirty="0" err="1">
                          <a:solidFill>
                            <a:schemeClr val="dk1"/>
                          </a:solidFill>
                          <a:sym typeface="Poppins"/>
                        </a:rPr>
                        <a:t>Accomplishment</a:t>
                      </a:r>
                      <a:r>
                        <a:rPr lang="fr-FR" sz="1400" b="1" u="none" strike="noStrike" cap="none" dirty="0">
                          <a:solidFill>
                            <a:schemeClr val="dk1"/>
                          </a:solidFill>
                          <a:sym typeface="Poppins"/>
                        </a:rPr>
                        <a:t> (Q1+Q2+Q3+Q4)</a:t>
                      </a:r>
                      <a:endParaRPr lang="fr-FR" dirty="0"/>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LSP (Learner’s Support Fund)</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with program support fund downloads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a:latin typeface="Poppins"/>
                          <a:ea typeface="Poppins"/>
                          <a:cs typeface="Poppins"/>
                        </a:rPr>
                        <a:t>2</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a:latin typeface="Poppins"/>
                          <a:ea typeface="Poppins"/>
                          <a:cs typeface="Poppins"/>
                        </a:rPr>
                        <a:t>2</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a:latin typeface="Poppins"/>
                          <a:ea typeface="Poppins"/>
                          <a:cs typeface="Poppins"/>
                        </a:rPr>
                        <a:t>100%</a:t>
                      </a:r>
                      <a:endParaRPr sz="15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a:latin typeface="Poppins"/>
                          <a:ea typeface="Poppins"/>
                          <a:cs typeface="Poppins"/>
                        </a:rPr>
                        <a:t>4</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a:latin typeface="Poppins"/>
                          <a:ea typeface="Poppins"/>
                          <a:cs typeface="Poppins"/>
                        </a:rPr>
                        <a:t>4</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a:lnSpc>
                          <a:spcPct val="100000"/>
                        </a:lnSpc>
                        <a:spcBef>
                          <a:spcPts val="0"/>
                        </a:spcBef>
                        <a:spcAft>
                          <a:spcPts val="0"/>
                        </a:spcAft>
                        <a:buNone/>
                      </a:pPr>
                      <a:r>
                        <a:rPr lang="en-US" sz="1500" b="0" i="0" u="none" strike="noStrike" cap="none" noProof="0">
                          <a:solidFill>
                            <a:srgbClr val="000000"/>
                          </a:solidFill>
                          <a:latin typeface="Poppins"/>
                        </a:rPr>
                        <a:t>100%</a:t>
                      </a:r>
                      <a:endParaRPr>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Procurement Made</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a:latin typeface="Poppins"/>
                          <a:ea typeface="Poppins"/>
                          <a:cs typeface="Poppins"/>
                        </a:rPr>
                        <a:t>2</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a:latin typeface="Poppins"/>
                          <a:ea typeface="Poppins"/>
                          <a:cs typeface="Poppins"/>
                        </a:rPr>
                        <a:t>2</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a:lnSpc>
                          <a:spcPct val="100000"/>
                        </a:lnSpc>
                        <a:spcBef>
                          <a:spcPts val="0"/>
                        </a:spcBef>
                        <a:spcAft>
                          <a:spcPts val="0"/>
                        </a:spcAft>
                        <a:buNone/>
                      </a:pPr>
                      <a:r>
                        <a:rPr lang="en-US" sz="1500" b="0" i="0" u="none" strike="noStrike" cap="none" noProof="0">
                          <a:solidFill>
                            <a:srgbClr val="000000"/>
                          </a:solidFill>
                          <a:latin typeface="Poppins"/>
                        </a:rPr>
                        <a:t>100%</a:t>
                      </a:r>
                      <a:endParaRPr>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BPLP (Building Partnerships and Linkages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atin typeface="Poppins" panose="00000500000000000000" pitchFamily="2" charset="0"/>
                          <a:cs typeface="Poppins" panose="00000500000000000000" pitchFamily="2" charset="0"/>
                        </a:rPr>
                        <a:t>Number of partners with MOA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20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36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180%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atin typeface="Poppins" panose="00000500000000000000" pitchFamily="2" charset="0"/>
                          <a:cs typeface="Poppins" panose="00000500000000000000" pitchFamily="2" charset="0"/>
                        </a:rPr>
                        <a:t>Number of Volunteers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20000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27358</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136%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atin typeface="Poppins" panose="00000500000000000000" pitchFamily="2" charset="0"/>
                          <a:cs typeface="Poppins" panose="00000500000000000000" pitchFamily="2" charset="0"/>
                        </a:rPr>
                        <a:t>Number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6</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9</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dirty="0"/>
                        <a:t>150%</a:t>
                      </a:r>
                      <a:endParaRPr dirty="0"/>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029611913"/>
                  </a:ext>
                </a:extLst>
              </a:tr>
              <a:tr h="29010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CPP (Child Protection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a:latin typeface="Poppins"/>
                          <a:ea typeface="Poppins"/>
                          <a:cs typeface="Poppins"/>
                        </a:rPr>
                        <a:t>4</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a:latin typeface="Poppins"/>
                          <a:ea typeface="Poppins"/>
                          <a:cs typeface="Poppins"/>
                        </a:rPr>
                        <a:t>4</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a:latin typeface="Poppins"/>
                          <a:ea typeface="Poppins"/>
                          <a:cs typeface="Poppins"/>
                        </a:rPr>
                        <a:t>100%</a:t>
                      </a:r>
                      <a:endParaRPr sz="15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380597172"/>
                  </a:ext>
                </a:extLst>
              </a:tr>
            </a:tbl>
          </a:graphicData>
        </a:graphic>
      </p:graphicFrame>
    </p:spTree>
    <p:extLst>
      <p:ext uri="{BB962C8B-B14F-4D97-AF65-F5344CB8AC3E}">
        <p14:creationId xmlns:p14="http://schemas.microsoft.com/office/powerpoint/2010/main" val="37092626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22C1D4-FB54-6CC5-ED5A-0E3AD2F6BB4B}"/>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E6A3E32D-5708-C30F-1DEA-8B30DB5C9E48}"/>
              </a:ext>
            </a:extLst>
          </p:cNvPr>
          <p:cNvGraphicFramePr/>
          <p:nvPr>
            <p:extLst>
              <p:ext uri="{D42A27DB-BD31-4B8C-83A1-F6EECF244321}">
                <p14:modId xmlns:p14="http://schemas.microsoft.com/office/powerpoint/2010/main" val="1503605574"/>
              </p:ext>
            </p:extLst>
          </p:nvPr>
        </p:nvGraphicFramePr>
        <p:xfrm>
          <a:off x="1275907" y="828635"/>
          <a:ext cx="10409276" cy="5320390"/>
        </p:xfrm>
        <a:graphic>
          <a:graphicData uri="http://schemas.openxmlformats.org/drawingml/2006/table">
            <a:tbl>
              <a:tblPr firstRow="1" bandRow="1">
                <a:noFill/>
                <a:tableStyleId>{87BBE217-31D9-4F7C-999F-5D909A147C1F}</a:tableStyleId>
              </a:tblPr>
              <a:tblGrid>
                <a:gridCol w="2296302">
                  <a:extLst>
                    <a:ext uri="{9D8B030D-6E8A-4147-A177-3AD203B41FA5}">
                      <a16:colId xmlns:a16="http://schemas.microsoft.com/office/drawing/2014/main" val="20000"/>
                    </a:ext>
                  </a:extLst>
                </a:gridCol>
                <a:gridCol w="1783905">
                  <a:extLst>
                    <a:ext uri="{9D8B030D-6E8A-4147-A177-3AD203B41FA5}">
                      <a16:colId xmlns:a16="http://schemas.microsoft.com/office/drawing/2014/main" val="20001"/>
                    </a:ext>
                  </a:extLst>
                </a:gridCol>
                <a:gridCol w="1167130">
                  <a:extLst>
                    <a:ext uri="{9D8B030D-6E8A-4147-A177-3AD203B41FA5}">
                      <a16:colId xmlns:a16="http://schemas.microsoft.com/office/drawing/2014/main" val="20002"/>
                    </a:ext>
                  </a:extLst>
                </a:gridCol>
                <a:gridCol w="1195596">
                  <a:extLst>
                    <a:ext uri="{9D8B030D-6E8A-4147-A177-3AD203B41FA5}">
                      <a16:colId xmlns:a16="http://schemas.microsoft.com/office/drawing/2014/main" val="20003"/>
                    </a:ext>
                  </a:extLst>
                </a:gridCol>
                <a:gridCol w="1129174">
                  <a:extLst>
                    <a:ext uri="{9D8B030D-6E8A-4147-A177-3AD203B41FA5}">
                      <a16:colId xmlns:a16="http://schemas.microsoft.com/office/drawing/2014/main" val="20004"/>
                    </a:ext>
                  </a:extLst>
                </a:gridCol>
                <a:gridCol w="2837169">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HRTD (Human resource development for Personnel in Schools, and Learning Centers)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personnel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sz="1400" u="none" strike="noStrike" cap="none" dirty="0">
                          <a:latin typeface="Poppins"/>
                          <a:ea typeface="Poppins"/>
                          <a:cs typeface="Poppins"/>
                          <a:sym typeface="Poppins"/>
                        </a:rPr>
                        <a:t>1098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sz="1400" u="none" strike="noStrike" cap="none" dirty="0">
                          <a:latin typeface="Poppins"/>
                          <a:ea typeface="Poppins"/>
                          <a:cs typeface="Poppins"/>
                          <a:sym typeface="Poppins"/>
                        </a:rPr>
                        <a:t>1098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row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NASBE (National Assessment Systems for Basic Education )</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National Assessments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80%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lang="en-US" sz="1500" dirty="0"/>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500" dirty="0"/>
                        <a:t>Rescheduling of the test administration by the BEA</a:t>
                      </a: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5</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400" u="none" strike="noStrike" cap="none" dirty="0">
                          <a:latin typeface="Poppins"/>
                          <a:ea typeface="Poppins"/>
                          <a:cs typeface="Poppins"/>
                          <a:sym typeface="Poppins"/>
                        </a:rPr>
                        <a:t>4</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500" u="none" strike="noStrike" cap="none" dirty="0">
                          <a:latin typeface="Poppins"/>
                          <a:ea typeface="Poppins"/>
                          <a:cs typeface="Poppins"/>
                          <a:sym typeface="Poppins"/>
                        </a:rPr>
                        <a:t>80%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DRRM (Disaster Preparedness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solidFill>
                            <a:schemeClr val="tx1"/>
                          </a:solidFill>
                          <a:latin typeface="Poppins" panose="00000500000000000000" pitchFamily="2" charset="0"/>
                          <a:cs typeface="Poppins" panose="00000500000000000000" pitchFamily="2" charset="0"/>
                        </a:rPr>
                        <a:t>No. of personnel/learners provided with emergency supplies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029611913"/>
                  </a:ext>
                </a:extLst>
              </a:tr>
            </a:tbl>
          </a:graphicData>
        </a:graphic>
      </p:graphicFrame>
    </p:spTree>
    <p:extLst>
      <p:ext uri="{BB962C8B-B14F-4D97-AF65-F5344CB8AC3E}">
        <p14:creationId xmlns:p14="http://schemas.microsoft.com/office/powerpoint/2010/main" val="6548147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119569-F8BB-4979-3F04-C452EC692E0F}"/>
            </a:ext>
          </a:extLst>
        </p:cNvPr>
        <p:cNvGrpSpPr/>
        <p:nvPr/>
      </p:nvGrpSpPr>
      <p:grpSpPr>
        <a:xfrm>
          <a:off x="0" y="0"/>
          <a:ext cx="0" cy="0"/>
          <a:chOff x="0" y="0"/>
          <a:chExt cx="0" cy="0"/>
        </a:xfrm>
      </p:grpSpPr>
      <p:graphicFrame>
        <p:nvGraphicFramePr>
          <p:cNvPr id="2" name="Google Shape;275;p14">
            <a:extLst>
              <a:ext uri="{FF2B5EF4-FFF2-40B4-BE49-F238E27FC236}">
                <a16:creationId xmlns:a16="http://schemas.microsoft.com/office/drawing/2014/main" id="{B7BB65A4-3FE6-7743-6265-73344A116D68}"/>
              </a:ext>
            </a:extLst>
          </p:cNvPr>
          <p:cNvGraphicFramePr/>
          <p:nvPr>
            <p:extLst>
              <p:ext uri="{D42A27DB-BD31-4B8C-83A1-F6EECF244321}">
                <p14:modId xmlns:p14="http://schemas.microsoft.com/office/powerpoint/2010/main" val="1236983869"/>
              </p:ext>
            </p:extLst>
          </p:nvPr>
        </p:nvGraphicFramePr>
        <p:xfrm>
          <a:off x="1158949" y="72310"/>
          <a:ext cx="10685722" cy="6432910"/>
        </p:xfrm>
        <a:graphic>
          <a:graphicData uri="http://schemas.openxmlformats.org/drawingml/2006/table">
            <a:tbl>
              <a:tblPr firstRow="1" bandRow="1">
                <a:noFill/>
                <a:tableStyleId>{87BBE217-31D9-4F7C-999F-5D909A147C1F}</a:tableStyleId>
              </a:tblPr>
              <a:tblGrid>
                <a:gridCol w="2335142">
                  <a:extLst>
                    <a:ext uri="{9D8B030D-6E8A-4147-A177-3AD203B41FA5}">
                      <a16:colId xmlns:a16="http://schemas.microsoft.com/office/drawing/2014/main" val="20000"/>
                    </a:ext>
                  </a:extLst>
                </a:gridCol>
                <a:gridCol w="1928514">
                  <a:extLst>
                    <a:ext uri="{9D8B030D-6E8A-4147-A177-3AD203B41FA5}">
                      <a16:colId xmlns:a16="http://schemas.microsoft.com/office/drawing/2014/main" val="20001"/>
                    </a:ext>
                  </a:extLst>
                </a:gridCol>
                <a:gridCol w="1063255">
                  <a:extLst>
                    <a:ext uri="{9D8B030D-6E8A-4147-A177-3AD203B41FA5}">
                      <a16:colId xmlns:a16="http://schemas.microsoft.com/office/drawing/2014/main" val="20002"/>
                    </a:ext>
                  </a:extLst>
                </a:gridCol>
                <a:gridCol w="1095154">
                  <a:extLst>
                    <a:ext uri="{9D8B030D-6E8A-4147-A177-3AD203B41FA5}">
                      <a16:colId xmlns:a16="http://schemas.microsoft.com/office/drawing/2014/main" val="20003"/>
                    </a:ext>
                  </a:extLst>
                </a:gridCol>
                <a:gridCol w="1190846">
                  <a:extLst>
                    <a:ext uri="{9D8B030D-6E8A-4147-A177-3AD203B41FA5}">
                      <a16:colId xmlns:a16="http://schemas.microsoft.com/office/drawing/2014/main" val="20004"/>
                    </a:ext>
                  </a:extLst>
                </a:gridCol>
                <a:gridCol w="3072811">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4">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DPRP (Disaster Preparedness and Response Program)</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training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150%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Collaboration with LGU</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personnel trained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52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78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150%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Collaboration with LGU</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No. of Procured of Safety and Emergency Supplies and Equipment</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Psychosocial Support Services to learners and staff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dirty="0"/>
                        <a:t>Collaboration with LGU</a:t>
                      </a: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538910410"/>
                  </a:ext>
                </a:extLst>
              </a:tr>
              <a:tr h="290102">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PALARO (Physical fitness and school sports competitions, including </a:t>
                      </a:r>
                      <a:r>
                        <a:rPr lang="en-US" err="1">
                          <a:solidFill>
                            <a:schemeClr val="dk1"/>
                          </a:solidFill>
                          <a:latin typeface="Poppins"/>
                          <a:ea typeface="Poppins"/>
                          <a:cs typeface="Poppins"/>
                          <a:sym typeface="Poppins"/>
                        </a:rPr>
                        <a:t>Palarong</a:t>
                      </a:r>
                      <a:r>
                        <a:rPr lang="en-US">
                          <a:solidFill>
                            <a:schemeClr val="dk1"/>
                          </a:solidFill>
                          <a:latin typeface="Poppins"/>
                          <a:ea typeface="Poppins"/>
                          <a:cs typeface="Poppins"/>
                          <a:sym typeface="Poppins"/>
                        </a:rPr>
                        <a:t> Pambansa</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procured sports supplies, materials and equipment</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824492550"/>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a:latin typeface="Poppins" panose="00000500000000000000" pitchFamily="2" charset="0"/>
                          <a:cs typeface="Poppins" panose="00000500000000000000" pitchFamily="2" charset="0"/>
                        </a:rPr>
                        <a:t>No. of training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029611913"/>
                  </a:ext>
                </a:extLst>
              </a:tr>
              <a:tr h="290102">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Poppins" panose="00000500000000000000" pitchFamily="2" charset="0"/>
                          <a:cs typeface="Poppins" panose="00000500000000000000" pitchFamily="2" charset="0"/>
                        </a:rPr>
                        <a:t>No. of activities conducted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2</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2380597172"/>
                  </a:ext>
                </a:extLst>
              </a:tr>
            </a:tbl>
          </a:graphicData>
        </a:graphic>
      </p:graphicFrame>
    </p:spTree>
    <p:extLst>
      <p:ext uri="{BB962C8B-B14F-4D97-AF65-F5344CB8AC3E}">
        <p14:creationId xmlns:p14="http://schemas.microsoft.com/office/powerpoint/2010/main" val="6131445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DE1FD1-A9D0-65FF-5B6B-14B7A6F40322}"/>
            </a:ext>
          </a:extLst>
        </p:cNvPr>
        <p:cNvGrpSpPr/>
        <p:nvPr/>
      </p:nvGrpSpPr>
      <p:grpSpPr>
        <a:xfrm>
          <a:off x="0" y="0"/>
          <a:ext cx="0" cy="0"/>
          <a:chOff x="0" y="0"/>
          <a:chExt cx="0" cy="0"/>
        </a:xfrm>
      </p:grpSpPr>
      <p:graphicFrame>
        <p:nvGraphicFramePr>
          <p:cNvPr id="3" name="Google Shape;275;p14">
            <a:extLst>
              <a:ext uri="{FF2B5EF4-FFF2-40B4-BE49-F238E27FC236}">
                <a16:creationId xmlns:a16="http://schemas.microsoft.com/office/drawing/2014/main" id="{A579CBB9-9709-A938-1DD8-2DF438C72619}"/>
              </a:ext>
            </a:extLst>
          </p:cNvPr>
          <p:cNvGraphicFramePr/>
          <p:nvPr>
            <p:extLst>
              <p:ext uri="{D42A27DB-BD31-4B8C-83A1-F6EECF244321}">
                <p14:modId xmlns:p14="http://schemas.microsoft.com/office/powerpoint/2010/main" val="2222720550"/>
              </p:ext>
            </p:extLst>
          </p:nvPr>
        </p:nvGraphicFramePr>
        <p:xfrm>
          <a:off x="1371599" y="930409"/>
          <a:ext cx="10366745" cy="4360250"/>
        </p:xfrm>
        <a:graphic>
          <a:graphicData uri="http://schemas.openxmlformats.org/drawingml/2006/table">
            <a:tbl>
              <a:tblPr firstRow="1" bandRow="1">
                <a:noFill/>
                <a:tableStyleId>{87BBE217-31D9-4F7C-999F-5D909A147C1F}</a:tableStyleId>
              </a:tblPr>
              <a:tblGrid>
                <a:gridCol w="2554566">
                  <a:extLst>
                    <a:ext uri="{9D8B030D-6E8A-4147-A177-3AD203B41FA5}">
                      <a16:colId xmlns:a16="http://schemas.microsoft.com/office/drawing/2014/main" val="20000"/>
                    </a:ext>
                  </a:extLst>
                </a:gridCol>
                <a:gridCol w="1494749">
                  <a:extLst>
                    <a:ext uri="{9D8B030D-6E8A-4147-A177-3AD203B41FA5}">
                      <a16:colId xmlns:a16="http://schemas.microsoft.com/office/drawing/2014/main" val="20001"/>
                    </a:ext>
                  </a:extLst>
                </a:gridCol>
                <a:gridCol w="1203320">
                  <a:extLst>
                    <a:ext uri="{9D8B030D-6E8A-4147-A177-3AD203B41FA5}">
                      <a16:colId xmlns:a16="http://schemas.microsoft.com/office/drawing/2014/main" val="20002"/>
                    </a:ext>
                  </a:extLst>
                </a:gridCol>
                <a:gridCol w="1156315">
                  <a:extLst>
                    <a:ext uri="{9D8B030D-6E8A-4147-A177-3AD203B41FA5}">
                      <a16:colId xmlns:a16="http://schemas.microsoft.com/office/drawing/2014/main" val="20003"/>
                    </a:ext>
                  </a:extLst>
                </a:gridCol>
                <a:gridCol w="922627">
                  <a:extLst>
                    <a:ext uri="{9D8B030D-6E8A-4147-A177-3AD203B41FA5}">
                      <a16:colId xmlns:a16="http://schemas.microsoft.com/office/drawing/2014/main" val="20004"/>
                    </a:ext>
                  </a:extLst>
                </a:gridCol>
                <a:gridCol w="3035168">
                  <a:extLst>
                    <a:ext uri="{9D8B030D-6E8A-4147-A177-3AD203B41FA5}">
                      <a16:colId xmlns:a16="http://schemas.microsoft.com/office/drawing/2014/main" val="20005"/>
                    </a:ext>
                  </a:extLst>
                </a:gridCol>
              </a:tblGrid>
              <a:tr h="506800">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PPA/Line Item</a:t>
                      </a:r>
                      <a:endParaRPr/>
                    </a:p>
                  </a:txBody>
                  <a:tcPr marL="91450" marR="91450" marT="45725" marB="45725"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latin typeface="Poppins"/>
                          <a:ea typeface="Poppins"/>
                          <a:cs typeface="Poppins"/>
                          <a:sym typeface="Poppins"/>
                        </a:rPr>
                        <a:t>Physical</a:t>
                      </a: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tc hMerge="1">
                  <a:txBody>
                    <a:bodyPr/>
                    <a:lstStyle/>
                    <a:p>
                      <a:endParaRPr lang="en-US"/>
                    </a:p>
                  </a:txBody>
                  <a:tcPr/>
                </a:tc>
                <a:tc rowSpan="3">
                  <a:txBody>
                    <a:bodyPr/>
                    <a:lstStyle/>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Reasons for </a:t>
                      </a:r>
                      <a:endParaRPr/>
                    </a:p>
                    <a:p>
                      <a:pPr marL="0" marR="0" lvl="0" indent="0" algn="ctr" rtl="0">
                        <a:lnSpc>
                          <a:spcPct val="100000"/>
                        </a:lnSpc>
                        <a:spcBef>
                          <a:spcPts val="0"/>
                        </a:spcBef>
                        <a:spcAft>
                          <a:spcPts val="0"/>
                        </a:spcAft>
                        <a:buNone/>
                      </a:pPr>
                      <a:r>
                        <a:rPr lang="en-US" sz="1400" b="1" u="none" strike="noStrike" cap="none">
                          <a:latin typeface="Poppins"/>
                          <a:ea typeface="Poppins"/>
                          <a:cs typeface="Poppins"/>
                          <a:sym typeface="Poppins"/>
                        </a:rPr>
                        <a:t>over/underperformance</a:t>
                      </a:r>
                      <a:endParaRPr/>
                    </a:p>
                  </a:txBody>
                  <a:tcPr marL="91450" marR="91450" marT="45725" marB="45725" anchor="ctr">
                    <a:lnL w="9525" cap="flat" cmpd="sng">
                      <a:solidFill>
                        <a:srgbClr val="A5A5A5"/>
                      </a:solidFill>
                      <a:prstDash val="solid"/>
                      <a:round/>
                      <a:headEnd type="none" w="sm" len="sm"/>
                      <a:tailEnd type="none" w="sm" len="sm"/>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0000"/>
                  </a:ext>
                </a:extLst>
              </a:tr>
              <a:tr h="319200">
                <a:tc vMerge="1">
                  <a:txBody>
                    <a:bodyPr/>
                    <a:lstStyle/>
                    <a:p>
                      <a:endParaRPr lang="en-US"/>
                    </a:p>
                  </a:txBody>
                  <a:tcPr/>
                </a:tc>
                <a:tc rowSpan="2">
                  <a:txBody>
                    <a:bodyPr/>
                    <a:lstStyle/>
                    <a:p>
                      <a:pPr marL="0" marR="0" lvl="0" indent="0" algn="ctr" rtl="0">
                        <a:lnSpc>
                          <a:spcPct val="100000"/>
                        </a:lnSpc>
                        <a:spcBef>
                          <a:spcPts val="0"/>
                        </a:spcBef>
                        <a:spcAft>
                          <a:spcPts val="0"/>
                        </a:spcAft>
                        <a:buClr>
                          <a:srgbClr val="000000"/>
                        </a:buClr>
                        <a:buSzPts val="1400"/>
                        <a:buFont typeface="Arial"/>
                        <a:buNone/>
                      </a:pPr>
                      <a:r>
                        <a:rPr lang="en-US" sz="1400" b="1" u="none" strike="noStrike" cap="none">
                          <a:solidFill>
                            <a:schemeClr val="dk1"/>
                          </a:solidFill>
                          <a:latin typeface="Poppins"/>
                          <a:ea typeface="Poppins"/>
                          <a:cs typeface="Poppins"/>
                          <a:sym typeface="Poppins"/>
                        </a:rPr>
                        <a:t>Performance Indicator</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rtl="0">
                        <a:lnSpc>
                          <a:spcPct val="100000"/>
                        </a:lnSpc>
                        <a:spcBef>
                          <a:spcPts val="0"/>
                        </a:spcBef>
                        <a:spcAft>
                          <a:spcPts val="0"/>
                        </a:spcAft>
                        <a:buNone/>
                      </a:pPr>
                      <a:r>
                        <a:rPr lang="en-US" sz="1400" b="1" u="none" strike="noStrike" cap="none">
                          <a:solidFill>
                            <a:schemeClr val="dk1"/>
                          </a:solidFill>
                        </a:rPr>
                        <a:t>Physical</a:t>
                      </a:r>
                      <a:r>
                        <a:rPr lang="en-US" sz="1400" u="none" strike="noStrike" cap="none">
                          <a:solidFill>
                            <a:schemeClr val="dk1"/>
                          </a:solidFill>
                        </a:rPr>
                        <a:t> </a:t>
                      </a:r>
                      <a:r>
                        <a:rPr lang="en-US" sz="1400" b="1" u="none" strike="noStrike" cap="none">
                          <a:solidFill>
                            <a:schemeClr val="dk1"/>
                          </a:solidFill>
                          <a:latin typeface="Poppins"/>
                          <a:ea typeface="Poppins"/>
                          <a:cs typeface="Poppins"/>
                          <a:sym typeface="Poppins"/>
                        </a:rPr>
                        <a:t>Target</a:t>
                      </a:r>
                      <a:endParaRPr/>
                    </a:p>
                    <a:p>
                      <a:pPr marL="0" marR="0" lvl="0" indent="0" algn="ctr" rtl="0">
                        <a:lnSpc>
                          <a:spcPct val="100000"/>
                        </a:lnSpc>
                        <a:spcBef>
                          <a:spcPts val="0"/>
                        </a:spcBef>
                        <a:spcAft>
                          <a:spcPts val="0"/>
                        </a:spcAft>
                        <a:buNone/>
                      </a:pPr>
                      <a:r>
                        <a:rPr lang="en-US" sz="1400" b="1" u="none" strike="noStrike" cap="none">
                          <a:solidFill>
                            <a:schemeClr val="dk1"/>
                          </a:solidFill>
                          <a:latin typeface="Poppins"/>
                          <a:ea typeface="Poppins"/>
                          <a:cs typeface="Poppins"/>
                          <a:sym typeface="Poppins"/>
                        </a:rPr>
                        <a:t>(Annual)</a:t>
                      </a:r>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lvl="0" indent="0" algn="ctr" rtl="0">
                        <a:lnSpc>
                          <a:spcPct val="100000"/>
                        </a:lnSpc>
                        <a:spcBef>
                          <a:spcPts val="0"/>
                        </a:spcBef>
                        <a:spcAft>
                          <a:spcPts val="0"/>
                        </a:spcAft>
                        <a:buNone/>
                      </a:pPr>
                      <a:r>
                        <a:rPr lang="fr-FR" sz="1400" b="1" u="none" strike="noStrike" cap="none" err="1">
                          <a:solidFill>
                            <a:schemeClr val="dk1"/>
                          </a:solidFill>
                          <a:sym typeface="Poppins"/>
                        </a:rPr>
                        <a:t>Accomplishment</a:t>
                      </a:r>
                      <a:r>
                        <a:rPr lang="fr-FR" sz="1400" b="1" u="none" strike="noStrike" cap="none">
                          <a:solidFill>
                            <a:schemeClr val="dk1"/>
                          </a:solidFill>
                          <a:sym typeface="Poppins"/>
                        </a:rPr>
                        <a:t> (Q1+Q2+Q3+Q4)</a:t>
                      </a:r>
                      <a:endParaRPr lang="fr-F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10001"/>
                  </a:ext>
                </a:extLst>
              </a:tr>
              <a:tr h="28730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Number</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US" sz="1200" b="1" u="none" strike="noStrike" cap="none">
                          <a:solidFill>
                            <a:schemeClr val="dk1"/>
                          </a:solidFill>
                          <a:latin typeface="Poppins"/>
                          <a:ea typeface="Poppins"/>
                          <a:cs typeface="Poppins"/>
                          <a:sym typeface="Poppins"/>
                        </a:rPr>
                        <a:t>%</a:t>
                      </a:r>
                      <a:endParaRPr sz="1200" b="1" u="none" strike="noStrike" cap="none">
                        <a:solidFill>
                          <a:schemeClr val="dk1"/>
                        </a:solidFill>
                        <a:latin typeface="Poppins"/>
                        <a:ea typeface="Poppins"/>
                        <a:cs typeface="Poppins"/>
                        <a:sym typeface="Poppins"/>
                      </a:endParaRPr>
                    </a:p>
                  </a:txBody>
                  <a:tcPr marL="91425" marR="91425" marT="45700" marB="457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405875">
                <a:tc rowSpan="3">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chemeClr val="dk1"/>
                          </a:solidFill>
                          <a:latin typeface="Poppins"/>
                          <a:ea typeface="Poppins"/>
                          <a:cs typeface="Poppins"/>
                          <a:sym typeface="Poppins"/>
                        </a:rPr>
                        <a:t>PFSS (Physical Fitness and School Sports)</a:t>
                      </a: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schools provided with program support funds</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10</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1490250634"/>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PH"/>
                        <a:t>No. of activities conducted</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8</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469963722"/>
                  </a:ext>
                </a:extLst>
              </a:tr>
              <a:tr h="405875">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solidFill>
                          <a:schemeClr val="dk1"/>
                        </a:solidFill>
                        <a:latin typeface="Poppins"/>
                        <a:ea typeface="Poppins"/>
                        <a:cs typeface="Poppins"/>
                        <a:sym typeface="Poppins"/>
                      </a:endParaRPr>
                    </a:p>
                  </a:txBody>
                  <a:tcPr marL="91450" marR="91450" marT="45725" marB="45725"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Clr>
                          <a:srgbClr val="000000"/>
                        </a:buClr>
                        <a:buSzPts val="1400"/>
                        <a:buFont typeface="Arial"/>
                        <a:buNone/>
                      </a:pPr>
                      <a:r>
                        <a:rPr lang="en-US"/>
                        <a:t>No. of Programs implemented related to sports development</a:t>
                      </a:r>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400" u="none" strike="noStrike" cap="none" dirty="0">
                          <a:latin typeface="Poppins"/>
                          <a:ea typeface="Poppins"/>
                          <a:cs typeface="Poppins"/>
                          <a:sym typeface="Poppins"/>
                        </a:rPr>
                        <a:t>3</a:t>
                      </a:r>
                      <a:endParaRPr sz="14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None/>
                      </a:pPr>
                      <a:r>
                        <a:rPr lang="en-PH" sz="1500" u="none" strike="noStrike" cap="none" dirty="0">
                          <a:latin typeface="Poppins"/>
                          <a:ea typeface="Poppins"/>
                          <a:cs typeface="Poppins"/>
                          <a:sym typeface="Poppins"/>
                        </a:rPr>
                        <a:t>100%</a:t>
                      </a:r>
                      <a:endParaRPr sz="1500" u="none" strike="noStrike" cap="none" dirty="0">
                        <a:latin typeface="Poppins"/>
                        <a:ea typeface="Poppins"/>
                        <a:cs typeface="Poppins"/>
                        <a:sym typeface="Poppins"/>
                      </a:endParaRPr>
                    </a:p>
                  </a:txBody>
                  <a:tcPr marL="91450" marR="91450"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lnSpc>
                          <a:spcPct val="100000"/>
                        </a:lnSpc>
                        <a:spcBef>
                          <a:spcPts val="0"/>
                        </a:spcBef>
                        <a:spcAft>
                          <a:spcPts val="0"/>
                        </a:spcAft>
                        <a:buNone/>
                      </a:pPr>
                      <a:endParaRPr sz="1500" dirty="0"/>
                    </a:p>
                  </a:txBody>
                  <a:tcPr marL="91450" marR="91450" marT="45725" marB="45725" anchor="ctr">
                    <a:lnL w="12700" cap="flat" cmpd="sng" algn="ctr">
                      <a:solidFill>
                        <a:schemeClr val="tx1"/>
                      </a:solidFill>
                      <a:prstDash val="solid"/>
                      <a:round/>
                      <a:headEnd type="none" w="med" len="med"/>
                      <a:tailEnd type="none" w="med" len="med"/>
                    </a:lnL>
                    <a:lnR w="9525" cap="flat" cmpd="sng">
                      <a:solidFill>
                        <a:srgbClr val="A5A5A5"/>
                      </a:solidFill>
                      <a:prstDash val="solid"/>
                      <a:round/>
                      <a:headEnd type="none" w="sm" len="sm"/>
                      <a:tailEnd type="none" w="sm" len="sm"/>
                    </a:lnR>
                  </a:tcPr>
                </a:tc>
                <a:extLst>
                  <a:ext uri="{0D108BD9-81ED-4DB2-BD59-A6C34878D82A}">
                    <a16:rowId xmlns:a16="http://schemas.microsoft.com/office/drawing/2014/main" val="899908584"/>
                  </a:ext>
                </a:extLst>
              </a:tr>
            </a:tbl>
          </a:graphicData>
        </a:graphic>
      </p:graphicFrame>
    </p:spTree>
    <p:extLst>
      <p:ext uri="{BB962C8B-B14F-4D97-AF65-F5344CB8AC3E}">
        <p14:creationId xmlns:p14="http://schemas.microsoft.com/office/powerpoint/2010/main" val="13883120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1A438B5-3743-0CF0-C6EA-80814EB9B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36CC6C-4FF8-9262-82FD-9C41A0723C1F}"/>
              </a:ext>
            </a:extLst>
          </p:cNvPr>
          <p:cNvSpPr txBox="1">
            <a:spLocks/>
          </p:cNvSpPr>
          <p:nvPr/>
        </p:nvSpPr>
        <p:spPr>
          <a:xfrm>
            <a:off x="304632" y="2677278"/>
            <a:ext cx="11579560"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Bottlenecks, challenges, and constraints (BCC)</a:t>
            </a:r>
          </a:p>
          <a:p>
            <a:pPr marL="0" marR="0" lvl="0" indent="0" algn="ctr" defTabSz="609265" rtl="0" eaLnBrk="1" fontAlgn="auto" latinLnBrk="0" hangingPunct="1">
              <a:lnSpc>
                <a:spcPct val="100000"/>
              </a:lnSpc>
              <a:spcBef>
                <a:spcPct val="0"/>
              </a:spcBef>
              <a:spcAft>
                <a:spcPts val="0"/>
              </a:spcAft>
              <a:buClrTx/>
              <a:buSzTx/>
              <a:buFontTx/>
              <a:buNone/>
              <a:tabLst/>
              <a:defRPr/>
            </a:pPr>
            <a:br>
              <a:rPr kumimoji="0" lang="en-US" sz="2400" b="1" i="0" u="none" strike="noStrike" kern="1200" cap="none"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3199"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39544823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A25989-C6C6-94D9-0BC8-09A117651DE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28F5A5C-938F-4191-A5AF-F0272D96FC42}"/>
              </a:ext>
            </a:extLst>
          </p:cNvPr>
          <p:cNvSpPr txBox="1">
            <a:spLocks/>
          </p:cNvSpPr>
          <p:nvPr/>
        </p:nvSpPr>
        <p:spPr>
          <a:xfrm>
            <a:off x="-2" y="119679"/>
            <a:ext cx="12188811" cy="914400"/>
          </a:xfrm>
          <a:prstGeom prst="rect">
            <a:avLst/>
          </a:prstGeom>
          <a:solidFill>
            <a:srgbClr val="0070C0"/>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a:t>BCCs in Achieving the KPI Targets</a:t>
            </a:r>
          </a:p>
        </p:txBody>
      </p:sp>
      <p:sp>
        <p:nvSpPr>
          <p:cNvPr id="4" name="Rectangle 3">
            <a:extLst>
              <a:ext uri="{FF2B5EF4-FFF2-40B4-BE49-F238E27FC236}">
                <a16:creationId xmlns:a16="http://schemas.microsoft.com/office/drawing/2014/main" id="{DC882E6C-9EFB-9269-E588-105DEC7D3EA7}"/>
              </a:ext>
            </a:extLst>
          </p:cNvPr>
          <p:cNvSpPr/>
          <p:nvPr/>
        </p:nvSpPr>
        <p:spPr>
          <a:xfrm flipH="1">
            <a:off x="0" y="116800"/>
            <a:ext cx="739588" cy="6740307"/>
          </a:xfrm>
          <a:prstGeom prst="rect">
            <a:avLst/>
          </a:prstGeom>
          <a:solidFill>
            <a:srgbClr val="0070C0"/>
          </a:solidFill>
        </p:spPr>
        <p:txBody>
          <a:bodyPr wrap="square" lIns="91440" tIns="45720" rIns="91440" bIns="45720">
            <a:spAutoFit/>
          </a:bodyPr>
          <a:lstStyle/>
          <a:p>
            <a:pPr algn="ctr"/>
            <a:endParaRPr lang="en-US" sz="5400" b="1" spc="5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en-US" sz="5400" b="1" spc="50">
                <a:ln w="9525" cmpd="sng">
                  <a:solidFill>
                    <a:schemeClr val="accent1"/>
                  </a:solidFill>
                  <a:prstDash val="solid"/>
                </a:ln>
                <a:solidFill>
                  <a:srgbClr val="70AD47">
                    <a:tint val="1000"/>
                  </a:srgbClr>
                </a:solidFill>
                <a:effectLst>
                  <a:glow rad="38100">
                    <a:schemeClr val="accent1">
                      <a:alpha val="40000"/>
                    </a:schemeClr>
                  </a:glow>
                </a:effectLst>
              </a:rPr>
              <a:t>ACCESS</a:t>
            </a:r>
          </a:p>
          <a:p>
            <a:pPr algn="ctr"/>
            <a:endParaRPr lang="en-US" sz="5400"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aphicFrame>
        <p:nvGraphicFramePr>
          <p:cNvPr id="5" name="Table 4">
            <a:extLst>
              <a:ext uri="{FF2B5EF4-FFF2-40B4-BE49-F238E27FC236}">
                <a16:creationId xmlns:a16="http://schemas.microsoft.com/office/drawing/2014/main" id="{6780D4AE-A60C-E127-2257-FB5840A348EA}"/>
              </a:ext>
            </a:extLst>
          </p:cNvPr>
          <p:cNvGraphicFramePr>
            <a:graphicFrameLocks noGrp="1"/>
          </p:cNvGraphicFramePr>
          <p:nvPr>
            <p:extLst>
              <p:ext uri="{D42A27DB-BD31-4B8C-83A1-F6EECF244321}">
                <p14:modId xmlns:p14="http://schemas.microsoft.com/office/powerpoint/2010/main" val="1060850239"/>
              </p:ext>
            </p:extLst>
          </p:nvPr>
        </p:nvGraphicFramePr>
        <p:xfrm>
          <a:off x="739588" y="1034079"/>
          <a:ext cx="11449221" cy="5826673"/>
        </p:xfrm>
        <a:graphic>
          <a:graphicData uri="http://schemas.openxmlformats.org/drawingml/2006/table">
            <a:tbl>
              <a:tblPr firstRow="1" bandRow="1">
                <a:tableStyleId>{87BBE217-31D9-4F7C-999F-5D909A147C1F}</a:tableStyleId>
              </a:tblPr>
              <a:tblGrid>
                <a:gridCol w="11449221">
                  <a:extLst>
                    <a:ext uri="{9D8B030D-6E8A-4147-A177-3AD203B41FA5}">
                      <a16:colId xmlns:a16="http://schemas.microsoft.com/office/drawing/2014/main" val="1215305539"/>
                    </a:ext>
                  </a:extLst>
                </a:gridCol>
              </a:tblGrid>
              <a:tr h="727879">
                <a:tc>
                  <a:txBody>
                    <a:bodyPr/>
                    <a:lstStyle/>
                    <a:p>
                      <a:endParaRPr lang="en-PH"/>
                    </a:p>
                  </a:txBody>
                  <a:tcPr/>
                </a:tc>
                <a:extLst>
                  <a:ext uri="{0D108BD9-81ED-4DB2-BD59-A6C34878D82A}">
                    <a16:rowId xmlns:a16="http://schemas.microsoft.com/office/drawing/2014/main" val="3871904078"/>
                  </a:ext>
                </a:extLst>
              </a:tr>
              <a:tr h="727879">
                <a:tc>
                  <a:txBody>
                    <a:bodyPr/>
                    <a:lstStyle/>
                    <a:p>
                      <a:endParaRPr lang="en-PH" dirty="0"/>
                    </a:p>
                    <a:p>
                      <a:r>
                        <a:rPr lang="en-PH" sz="2800" dirty="0">
                          <a:latin typeface="Bookman Old Style" panose="02050604050505020204" pitchFamily="18" charset="0"/>
                        </a:rPr>
                        <a:t>Low Completion Rate for ALS Learner</a:t>
                      </a:r>
                    </a:p>
                  </a:txBody>
                  <a:tcPr/>
                </a:tc>
                <a:extLst>
                  <a:ext uri="{0D108BD9-81ED-4DB2-BD59-A6C34878D82A}">
                    <a16:rowId xmlns:a16="http://schemas.microsoft.com/office/drawing/2014/main" val="2230768663"/>
                  </a:ext>
                </a:extLst>
              </a:tr>
              <a:tr h="727879">
                <a:tc>
                  <a:txBody>
                    <a:bodyPr/>
                    <a:lstStyle/>
                    <a:p>
                      <a:endParaRPr lang="en-PH"/>
                    </a:p>
                  </a:txBody>
                  <a:tcPr/>
                </a:tc>
                <a:extLst>
                  <a:ext uri="{0D108BD9-81ED-4DB2-BD59-A6C34878D82A}">
                    <a16:rowId xmlns:a16="http://schemas.microsoft.com/office/drawing/2014/main" val="3722690580"/>
                  </a:ext>
                </a:extLst>
              </a:tr>
              <a:tr h="727879">
                <a:tc>
                  <a:txBody>
                    <a:bodyPr/>
                    <a:lstStyle/>
                    <a:p>
                      <a:endParaRPr lang="en-PH"/>
                    </a:p>
                  </a:txBody>
                  <a:tcPr/>
                </a:tc>
                <a:extLst>
                  <a:ext uri="{0D108BD9-81ED-4DB2-BD59-A6C34878D82A}">
                    <a16:rowId xmlns:a16="http://schemas.microsoft.com/office/drawing/2014/main" val="3603891182"/>
                  </a:ext>
                </a:extLst>
              </a:tr>
              <a:tr h="727879">
                <a:tc>
                  <a:txBody>
                    <a:bodyPr/>
                    <a:lstStyle/>
                    <a:p>
                      <a:endParaRPr lang="en-PH"/>
                    </a:p>
                  </a:txBody>
                  <a:tcPr/>
                </a:tc>
                <a:extLst>
                  <a:ext uri="{0D108BD9-81ED-4DB2-BD59-A6C34878D82A}">
                    <a16:rowId xmlns:a16="http://schemas.microsoft.com/office/drawing/2014/main" val="1579870764"/>
                  </a:ext>
                </a:extLst>
              </a:tr>
              <a:tr h="727879">
                <a:tc>
                  <a:txBody>
                    <a:bodyPr/>
                    <a:lstStyle/>
                    <a:p>
                      <a:endParaRPr lang="en-PH"/>
                    </a:p>
                  </a:txBody>
                  <a:tcPr/>
                </a:tc>
                <a:extLst>
                  <a:ext uri="{0D108BD9-81ED-4DB2-BD59-A6C34878D82A}">
                    <a16:rowId xmlns:a16="http://schemas.microsoft.com/office/drawing/2014/main" val="2884381239"/>
                  </a:ext>
                </a:extLst>
              </a:tr>
              <a:tr h="727879">
                <a:tc>
                  <a:txBody>
                    <a:bodyPr/>
                    <a:lstStyle/>
                    <a:p>
                      <a:endParaRPr lang="en-PH"/>
                    </a:p>
                  </a:txBody>
                  <a:tcPr/>
                </a:tc>
                <a:extLst>
                  <a:ext uri="{0D108BD9-81ED-4DB2-BD59-A6C34878D82A}">
                    <a16:rowId xmlns:a16="http://schemas.microsoft.com/office/drawing/2014/main" val="3342169607"/>
                  </a:ext>
                </a:extLst>
              </a:tr>
              <a:tr h="727879">
                <a:tc>
                  <a:txBody>
                    <a:bodyPr/>
                    <a:lstStyle/>
                    <a:p>
                      <a:endParaRPr lang="en-PH" dirty="0"/>
                    </a:p>
                  </a:txBody>
                  <a:tcPr/>
                </a:tc>
                <a:extLst>
                  <a:ext uri="{0D108BD9-81ED-4DB2-BD59-A6C34878D82A}">
                    <a16:rowId xmlns:a16="http://schemas.microsoft.com/office/drawing/2014/main" val="89207120"/>
                  </a:ext>
                </a:extLst>
              </a:tr>
            </a:tbl>
          </a:graphicData>
        </a:graphic>
      </p:graphicFrame>
    </p:spTree>
    <p:extLst>
      <p:ext uri="{BB962C8B-B14F-4D97-AF65-F5344CB8AC3E}">
        <p14:creationId xmlns:p14="http://schemas.microsoft.com/office/powerpoint/2010/main" val="26188156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369">
          <a:extLst>
            <a:ext uri="{FF2B5EF4-FFF2-40B4-BE49-F238E27FC236}">
              <a16:creationId xmlns:a16="http://schemas.microsoft.com/office/drawing/2014/main" id="{F9403279-5959-1F41-9343-4D282FD614E0}"/>
            </a:ext>
          </a:extLst>
        </p:cNvPr>
        <p:cNvGrpSpPr/>
        <p:nvPr/>
      </p:nvGrpSpPr>
      <p:grpSpPr>
        <a:xfrm>
          <a:off x="0" y="0"/>
          <a:ext cx="0" cy="0"/>
          <a:chOff x="0" y="0"/>
          <a:chExt cx="0" cy="0"/>
        </a:xfrm>
      </p:grpSpPr>
      <p:pic>
        <p:nvPicPr>
          <p:cNvPr id="370" name="Google Shape;370;p26">
            <a:extLst>
              <a:ext uri="{FF2B5EF4-FFF2-40B4-BE49-F238E27FC236}">
                <a16:creationId xmlns:a16="http://schemas.microsoft.com/office/drawing/2014/main" id="{73725F79-FA0B-A1C6-6047-BE787A732075}"/>
              </a:ext>
            </a:extLst>
          </p:cNvPr>
          <p:cNvPicPr preferRelativeResize="0"/>
          <p:nvPr/>
        </p:nvPicPr>
        <p:blipFill rotWithShape="1">
          <a:blip r:embed="rId3">
            <a:alphaModFix/>
          </a:blip>
          <a:srcRect/>
          <a:stretch/>
        </p:blipFill>
        <p:spPr>
          <a:xfrm>
            <a:off x="-1" y="893"/>
            <a:ext cx="12188812" cy="6856214"/>
          </a:xfrm>
          <a:prstGeom prst="rect">
            <a:avLst/>
          </a:prstGeom>
          <a:noFill/>
          <a:ln>
            <a:noFill/>
          </a:ln>
        </p:spPr>
      </p:pic>
      <p:sp>
        <p:nvSpPr>
          <p:cNvPr id="3" name="Title 1">
            <a:extLst>
              <a:ext uri="{FF2B5EF4-FFF2-40B4-BE49-F238E27FC236}">
                <a16:creationId xmlns:a16="http://schemas.microsoft.com/office/drawing/2014/main" id="{8DAA81B2-3890-6F52-2DEF-ADE1DBF7E1A7}"/>
              </a:ext>
            </a:extLst>
          </p:cNvPr>
          <p:cNvSpPr txBox="1">
            <a:spLocks/>
          </p:cNvSpPr>
          <p:nvPr/>
        </p:nvSpPr>
        <p:spPr>
          <a:xfrm>
            <a:off x="-2" y="119679"/>
            <a:ext cx="12188811" cy="914400"/>
          </a:xfrm>
          <a:prstGeom prst="rect">
            <a:avLst/>
          </a:prstGeom>
          <a:solidFill>
            <a:srgbClr val="0070C0"/>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a:t>BCCs in Achieving the KPI Targets</a:t>
            </a:r>
          </a:p>
        </p:txBody>
      </p:sp>
      <p:sp>
        <p:nvSpPr>
          <p:cNvPr id="4" name="Rectangle 3">
            <a:extLst>
              <a:ext uri="{FF2B5EF4-FFF2-40B4-BE49-F238E27FC236}">
                <a16:creationId xmlns:a16="http://schemas.microsoft.com/office/drawing/2014/main" id="{ADC54700-3AD3-4FB8-D258-178B76E92CBC}"/>
              </a:ext>
            </a:extLst>
          </p:cNvPr>
          <p:cNvSpPr/>
          <p:nvPr/>
        </p:nvSpPr>
        <p:spPr>
          <a:xfrm flipH="1">
            <a:off x="0" y="116800"/>
            <a:ext cx="739588" cy="6740307"/>
          </a:xfrm>
          <a:prstGeom prst="rect">
            <a:avLst/>
          </a:prstGeom>
          <a:solidFill>
            <a:srgbClr val="0070C0"/>
          </a:solidFill>
        </p:spPr>
        <p:txBody>
          <a:bodyPr wrap="square" lIns="91440" tIns="45720" rIns="91440" bIns="45720">
            <a:spAutoFit/>
          </a:bodyPr>
          <a:lstStyle/>
          <a:p>
            <a:pPr algn="ctr"/>
            <a:endParaRPr lang="en-US" sz="5400" b="1" spc="50">
              <a:ln w="9525" cmpd="sng">
                <a:solidFill>
                  <a:schemeClr val="accent1"/>
                </a:solidFill>
                <a:prstDash val="solid"/>
              </a:ln>
              <a:solidFill>
                <a:srgbClr val="70AD47">
                  <a:tint val="1000"/>
                </a:srgbClr>
              </a:solidFill>
              <a:effectLst>
                <a:glow rad="38100">
                  <a:schemeClr val="accent1">
                    <a:alpha val="40000"/>
                  </a:schemeClr>
                </a:glow>
              </a:effectLst>
            </a:endParaRPr>
          </a:p>
          <a:p>
            <a:pPr algn="ctr"/>
            <a:r>
              <a:rPr lang="en-US" sz="5400" b="1" spc="50">
                <a:ln w="9525" cmpd="sng">
                  <a:solidFill>
                    <a:schemeClr val="accent1"/>
                  </a:solidFill>
                  <a:prstDash val="solid"/>
                </a:ln>
                <a:solidFill>
                  <a:srgbClr val="70AD47">
                    <a:tint val="1000"/>
                  </a:srgbClr>
                </a:solidFill>
                <a:effectLst>
                  <a:glow rad="38100">
                    <a:schemeClr val="accent1">
                      <a:alpha val="40000"/>
                    </a:schemeClr>
                  </a:glow>
                </a:effectLst>
              </a:rPr>
              <a:t>EQUITY</a:t>
            </a:r>
          </a:p>
          <a:p>
            <a:pPr algn="ctr"/>
            <a:endParaRPr lang="en-US" sz="5400"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graphicFrame>
        <p:nvGraphicFramePr>
          <p:cNvPr id="5" name="Table 4">
            <a:extLst>
              <a:ext uri="{FF2B5EF4-FFF2-40B4-BE49-F238E27FC236}">
                <a16:creationId xmlns:a16="http://schemas.microsoft.com/office/drawing/2014/main" id="{39D13144-E522-1CB0-F305-DD7857A3B7B3}"/>
              </a:ext>
            </a:extLst>
          </p:cNvPr>
          <p:cNvGraphicFramePr>
            <a:graphicFrameLocks noGrp="1"/>
          </p:cNvGraphicFramePr>
          <p:nvPr>
            <p:extLst>
              <p:ext uri="{D42A27DB-BD31-4B8C-83A1-F6EECF244321}">
                <p14:modId xmlns:p14="http://schemas.microsoft.com/office/powerpoint/2010/main" val="2398835143"/>
              </p:ext>
            </p:extLst>
          </p:nvPr>
        </p:nvGraphicFramePr>
        <p:xfrm>
          <a:off x="739588" y="1132053"/>
          <a:ext cx="11449237" cy="5475574"/>
        </p:xfrm>
        <a:graphic>
          <a:graphicData uri="http://schemas.openxmlformats.org/drawingml/2006/table">
            <a:tbl>
              <a:tblPr firstRow="1" bandRow="1">
                <a:tableStyleId>{87BBE217-31D9-4F7C-999F-5D909A147C1F}</a:tableStyleId>
              </a:tblPr>
              <a:tblGrid>
                <a:gridCol w="11449237">
                  <a:extLst>
                    <a:ext uri="{9D8B030D-6E8A-4147-A177-3AD203B41FA5}">
                      <a16:colId xmlns:a16="http://schemas.microsoft.com/office/drawing/2014/main" val="1215305539"/>
                    </a:ext>
                  </a:extLst>
                </a:gridCol>
              </a:tblGrid>
              <a:tr h="750271">
                <a:tc>
                  <a:txBody>
                    <a:bodyPr/>
                    <a:lstStyle/>
                    <a:p>
                      <a:endParaRPr lang="en-PH"/>
                    </a:p>
                  </a:txBody>
                  <a:tcPr/>
                </a:tc>
                <a:extLst>
                  <a:ext uri="{0D108BD9-81ED-4DB2-BD59-A6C34878D82A}">
                    <a16:rowId xmlns:a16="http://schemas.microsoft.com/office/drawing/2014/main" val="3871904078"/>
                  </a:ext>
                </a:extLst>
              </a:tr>
              <a:tr h="973948">
                <a:tc>
                  <a:txBody>
                    <a:bodyPr/>
                    <a:lstStyle/>
                    <a:p>
                      <a:endParaRPr lang="en-PH" dirty="0"/>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PH" sz="2800" dirty="0">
                          <a:latin typeface="Bookman Old Style" panose="02050604050505020204" pitchFamily="18" charset="0"/>
                        </a:rPr>
                        <a:t>none</a:t>
                      </a:r>
                    </a:p>
                    <a:p>
                      <a:endParaRPr lang="en-PH" dirty="0"/>
                    </a:p>
                  </a:txBody>
                  <a:tcPr/>
                </a:tc>
                <a:extLst>
                  <a:ext uri="{0D108BD9-81ED-4DB2-BD59-A6C34878D82A}">
                    <a16:rowId xmlns:a16="http://schemas.microsoft.com/office/drawing/2014/main" val="2230768663"/>
                  </a:ext>
                </a:extLst>
              </a:tr>
              <a:tr h="750271">
                <a:tc>
                  <a:txBody>
                    <a:bodyPr/>
                    <a:lstStyle/>
                    <a:p>
                      <a:endParaRPr lang="en-PH"/>
                    </a:p>
                  </a:txBody>
                  <a:tcPr/>
                </a:tc>
                <a:extLst>
                  <a:ext uri="{0D108BD9-81ED-4DB2-BD59-A6C34878D82A}">
                    <a16:rowId xmlns:a16="http://schemas.microsoft.com/office/drawing/2014/main" val="3722690580"/>
                  </a:ext>
                </a:extLst>
              </a:tr>
              <a:tr h="750271">
                <a:tc>
                  <a:txBody>
                    <a:bodyPr/>
                    <a:lstStyle/>
                    <a:p>
                      <a:endParaRPr lang="en-PH"/>
                    </a:p>
                  </a:txBody>
                  <a:tcPr/>
                </a:tc>
                <a:extLst>
                  <a:ext uri="{0D108BD9-81ED-4DB2-BD59-A6C34878D82A}">
                    <a16:rowId xmlns:a16="http://schemas.microsoft.com/office/drawing/2014/main" val="3603891182"/>
                  </a:ext>
                </a:extLst>
              </a:tr>
              <a:tr h="750271">
                <a:tc>
                  <a:txBody>
                    <a:bodyPr/>
                    <a:lstStyle/>
                    <a:p>
                      <a:endParaRPr lang="en-PH"/>
                    </a:p>
                  </a:txBody>
                  <a:tcPr/>
                </a:tc>
                <a:extLst>
                  <a:ext uri="{0D108BD9-81ED-4DB2-BD59-A6C34878D82A}">
                    <a16:rowId xmlns:a16="http://schemas.microsoft.com/office/drawing/2014/main" val="1579870764"/>
                  </a:ext>
                </a:extLst>
              </a:tr>
              <a:tr h="750271">
                <a:tc>
                  <a:txBody>
                    <a:bodyPr/>
                    <a:lstStyle/>
                    <a:p>
                      <a:endParaRPr lang="en-PH"/>
                    </a:p>
                  </a:txBody>
                  <a:tcPr/>
                </a:tc>
                <a:extLst>
                  <a:ext uri="{0D108BD9-81ED-4DB2-BD59-A6C34878D82A}">
                    <a16:rowId xmlns:a16="http://schemas.microsoft.com/office/drawing/2014/main" val="2884381239"/>
                  </a:ext>
                </a:extLst>
              </a:tr>
              <a:tr h="750271">
                <a:tc>
                  <a:txBody>
                    <a:bodyPr/>
                    <a:lstStyle/>
                    <a:p>
                      <a:endParaRPr lang="en-PH" dirty="0"/>
                    </a:p>
                  </a:txBody>
                  <a:tcPr/>
                </a:tc>
                <a:extLst>
                  <a:ext uri="{0D108BD9-81ED-4DB2-BD59-A6C34878D82A}">
                    <a16:rowId xmlns:a16="http://schemas.microsoft.com/office/drawing/2014/main" val="3342169607"/>
                  </a:ext>
                </a:extLst>
              </a:tr>
            </a:tbl>
          </a:graphicData>
        </a:graphic>
      </p:graphicFrame>
    </p:spTree>
    <p:extLst>
      <p:ext uri="{BB962C8B-B14F-4D97-AF65-F5344CB8AC3E}">
        <p14:creationId xmlns:p14="http://schemas.microsoft.com/office/powerpoint/2010/main" val="32931587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69">
          <a:extLst>
            <a:ext uri="{FF2B5EF4-FFF2-40B4-BE49-F238E27FC236}">
              <a16:creationId xmlns:a16="http://schemas.microsoft.com/office/drawing/2014/main" id="{940BE592-0B58-C73F-FAB8-8BECB4BD28F7}"/>
            </a:ext>
          </a:extLst>
        </p:cNvPr>
        <p:cNvGrpSpPr/>
        <p:nvPr/>
      </p:nvGrpSpPr>
      <p:grpSpPr>
        <a:xfrm>
          <a:off x="0" y="0"/>
          <a:ext cx="0" cy="0"/>
          <a:chOff x="0" y="0"/>
          <a:chExt cx="0" cy="0"/>
        </a:xfrm>
      </p:grpSpPr>
      <p:pic>
        <p:nvPicPr>
          <p:cNvPr id="370" name="Google Shape;370;p26">
            <a:extLst>
              <a:ext uri="{FF2B5EF4-FFF2-40B4-BE49-F238E27FC236}">
                <a16:creationId xmlns:a16="http://schemas.microsoft.com/office/drawing/2014/main" id="{821D028E-EA7D-0253-5145-CD406BB00676}"/>
              </a:ext>
            </a:extLst>
          </p:cNvPr>
          <p:cNvPicPr preferRelativeResize="0"/>
          <p:nvPr/>
        </p:nvPicPr>
        <p:blipFill rotWithShape="1">
          <a:blip r:embed="rId3">
            <a:alphaModFix/>
          </a:blip>
          <a:srcRect/>
          <a:stretch/>
        </p:blipFill>
        <p:spPr>
          <a:xfrm>
            <a:off x="-1" y="893"/>
            <a:ext cx="12188812" cy="6856214"/>
          </a:xfrm>
          <a:prstGeom prst="rect">
            <a:avLst/>
          </a:prstGeom>
          <a:noFill/>
          <a:ln>
            <a:noFill/>
          </a:ln>
        </p:spPr>
      </p:pic>
      <p:sp>
        <p:nvSpPr>
          <p:cNvPr id="3" name="Title 1">
            <a:extLst>
              <a:ext uri="{FF2B5EF4-FFF2-40B4-BE49-F238E27FC236}">
                <a16:creationId xmlns:a16="http://schemas.microsoft.com/office/drawing/2014/main" id="{9463E22B-45B7-E2F5-371B-60E685D2DA81}"/>
              </a:ext>
            </a:extLst>
          </p:cNvPr>
          <p:cNvSpPr txBox="1">
            <a:spLocks/>
          </p:cNvSpPr>
          <p:nvPr/>
        </p:nvSpPr>
        <p:spPr>
          <a:xfrm>
            <a:off x="-2" y="119679"/>
            <a:ext cx="12188811" cy="914400"/>
          </a:xfrm>
          <a:prstGeom prst="rect">
            <a:avLst/>
          </a:prstGeom>
          <a:solidFill>
            <a:srgbClr val="0070C0"/>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a:t>BCCs in Achieving the KPI Targets</a:t>
            </a:r>
          </a:p>
        </p:txBody>
      </p:sp>
      <p:sp>
        <p:nvSpPr>
          <p:cNvPr id="4" name="Rectangle 3">
            <a:extLst>
              <a:ext uri="{FF2B5EF4-FFF2-40B4-BE49-F238E27FC236}">
                <a16:creationId xmlns:a16="http://schemas.microsoft.com/office/drawing/2014/main" id="{39F4915F-B68E-CBBF-5A37-83A769095C91}"/>
              </a:ext>
            </a:extLst>
          </p:cNvPr>
          <p:cNvSpPr/>
          <p:nvPr/>
        </p:nvSpPr>
        <p:spPr>
          <a:xfrm flipH="1">
            <a:off x="0" y="486132"/>
            <a:ext cx="537898" cy="6370975"/>
          </a:xfrm>
          <a:prstGeom prst="rect">
            <a:avLst/>
          </a:prstGeom>
          <a:solidFill>
            <a:srgbClr val="0070C0"/>
          </a:solidFill>
        </p:spPr>
        <p:txBody>
          <a:bodyPr wrap="square" lIns="91440" tIns="45720" rIns="91440" bIns="45720">
            <a:spAutoFit/>
          </a:bodyPr>
          <a:lstStyle/>
          <a:p>
            <a:pPr algn="ctr"/>
            <a:r>
              <a:rPr lang="en-US" sz="4000" b="1" spc="50">
                <a:ln w="9525" cmpd="sng">
                  <a:solidFill>
                    <a:schemeClr val="accent1"/>
                  </a:solidFill>
                  <a:prstDash val="solid"/>
                </a:ln>
                <a:solidFill>
                  <a:srgbClr val="70AD47">
                    <a:tint val="1000"/>
                  </a:srgbClr>
                </a:solidFill>
                <a:effectLst>
                  <a:glow rad="38100">
                    <a:schemeClr val="accent1">
                      <a:alpha val="40000"/>
                    </a:schemeClr>
                  </a:glow>
                </a:effectLst>
              </a:rPr>
              <a:t>RESILIENCE</a:t>
            </a:r>
          </a:p>
        </p:txBody>
      </p:sp>
      <p:graphicFrame>
        <p:nvGraphicFramePr>
          <p:cNvPr id="5" name="Table 4">
            <a:extLst>
              <a:ext uri="{FF2B5EF4-FFF2-40B4-BE49-F238E27FC236}">
                <a16:creationId xmlns:a16="http://schemas.microsoft.com/office/drawing/2014/main" id="{259FE33A-C974-E5A0-9961-006430DEA0B5}"/>
              </a:ext>
            </a:extLst>
          </p:cNvPr>
          <p:cNvGraphicFramePr>
            <a:graphicFrameLocks noGrp="1"/>
          </p:cNvGraphicFramePr>
          <p:nvPr>
            <p:extLst>
              <p:ext uri="{D42A27DB-BD31-4B8C-83A1-F6EECF244321}">
                <p14:modId xmlns:p14="http://schemas.microsoft.com/office/powerpoint/2010/main" val="1558708723"/>
              </p:ext>
            </p:extLst>
          </p:nvPr>
        </p:nvGraphicFramePr>
        <p:xfrm>
          <a:off x="537898" y="1099389"/>
          <a:ext cx="11650911" cy="5403594"/>
        </p:xfrm>
        <a:graphic>
          <a:graphicData uri="http://schemas.openxmlformats.org/drawingml/2006/table">
            <a:tbl>
              <a:tblPr firstRow="1" bandRow="1">
                <a:tableStyleId>{87BBE217-31D9-4F7C-999F-5D909A147C1F}</a:tableStyleId>
              </a:tblPr>
              <a:tblGrid>
                <a:gridCol w="11650911">
                  <a:extLst>
                    <a:ext uri="{9D8B030D-6E8A-4147-A177-3AD203B41FA5}">
                      <a16:colId xmlns:a16="http://schemas.microsoft.com/office/drawing/2014/main" val="1215305539"/>
                    </a:ext>
                  </a:extLst>
                </a:gridCol>
              </a:tblGrid>
              <a:tr h="727879">
                <a:tc>
                  <a:txBody>
                    <a:bodyPr/>
                    <a:lstStyle/>
                    <a:p>
                      <a:endParaRPr lang="en-PH" dirty="0"/>
                    </a:p>
                  </a:txBody>
                  <a:tcPr/>
                </a:tc>
                <a:extLst>
                  <a:ext uri="{0D108BD9-81ED-4DB2-BD59-A6C34878D82A}">
                    <a16:rowId xmlns:a16="http://schemas.microsoft.com/office/drawing/2014/main" val="3871904078"/>
                  </a:ext>
                </a:extLst>
              </a:tr>
              <a:tr h="727879">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Amasis MT Pro Black" panose="02040A04050005020304" pitchFamily="18" charset="0"/>
                          <a:cs typeface="Poppins"/>
                          <a:sym typeface="Arial"/>
                        </a:rPr>
                        <a:t>           </a:t>
                      </a:r>
                      <a:endParaRPr kumimoji="0" lang="en-PH" sz="1400" b="0" i="0" u="none" strike="noStrike" kern="0" cap="none" spc="0" normalizeH="0" baseline="0" noProof="0" dirty="0">
                        <a:ln>
                          <a:noFill/>
                        </a:ln>
                        <a:solidFill>
                          <a:srgbClr val="000000"/>
                        </a:solidFill>
                        <a:effectLst/>
                        <a:uLnTx/>
                        <a:uFillTx/>
                        <a:latin typeface="Bookman Old Style" panose="02050604050505020204" pitchFamily="18" charset="0"/>
                        <a:cs typeface="Poppins"/>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PH" sz="1400" b="0" i="0" u="none" strike="noStrike" kern="0" cap="none" spc="0" normalizeH="0" baseline="0" noProof="0" dirty="0">
                          <a:ln>
                            <a:noFill/>
                          </a:ln>
                          <a:solidFill>
                            <a:srgbClr val="000000"/>
                          </a:solidFill>
                          <a:effectLst/>
                          <a:uLnTx/>
                          <a:uFillTx/>
                          <a:latin typeface="Bookman Old Style" panose="02050604050505020204" pitchFamily="18" charset="0"/>
                          <a:cs typeface="Poppins"/>
                          <a:sym typeface="Arial"/>
                        </a:rPr>
                        <a:t>           </a:t>
                      </a:r>
                      <a:r>
                        <a:rPr kumimoji="0" lang="en-PH" sz="2400" b="0" i="0" u="none" strike="noStrike" kern="0" cap="none" spc="0" normalizeH="0" baseline="0" noProof="0" dirty="0">
                          <a:ln>
                            <a:noFill/>
                          </a:ln>
                          <a:solidFill>
                            <a:srgbClr val="000000"/>
                          </a:solidFill>
                          <a:effectLst/>
                          <a:uLnTx/>
                          <a:uFillTx/>
                          <a:latin typeface="Bookman Old Style" panose="02050604050505020204" pitchFamily="18" charset="0"/>
                          <a:cs typeface="Poppins"/>
                          <a:sym typeface="Arial"/>
                        </a:rPr>
                        <a:t>Inadequate support from stakeholders other than LGU.</a:t>
                      </a:r>
                    </a:p>
                    <a:p>
                      <a:r>
                        <a:rPr lang="en-PH" sz="2400" dirty="0">
                          <a:latin typeface="Bookman Old Style" panose="02050604050505020204" pitchFamily="18" charset="0"/>
                        </a:rPr>
                        <a:t>              </a:t>
                      </a:r>
                    </a:p>
                  </a:txBody>
                  <a:tcPr anchor="ctr"/>
                </a:tc>
                <a:extLst>
                  <a:ext uri="{0D108BD9-81ED-4DB2-BD59-A6C34878D82A}">
                    <a16:rowId xmlns:a16="http://schemas.microsoft.com/office/drawing/2014/main" val="2230768663"/>
                  </a:ext>
                </a:extLst>
              </a:tr>
              <a:tr h="727879">
                <a:tc>
                  <a:txBody>
                    <a:bodyPr/>
                    <a:lstStyle/>
                    <a:p>
                      <a:endParaRPr lang="en-PH" dirty="0"/>
                    </a:p>
                  </a:txBody>
                  <a:tcPr/>
                </a:tc>
                <a:extLst>
                  <a:ext uri="{0D108BD9-81ED-4DB2-BD59-A6C34878D82A}">
                    <a16:rowId xmlns:a16="http://schemas.microsoft.com/office/drawing/2014/main" val="3722690580"/>
                  </a:ext>
                </a:extLst>
              </a:tr>
              <a:tr h="727879">
                <a:tc>
                  <a:txBody>
                    <a:bodyPr/>
                    <a:lstStyle/>
                    <a:p>
                      <a:endParaRPr lang="en-PH"/>
                    </a:p>
                  </a:txBody>
                  <a:tcPr/>
                </a:tc>
                <a:extLst>
                  <a:ext uri="{0D108BD9-81ED-4DB2-BD59-A6C34878D82A}">
                    <a16:rowId xmlns:a16="http://schemas.microsoft.com/office/drawing/2014/main" val="3603891182"/>
                  </a:ext>
                </a:extLst>
              </a:tr>
              <a:tr h="727879">
                <a:tc>
                  <a:txBody>
                    <a:bodyPr/>
                    <a:lstStyle/>
                    <a:p>
                      <a:endParaRPr lang="en-PH"/>
                    </a:p>
                  </a:txBody>
                  <a:tcPr/>
                </a:tc>
                <a:extLst>
                  <a:ext uri="{0D108BD9-81ED-4DB2-BD59-A6C34878D82A}">
                    <a16:rowId xmlns:a16="http://schemas.microsoft.com/office/drawing/2014/main" val="1579870764"/>
                  </a:ext>
                </a:extLst>
              </a:tr>
              <a:tr h="727879">
                <a:tc>
                  <a:txBody>
                    <a:bodyPr/>
                    <a:lstStyle/>
                    <a:p>
                      <a:endParaRPr lang="en-PH" dirty="0"/>
                    </a:p>
                  </a:txBody>
                  <a:tcPr/>
                </a:tc>
                <a:extLst>
                  <a:ext uri="{0D108BD9-81ED-4DB2-BD59-A6C34878D82A}">
                    <a16:rowId xmlns:a16="http://schemas.microsoft.com/office/drawing/2014/main" val="2884381239"/>
                  </a:ext>
                </a:extLst>
              </a:tr>
              <a:tr h="727879">
                <a:tc>
                  <a:txBody>
                    <a:bodyPr/>
                    <a:lstStyle/>
                    <a:p>
                      <a:endParaRPr lang="en-PH" dirty="0"/>
                    </a:p>
                  </a:txBody>
                  <a:tcPr/>
                </a:tc>
                <a:extLst>
                  <a:ext uri="{0D108BD9-81ED-4DB2-BD59-A6C34878D82A}">
                    <a16:rowId xmlns:a16="http://schemas.microsoft.com/office/drawing/2014/main" val="3342169607"/>
                  </a:ext>
                </a:extLst>
              </a:tr>
            </a:tbl>
          </a:graphicData>
        </a:graphic>
      </p:graphicFrame>
      <p:sp>
        <p:nvSpPr>
          <p:cNvPr id="2" name="Rectangle 1">
            <a:extLst>
              <a:ext uri="{FF2B5EF4-FFF2-40B4-BE49-F238E27FC236}">
                <a16:creationId xmlns:a16="http://schemas.microsoft.com/office/drawing/2014/main" id="{398DE843-B571-D648-C1E1-44D94F625245}"/>
              </a:ext>
            </a:extLst>
          </p:cNvPr>
          <p:cNvSpPr/>
          <p:nvPr/>
        </p:nvSpPr>
        <p:spPr>
          <a:xfrm flipH="1">
            <a:off x="537898" y="621495"/>
            <a:ext cx="537898" cy="6247864"/>
          </a:xfrm>
          <a:prstGeom prst="rect">
            <a:avLst/>
          </a:prstGeom>
          <a:solidFill>
            <a:srgbClr val="0070C0"/>
          </a:solidFill>
        </p:spPr>
        <p:txBody>
          <a:bodyPr wrap="square" lIns="91440" tIns="45720" rIns="91440" bIns="45720">
            <a:spAutoFit/>
          </a:bodyPr>
          <a:lstStyle/>
          <a:p>
            <a:pPr algn="ctr"/>
            <a:r>
              <a:rPr lang="en-US" sz="4000" b="1" spc="50">
                <a:ln w="9525" cmpd="sng">
                  <a:solidFill>
                    <a:schemeClr val="accent1"/>
                  </a:solidFill>
                  <a:prstDash val="solid"/>
                </a:ln>
                <a:solidFill>
                  <a:srgbClr val="70AD47">
                    <a:tint val="1000"/>
                  </a:srgbClr>
                </a:solidFill>
                <a:effectLst>
                  <a:glow rad="38100">
                    <a:schemeClr val="accent1">
                      <a:alpha val="40000"/>
                    </a:schemeClr>
                  </a:glow>
                </a:effectLst>
              </a:rPr>
              <a:t>WELL-BEING</a:t>
            </a:r>
          </a:p>
        </p:txBody>
      </p:sp>
    </p:spTree>
    <p:extLst>
      <p:ext uri="{BB962C8B-B14F-4D97-AF65-F5344CB8AC3E}">
        <p14:creationId xmlns:p14="http://schemas.microsoft.com/office/powerpoint/2010/main" val="412235930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84BF547-A703-55AF-C632-21DAB2A55767}"/>
            </a:ext>
          </a:extLst>
        </p:cNvPr>
        <p:cNvGrpSpPr/>
        <p:nvPr/>
      </p:nvGrpSpPr>
      <p:grpSpPr>
        <a:xfrm>
          <a:off x="0" y="0"/>
          <a:ext cx="0" cy="0"/>
          <a:chOff x="0" y="0"/>
          <a:chExt cx="0" cy="0"/>
        </a:xfrm>
      </p:grpSpPr>
      <p:sp>
        <p:nvSpPr>
          <p:cNvPr id="3" name="Google Shape;378;p27">
            <a:extLst>
              <a:ext uri="{FF2B5EF4-FFF2-40B4-BE49-F238E27FC236}">
                <a16:creationId xmlns:a16="http://schemas.microsoft.com/office/drawing/2014/main" id="{534BCA1C-F0D2-F24B-6BF6-573E2D837477}"/>
              </a:ext>
            </a:extLst>
          </p:cNvPr>
          <p:cNvSpPr txBox="1">
            <a:spLocks/>
          </p:cNvSpPr>
          <p:nvPr/>
        </p:nvSpPr>
        <p:spPr>
          <a:xfrm>
            <a:off x="1" y="211040"/>
            <a:ext cx="12188824" cy="914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buSzPts val="1400"/>
            </a:pPr>
            <a:r>
              <a:rPr lang="en-US" b="1">
                <a:latin typeface="Poppins"/>
                <a:ea typeface="Poppins"/>
                <a:cs typeface="Poppins"/>
                <a:sym typeface="Poppins"/>
              </a:rPr>
              <a:t>Operational and Policy Issues and Recommendations/Actions Needed from Central Office</a:t>
            </a:r>
            <a:endParaRPr lang="en-US"/>
          </a:p>
        </p:txBody>
      </p:sp>
      <p:graphicFrame>
        <p:nvGraphicFramePr>
          <p:cNvPr id="4" name="Google Shape;380;p27">
            <a:extLst>
              <a:ext uri="{FF2B5EF4-FFF2-40B4-BE49-F238E27FC236}">
                <a16:creationId xmlns:a16="http://schemas.microsoft.com/office/drawing/2014/main" id="{F13EBD71-5BAA-3629-9E5C-8E14057A4489}"/>
              </a:ext>
            </a:extLst>
          </p:cNvPr>
          <p:cNvGraphicFramePr/>
          <p:nvPr>
            <p:extLst>
              <p:ext uri="{D42A27DB-BD31-4B8C-83A1-F6EECF244321}">
                <p14:modId xmlns:p14="http://schemas.microsoft.com/office/powerpoint/2010/main" val="2998039955"/>
              </p:ext>
            </p:extLst>
          </p:nvPr>
        </p:nvGraphicFramePr>
        <p:xfrm>
          <a:off x="1435395" y="1219200"/>
          <a:ext cx="10441172" cy="4918355"/>
        </p:xfrm>
        <a:graphic>
          <a:graphicData uri="http://schemas.openxmlformats.org/drawingml/2006/table">
            <a:tbl>
              <a:tblPr firstRow="1" bandRow="1">
                <a:tableStyleId>{73BC31CE-1242-4BC9-A643-25FC92FE5BE2}</a:tableStyleId>
              </a:tblPr>
              <a:tblGrid>
                <a:gridCol w="2610293">
                  <a:extLst>
                    <a:ext uri="{9D8B030D-6E8A-4147-A177-3AD203B41FA5}">
                      <a16:colId xmlns:a16="http://schemas.microsoft.com/office/drawing/2014/main" val="20000"/>
                    </a:ext>
                  </a:extLst>
                </a:gridCol>
                <a:gridCol w="2610293">
                  <a:extLst>
                    <a:ext uri="{9D8B030D-6E8A-4147-A177-3AD203B41FA5}">
                      <a16:colId xmlns:a16="http://schemas.microsoft.com/office/drawing/2014/main" val="20001"/>
                    </a:ext>
                  </a:extLst>
                </a:gridCol>
                <a:gridCol w="2610293">
                  <a:extLst>
                    <a:ext uri="{9D8B030D-6E8A-4147-A177-3AD203B41FA5}">
                      <a16:colId xmlns:a16="http://schemas.microsoft.com/office/drawing/2014/main" val="20002"/>
                    </a:ext>
                  </a:extLst>
                </a:gridCol>
                <a:gridCol w="2610293">
                  <a:extLst>
                    <a:ext uri="{9D8B030D-6E8A-4147-A177-3AD203B41FA5}">
                      <a16:colId xmlns:a16="http://schemas.microsoft.com/office/drawing/2014/main" val="20003"/>
                    </a:ext>
                  </a:extLst>
                </a:gridCol>
              </a:tblGrid>
              <a:tr h="908725">
                <a:tc>
                  <a:txBody>
                    <a:bodyPr/>
                    <a:lstStyle/>
                    <a:p>
                      <a:pPr marL="0" marR="0" lvl="0" indent="0" algn="ctr" rtl="0">
                        <a:lnSpc>
                          <a:spcPct val="100000"/>
                        </a:lnSpc>
                        <a:spcBef>
                          <a:spcPts val="0"/>
                        </a:spcBef>
                        <a:spcAft>
                          <a:spcPts val="0"/>
                        </a:spcAft>
                        <a:buNone/>
                      </a:pPr>
                      <a:r>
                        <a:rPr lang="en-US" sz="1400" u="none" strike="noStrike" cap="none"/>
                        <a:t>PPAs</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u="none" strike="noStrike" cap="none"/>
                        <a:t>Operational or Policy Issue</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u="none" strike="noStrike" cap="none"/>
                        <a:t> Recommendation of the RO</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1400" u="none" strike="noStrike" cap="none"/>
                        <a:t>Decision and Actions Needed from CO</a:t>
                      </a:r>
                      <a:endParaRPr/>
                    </a:p>
                  </a:txBody>
                  <a:tcPr marL="91450" marR="91450" marT="45725" marB="45725" anchor="ctr"/>
                </a:tc>
                <a:extLst>
                  <a:ext uri="{0D108BD9-81ED-4DB2-BD59-A6C34878D82A}">
                    <a16:rowId xmlns:a16="http://schemas.microsoft.com/office/drawing/2014/main" val="10000"/>
                  </a:ext>
                </a:extLst>
              </a:tr>
              <a:tr h="368550">
                <a:tc>
                  <a:txBody>
                    <a:bodyPr/>
                    <a:lstStyle/>
                    <a:p>
                      <a:pPr marL="0" marR="0" lvl="0" indent="0" algn="l" rtl="0">
                        <a:lnSpc>
                          <a:spcPct val="100000"/>
                        </a:lnSpc>
                        <a:spcBef>
                          <a:spcPts val="0"/>
                        </a:spcBef>
                        <a:spcAft>
                          <a:spcPts val="0"/>
                        </a:spcAft>
                        <a:buNone/>
                      </a:pPr>
                      <a:r>
                        <a:rPr lang="en-PH" sz="1400" u="none" strike="noStrike" cap="none" dirty="0"/>
                        <a:t>Official School Site of Sta. Cruz Norte Elementary School</a:t>
                      </a:r>
                      <a:endParaRPr sz="1400" u="none" strike="noStrike" cap="none" dirty="0"/>
                    </a:p>
                  </a:txBody>
                  <a:tcPr marL="91450" marR="91450" marT="45725" marB="45725"/>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u="none" strike="noStrike" cap="none" dirty="0"/>
                        <a:t>School-site of Sta. Cruz Norte Elementary School is located in Hazard-Prone area</a:t>
                      </a:r>
                    </a:p>
                  </a:txBody>
                  <a:tcPr marL="91450" marR="91450" marT="45725" marB="45725"/>
                </a:tc>
                <a:tc>
                  <a:txBody>
                    <a:bodyPr/>
                    <a:lstStyle/>
                    <a:p>
                      <a:pPr marL="0" marR="0" lvl="0" indent="0" algn="l" rtl="0">
                        <a:lnSpc>
                          <a:spcPct val="100000"/>
                        </a:lnSpc>
                        <a:spcBef>
                          <a:spcPts val="0"/>
                        </a:spcBef>
                        <a:spcAft>
                          <a:spcPts val="0"/>
                        </a:spcAft>
                        <a:buNone/>
                      </a:pPr>
                      <a:r>
                        <a:rPr lang="en-PH" dirty="0"/>
                        <a:t>Relocation of the school to a safe ground the soonest possible time.</a:t>
                      </a:r>
                      <a:endParaRPr dirty="0"/>
                    </a:p>
                  </a:txBody>
                  <a:tcPr marL="91450" marR="91450" marT="45725" marB="45725"/>
                </a:tc>
                <a:tc>
                  <a:txBody>
                    <a:bodyPr/>
                    <a:lstStyle/>
                    <a:p>
                      <a:pPr marL="0" marR="0" lvl="0" indent="0" algn="just" rtl="0">
                        <a:lnSpc>
                          <a:spcPct val="100000"/>
                        </a:lnSpc>
                        <a:spcBef>
                          <a:spcPts val="0"/>
                        </a:spcBef>
                        <a:spcAft>
                          <a:spcPts val="0"/>
                        </a:spcAft>
                        <a:buClr>
                          <a:schemeClr val="dk1"/>
                        </a:buClr>
                        <a:buSzPts val="1800"/>
                        <a:buFont typeface="Arial"/>
                        <a:buNone/>
                      </a:pPr>
                      <a:r>
                        <a:rPr lang="en-PH" sz="1400" u="none" strike="noStrike" cap="none" dirty="0"/>
                        <a:t>The CO will assist in acquiring new school-site in coordination with Education Facilities Division (EFD) and the immediate construction of 4 classrooms under last-mile school program.</a:t>
                      </a:r>
                      <a:endParaRPr sz="1400" u="none" strike="noStrike" cap="none" dirty="0"/>
                    </a:p>
                  </a:txBody>
                  <a:tcPr marL="91450" marR="91450" marT="45725" marB="45725"/>
                </a:tc>
                <a:extLst>
                  <a:ext uri="{0D108BD9-81ED-4DB2-BD59-A6C34878D82A}">
                    <a16:rowId xmlns:a16="http://schemas.microsoft.com/office/drawing/2014/main" val="10001"/>
                  </a:ext>
                </a:extLst>
              </a:tr>
              <a:tr h="3685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just" rtl="0">
                        <a:lnSpc>
                          <a:spcPct val="100000"/>
                        </a:lnSpc>
                        <a:spcBef>
                          <a:spcPts val="0"/>
                        </a:spcBef>
                        <a:spcAft>
                          <a:spcPts val="0"/>
                        </a:spcAft>
                        <a:buClr>
                          <a:schemeClr val="dk1"/>
                        </a:buClr>
                        <a:buSzPts val="1800"/>
                        <a:buFont typeface="Arial"/>
                        <a:buNone/>
                      </a:pPr>
                      <a:endParaRPr sz="1400" u="none" strike="noStrike" cap="none"/>
                    </a:p>
                  </a:txBody>
                  <a:tcPr marL="91450" marR="91450" marT="45725" marB="45725"/>
                </a:tc>
                <a:extLst>
                  <a:ext uri="{0D108BD9-81ED-4DB2-BD59-A6C34878D82A}">
                    <a16:rowId xmlns:a16="http://schemas.microsoft.com/office/drawing/2014/main" val="2855642969"/>
                  </a:ext>
                </a:extLst>
              </a:tr>
              <a:tr h="3685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just" rtl="0">
                        <a:lnSpc>
                          <a:spcPct val="100000"/>
                        </a:lnSpc>
                        <a:spcBef>
                          <a:spcPts val="0"/>
                        </a:spcBef>
                        <a:spcAft>
                          <a:spcPts val="0"/>
                        </a:spcAft>
                        <a:buClr>
                          <a:schemeClr val="dk1"/>
                        </a:buClr>
                        <a:buSzPts val="1800"/>
                        <a:buFont typeface="Arial"/>
                        <a:buNone/>
                      </a:pPr>
                      <a:endParaRPr sz="1400" u="none" strike="noStrike" cap="none"/>
                    </a:p>
                  </a:txBody>
                  <a:tcPr marL="91450" marR="91450" marT="45725" marB="45725"/>
                </a:tc>
                <a:extLst>
                  <a:ext uri="{0D108BD9-81ED-4DB2-BD59-A6C34878D82A}">
                    <a16:rowId xmlns:a16="http://schemas.microsoft.com/office/drawing/2014/main" val="261307523"/>
                  </a:ext>
                </a:extLst>
              </a:tr>
              <a:tr h="3685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just" rtl="0">
                        <a:lnSpc>
                          <a:spcPct val="100000"/>
                        </a:lnSpc>
                        <a:spcBef>
                          <a:spcPts val="0"/>
                        </a:spcBef>
                        <a:spcAft>
                          <a:spcPts val="0"/>
                        </a:spcAft>
                        <a:buClr>
                          <a:schemeClr val="dk1"/>
                        </a:buClr>
                        <a:buSzPts val="1800"/>
                        <a:buFont typeface="Arial"/>
                        <a:buNone/>
                      </a:pPr>
                      <a:endParaRPr sz="1400" u="none" strike="noStrike" cap="none"/>
                    </a:p>
                  </a:txBody>
                  <a:tcPr marL="91450" marR="91450" marT="45725" marB="45725"/>
                </a:tc>
                <a:extLst>
                  <a:ext uri="{0D108BD9-81ED-4DB2-BD59-A6C34878D82A}">
                    <a16:rowId xmlns:a16="http://schemas.microsoft.com/office/drawing/2014/main" val="3561662698"/>
                  </a:ext>
                </a:extLst>
              </a:tr>
              <a:tr h="3685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just" rtl="0">
                        <a:lnSpc>
                          <a:spcPct val="100000"/>
                        </a:lnSpc>
                        <a:spcBef>
                          <a:spcPts val="0"/>
                        </a:spcBef>
                        <a:spcAft>
                          <a:spcPts val="0"/>
                        </a:spcAft>
                        <a:buClr>
                          <a:schemeClr val="dk1"/>
                        </a:buClr>
                        <a:buSzPts val="1800"/>
                        <a:buFont typeface="Arial"/>
                        <a:buNone/>
                      </a:pPr>
                      <a:endParaRPr sz="1400" u="none" strike="noStrike" cap="none"/>
                    </a:p>
                  </a:txBody>
                  <a:tcPr marL="91450" marR="91450" marT="45725" marB="45725"/>
                </a:tc>
                <a:extLst>
                  <a:ext uri="{0D108BD9-81ED-4DB2-BD59-A6C34878D82A}">
                    <a16:rowId xmlns:a16="http://schemas.microsoft.com/office/drawing/2014/main" val="1510738811"/>
                  </a:ext>
                </a:extLst>
              </a:tr>
              <a:tr h="3685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just" rtl="0">
                        <a:lnSpc>
                          <a:spcPct val="100000"/>
                        </a:lnSpc>
                        <a:spcBef>
                          <a:spcPts val="0"/>
                        </a:spcBef>
                        <a:spcAft>
                          <a:spcPts val="0"/>
                        </a:spcAft>
                        <a:buClr>
                          <a:schemeClr val="dk1"/>
                        </a:buClr>
                        <a:buSzPts val="1800"/>
                        <a:buFont typeface="Arial"/>
                        <a:buNone/>
                      </a:pPr>
                      <a:endParaRPr sz="1400" u="none" strike="noStrike" cap="none"/>
                    </a:p>
                  </a:txBody>
                  <a:tcPr marL="91450" marR="91450" marT="45725" marB="45725"/>
                </a:tc>
                <a:extLst>
                  <a:ext uri="{0D108BD9-81ED-4DB2-BD59-A6C34878D82A}">
                    <a16:rowId xmlns:a16="http://schemas.microsoft.com/office/drawing/2014/main" val="3531670967"/>
                  </a:ext>
                </a:extLst>
              </a:tr>
              <a:tr h="368550">
                <a:tc>
                  <a:txBody>
                    <a:bodyPr/>
                    <a:lstStyle/>
                    <a:p>
                      <a:pPr marL="0" marR="0" lvl="0" indent="0" algn="l" rtl="0">
                        <a:lnSpc>
                          <a:spcPct val="100000"/>
                        </a:lnSpc>
                        <a:spcBef>
                          <a:spcPts val="0"/>
                        </a:spcBef>
                        <a:spcAft>
                          <a:spcPts val="0"/>
                        </a:spcAft>
                        <a:buNone/>
                      </a:pPr>
                      <a:endParaRPr sz="1400" u="none" strike="noStrike" cap="none"/>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l" rtl="0">
                        <a:lnSpc>
                          <a:spcPct val="100000"/>
                        </a:lnSpc>
                        <a:spcBef>
                          <a:spcPts val="0"/>
                        </a:spcBef>
                        <a:spcAft>
                          <a:spcPts val="0"/>
                        </a:spcAft>
                        <a:buNone/>
                      </a:pPr>
                      <a:endParaRPr/>
                    </a:p>
                  </a:txBody>
                  <a:tcPr marL="91450" marR="91450" marT="45725" marB="45725"/>
                </a:tc>
                <a:tc>
                  <a:txBody>
                    <a:bodyPr/>
                    <a:lstStyle/>
                    <a:p>
                      <a:pPr marL="0" marR="0" lvl="0" indent="0" algn="just" rtl="0">
                        <a:lnSpc>
                          <a:spcPct val="100000"/>
                        </a:lnSpc>
                        <a:spcBef>
                          <a:spcPts val="0"/>
                        </a:spcBef>
                        <a:spcAft>
                          <a:spcPts val="0"/>
                        </a:spcAft>
                        <a:buClr>
                          <a:schemeClr val="dk1"/>
                        </a:buClr>
                        <a:buSzPts val="1800"/>
                        <a:buFont typeface="Arial"/>
                        <a:buNone/>
                      </a:pPr>
                      <a:endParaRPr sz="1400" u="none" strike="noStrike" cap="none" dirty="0"/>
                    </a:p>
                  </a:txBody>
                  <a:tcPr marL="91450" marR="91450" marT="45725" marB="45725"/>
                </a:tc>
                <a:extLst>
                  <a:ext uri="{0D108BD9-81ED-4DB2-BD59-A6C34878D82A}">
                    <a16:rowId xmlns:a16="http://schemas.microsoft.com/office/drawing/2014/main" val="1097028582"/>
                  </a:ext>
                </a:extLst>
              </a:tr>
            </a:tbl>
          </a:graphicData>
        </a:graphic>
      </p:graphicFrame>
    </p:spTree>
    <p:extLst>
      <p:ext uri="{BB962C8B-B14F-4D97-AF65-F5344CB8AC3E}">
        <p14:creationId xmlns:p14="http://schemas.microsoft.com/office/powerpoint/2010/main" val="6091316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11B15F5-92CE-5A63-8CD6-804FE44DE9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BBA6A-6F0D-2EFD-52FD-93304770D594}"/>
              </a:ext>
            </a:extLst>
          </p:cNvPr>
          <p:cNvSpPr txBox="1">
            <a:spLocks/>
          </p:cNvSpPr>
          <p:nvPr/>
        </p:nvSpPr>
        <p:spPr>
          <a:xfrm>
            <a:off x="1956391" y="3058957"/>
            <a:ext cx="8846288"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PHYSICAL REPORT</a:t>
            </a:r>
            <a:b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br>
            <a:r>
              <a:rPr kumimoji="0" lang="en-US" sz="2400" b="1" i="1"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(based on Quarterly Budget Accountability Report [BAR-1])</a:t>
            </a:r>
            <a:endParaRPr kumimoji="0" lang="en-PH" sz="1800" b="1" i="1"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32920952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3FB6602-0AAA-9F6D-6D23-5320D52CA8E7}"/>
            </a:ext>
          </a:extLst>
        </p:cNvPr>
        <p:cNvGrpSpPr/>
        <p:nvPr/>
      </p:nvGrpSpPr>
      <p:grpSpPr>
        <a:xfrm>
          <a:off x="0" y="0"/>
          <a:ext cx="0" cy="0"/>
          <a:chOff x="0" y="0"/>
          <a:chExt cx="0" cy="0"/>
        </a:xfrm>
      </p:grpSpPr>
      <p:sp>
        <p:nvSpPr>
          <p:cNvPr id="3" name="Title 4">
            <a:extLst>
              <a:ext uri="{FF2B5EF4-FFF2-40B4-BE49-F238E27FC236}">
                <a16:creationId xmlns:a16="http://schemas.microsoft.com/office/drawing/2014/main" id="{B6E79148-440F-E019-C962-735B15E722C2}"/>
              </a:ext>
            </a:extLst>
          </p:cNvPr>
          <p:cNvSpPr txBox="1">
            <a:spLocks/>
          </p:cNvSpPr>
          <p:nvPr/>
        </p:nvSpPr>
        <p:spPr>
          <a:xfrm>
            <a:off x="609441" y="-108728"/>
            <a:ext cx="10969943" cy="9144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sz="3200" b="1">
                <a:solidFill>
                  <a:schemeClr val="bg2"/>
                </a:solidFill>
              </a:rPr>
              <a:t>PHYSICAL REPORT OF OPERATION</a:t>
            </a:r>
          </a:p>
        </p:txBody>
      </p:sp>
      <p:graphicFrame>
        <p:nvGraphicFramePr>
          <p:cNvPr id="4" name="Table 7">
            <a:extLst>
              <a:ext uri="{FF2B5EF4-FFF2-40B4-BE49-F238E27FC236}">
                <a16:creationId xmlns:a16="http://schemas.microsoft.com/office/drawing/2014/main" id="{C72EBF74-A124-0B67-6359-90AF92E959A0}"/>
              </a:ext>
            </a:extLst>
          </p:cNvPr>
          <p:cNvGraphicFramePr>
            <a:graphicFrameLocks noGrp="1"/>
          </p:cNvGraphicFramePr>
          <p:nvPr>
            <p:extLst>
              <p:ext uri="{D42A27DB-BD31-4B8C-83A1-F6EECF244321}">
                <p14:modId xmlns:p14="http://schemas.microsoft.com/office/powerpoint/2010/main" val="664111003"/>
              </p:ext>
            </p:extLst>
          </p:nvPr>
        </p:nvGraphicFramePr>
        <p:xfrm>
          <a:off x="0" y="1182709"/>
          <a:ext cx="12188825" cy="4103945"/>
        </p:xfrm>
        <a:graphic>
          <a:graphicData uri="http://schemas.openxmlformats.org/drawingml/2006/table">
            <a:tbl>
              <a:tblPr firstRow="1" bandRow="1">
                <a:tableStyleId>{6E25E649-3F16-4E02-A733-19D2CDBF48F0}</a:tableStyleId>
              </a:tblPr>
              <a:tblGrid>
                <a:gridCol w="2437765">
                  <a:extLst>
                    <a:ext uri="{9D8B030D-6E8A-4147-A177-3AD203B41FA5}">
                      <a16:colId xmlns:a16="http://schemas.microsoft.com/office/drawing/2014/main" val="201292756"/>
                    </a:ext>
                  </a:extLst>
                </a:gridCol>
                <a:gridCol w="2437765">
                  <a:extLst>
                    <a:ext uri="{9D8B030D-6E8A-4147-A177-3AD203B41FA5}">
                      <a16:colId xmlns:a16="http://schemas.microsoft.com/office/drawing/2014/main" val="3005831464"/>
                    </a:ext>
                  </a:extLst>
                </a:gridCol>
                <a:gridCol w="2437765">
                  <a:extLst>
                    <a:ext uri="{9D8B030D-6E8A-4147-A177-3AD203B41FA5}">
                      <a16:colId xmlns:a16="http://schemas.microsoft.com/office/drawing/2014/main" val="1864061783"/>
                    </a:ext>
                  </a:extLst>
                </a:gridCol>
                <a:gridCol w="2437765">
                  <a:extLst>
                    <a:ext uri="{9D8B030D-6E8A-4147-A177-3AD203B41FA5}">
                      <a16:colId xmlns:a16="http://schemas.microsoft.com/office/drawing/2014/main" val="2973934136"/>
                    </a:ext>
                  </a:extLst>
                </a:gridCol>
                <a:gridCol w="2437765">
                  <a:extLst>
                    <a:ext uri="{9D8B030D-6E8A-4147-A177-3AD203B41FA5}">
                      <a16:colId xmlns:a16="http://schemas.microsoft.com/office/drawing/2014/main" val="3977604653"/>
                    </a:ext>
                  </a:extLst>
                </a:gridCol>
              </a:tblGrid>
              <a:tr h="428881">
                <a:tc>
                  <a:txBody>
                    <a:bodyPr/>
                    <a:lstStyle/>
                    <a:p>
                      <a:pPr algn="ctr"/>
                      <a:r>
                        <a:rPr lang="en-US" sz="1100"/>
                        <a:t>Organizational Outcomes/PIs</a:t>
                      </a:r>
                    </a:p>
                  </a:txBody>
                  <a:tcPr anchor="ctr">
                    <a:lnR w="6350" cap="flat" cmpd="sng" algn="ctr">
                      <a:solidFill>
                        <a:schemeClr val="bg1">
                          <a:lumMod val="75000"/>
                        </a:schemeClr>
                      </a:solidFill>
                      <a:prstDash val="solid"/>
                      <a:round/>
                      <a:headEnd type="none" w="med" len="med"/>
                      <a:tailEnd type="none" w="med" len="med"/>
                    </a:lnR>
                  </a:tcPr>
                </a:tc>
                <a:tc>
                  <a:txBody>
                    <a:bodyPr/>
                    <a:lstStyle/>
                    <a:p>
                      <a:pPr algn="ctr"/>
                      <a:r>
                        <a:rPr lang="en-US" sz="1100"/>
                        <a:t>Annual Physical Target</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100"/>
                        <a:t>Actual Physical Accomplishment </a:t>
                      </a:r>
                    </a:p>
                    <a:p>
                      <a:pPr algn="ctr"/>
                      <a:endParaRPr lang="en-US" sz="1100"/>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100"/>
                        <a:t>% Accomplishments</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100"/>
                        <a:t>Remarks</a:t>
                      </a:r>
                    </a:p>
                  </a:txBody>
                  <a:tcPr anchor="ct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641625054"/>
                  </a:ext>
                </a:extLst>
              </a:tr>
              <a:tr h="316786">
                <a:tc gridSpan="5">
                  <a:txBody>
                    <a:bodyPr/>
                    <a:lstStyle/>
                    <a:p>
                      <a:r>
                        <a:rPr lang="en-US" sz="1400" b="1"/>
                        <a:t>Education Policy Development Program</a:t>
                      </a:r>
                      <a:endParaRPr lang="en-US" sz="1400" b="1" i="1"/>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0721012"/>
                  </a:ext>
                </a:extLst>
              </a:tr>
              <a:tr h="316786">
                <a:tc gridSpan="5">
                  <a:txBody>
                    <a:bodyPr/>
                    <a:lstStyle/>
                    <a:p>
                      <a:r>
                        <a:rPr lang="en-US" sz="1400"/>
                        <a:t>Outcome/s:  Percentage of completed education researches used for policy development</a:t>
                      </a:r>
                    </a:p>
                  </a:txBody>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tc>
                <a:extLst>
                  <a:ext uri="{0D108BD9-81ED-4DB2-BD59-A6C34878D82A}">
                    <a16:rowId xmlns:a16="http://schemas.microsoft.com/office/drawing/2014/main" val="1040328414"/>
                  </a:ext>
                </a:extLst>
              </a:tr>
              <a:tr h="316786">
                <a:tc>
                  <a:txBody>
                    <a:bodyPr/>
                    <a:lstStyle/>
                    <a:p>
                      <a:r>
                        <a:rPr lang="en-US" sz="1400"/>
                        <a:t>Output/s: Number of Education researches completed</a:t>
                      </a:r>
                    </a:p>
                  </a:txBody>
                  <a:tcPr>
                    <a:lnR w="6350" cap="flat" cmpd="sng" algn="ctr">
                      <a:solidFill>
                        <a:schemeClr val="bg1">
                          <a:lumMod val="75000"/>
                        </a:schemeClr>
                      </a:solidFill>
                      <a:prstDash val="solid"/>
                      <a:round/>
                      <a:headEnd type="none" w="med" len="med"/>
                      <a:tailEnd type="none" w="med" len="med"/>
                    </a:lnR>
                  </a:tcPr>
                </a:tc>
                <a:tc>
                  <a:txBody>
                    <a:bodyPr/>
                    <a:lstStyle/>
                    <a:p>
                      <a:pPr algn="ctr"/>
                      <a:r>
                        <a:rPr lang="en-US" sz="1400" dirty="0"/>
                        <a:t>3</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400" dirty="0"/>
                        <a:t>8</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400" dirty="0"/>
                        <a:t>266.67%</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nchor="ct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081388097"/>
                  </a:ext>
                </a:extLst>
              </a:tr>
              <a:tr h="316786">
                <a:tc gridSpan="5">
                  <a:txBody>
                    <a:bodyPr/>
                    <a:lstStyle/>
                    <a:p>
                      <a:r>
                        <a:rPr lang="en-US" sz="1400" b="1"/>
                        <a:t>Basic Education Inputs Program</a:t>
                      </a:r>
                      <a:endParaRPr lang="en-US" sz="1400" b="1" i="1"/>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02834586"/>
                  </a:ext>
                </a:extLst>
              </a:tr>
              <a:tr h="316786">
                <a:tc gridSpan="5">
                  <a:txBody>
                    <a:bodyPr/>
                    <a:lstStyle/>
                    <a:p>
                      <a:r>
                        <a:rPr lang="en-US" sz="1400"/>
                        <a:t>Outcome/s: percentage of public schools meeting the standard ratio for teachers</a:t>
                      </a:r>
                    </a:p>
                  </a:txBody>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tc>
                <a:extLst>
                  <a:ext uri="{0D108BD9-81ED-4DB2-BD59-A6C34878D82A}">
                    <a16:rowId xmlns:a16="http://schemas.microsoft.com/office/drawing/2014/main" val="1694511576"/>
                  </a:ext>
                </a:extLst>
              </a:tr>
              <a:tr h="316786">
                <a:tc>
                  <a:txBody>
                    <a:bodyPr/>
                    <a:lstStyle/>
                    <a:p>
                      <a:r>
                        <a:rPr lang="en-US" sz="1400"/>
                        <a:t>Output/s: </a:t>
                      </a:r>
                    </a:p>
                    <a:p>
                      <a:r>
                        <a:rPr lang="en-US" sz="1400"/>
                        <a:t>       * Elementary</a:t>
                      </a:r>
                    </a:p>
                    <a:p>
                      <a:r>
                        <a:rPr lang="en-US" sz="1400"/>
                        <a:t>       * Junior High School</a:t>
                      </a:r>
                    </a:p>
                    <a:p>
                      <a:r>
                        <a:rPr lang="en-US" sz="1400"/>
                        <a:t>       * Senior High School</a:t>
                      </a:r>
                    </a:p>
                  </a:txBody>
                  <a:tcPr>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100.00%</a:t>
                      </a:r>
                    </a:p>
                    <a:p>
                      <a:pPr algn="ctr"/>
                      <a:r>
                        <a:rPr lang="en-US" sz="1400" dirty="0"/>
                        <a:t>88.24%</a:t>
                      </a:r>
                    </a:p>
                    <a:p>
                      <a:pPr algn="ctr"/>
                      <a:r>
                        <a:rPr lang="en-US" sz="1400" dirty="0"/>
                        <a:t>100.00%</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100.00%</a:t>
                      </a:r>
                    </a:p>
                    <a:p>
                      <a:pPr algn="ctr"/>
                      <a:r>
                        <a:rPr lang="en-US" sz="1400" dirty="0"/>
                        <a:t>88.89%</a:t>
                      </a:r>
                    </a:p>
                    <a:p>
                      <a:pPr algn="ctr"/>
                      <a:r>
                        <a:rPr lang="en-US" sz="1400" dirty="0"/>
                        <a:t>100.00%</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100.00%</a:t>
                      </a:r>
                    </a:p>
                    <a:p>
                      <a:pPr algn="ctr"/>
                      <a:r>
                        <a:rPr lang="en-US" sz="1400" dirty="0"/>
                        <a:t>100.74%</a:t>
                      </a:r>
                    </a:p>
                    <a:p>
                      <a:pPr algn="ctr"/>
                      <a:r>
                        <a:rPr lang="en-US" sz="1400" dirty="0"/>
                        <a:t>100.00%</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223411240"/>
                  </a:ext>
                </a:extLst>
              </a:tr>
              <a:tr h="316786">
                <a:tc>
                  <a:txBody>
                    <a:bodyPr/>
                    <a:lstStyle/>
                    <a:p>
                      <a:r>
                        <a:rPr lang="en-US" sz="1400"/>
                        <a:t>       Number of newly-</a:t>
                      </a:r>
                    </a:p>
                    <a:p>
                      <a:r>
                        <a:rPr lang="en-US" sz="1400"/>
                        <a:t>       created teaching </a:t>
                      </a:r>
                    </a:p>
                    <a:p>
                      <a:r>
                        <a:rPr lang="en-US" sz="1400"/>
                        <a:t>       positions filled up</a:t>
                      </a:r>
                    </a:p>
                  </a:txBody>
                  <a:tcPr>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dirty="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491782942"/>
                  </a:ext>
                </a:extLst>
              </a:tr>
            </a:tbl>
          </a:graphicData>
        </a:graphic>
      </p:graphicFrame>
    </p:spTree>
    <p:extLst>
      <p:ext uri="{BB962C8B-B14F-4D97-AF65-F5344CB8AC3E}">
        <p14:creationId xmlns:p14="http://schemas.microsoft.com/office/powerpoint/2010/main" val="285134309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63E2052-EE79-BD4E-1370-8F05C6132699}"/>
            </a:ext>
          </a:extLst>
        </p:cNvPr>
        <p:cNvGrpSpPr/>
        <p:nvPr/>
      </p:nvGrpSpPr>
      <p:grpSpPr>
        <a:xfrm>
          <a:off x="0" y="0"/>
          <a:ext cx="0" cy="0"/>
          <a:chOff x="0" y="0"/>
          <a:chExt cx="0" cy="0"/>
        </a:xfrm>
      </p:grpSpPr>
      <p:sp>
        <p:nvSpPr>
          <p:cNvPr id="3" name="Title 4">
            <a:extLst>
              <a:ext uri="{FF2B5EF4-FFF2-40B4-BE49-F238E27FC236}">
                <a16:creationId xmlns:a16="http://schemas.microsoft.com/office/drawing/2014/main" id="{EBFC9590-7B3A-0E98-1A09-8C23BF64C8A5}"/>
              </a:ext>
            </a:extLst>
          </p:cNvPr>
          <p:cNvSpPr txBox="1">
            <a:spLocks/>
          </p:cNvSpPr>
          <p:nvPr/>
        </p:nvSpPr>
        <p:spPr>
          <a:xfrm>
            <a:off x="609441" y="-108728"/>
            <a:ext cx="10969943" cy="9144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sz="3200" b="1">
                <a:solidFill>
                  <a:schemeClr val="bg2"/>
                </a:solidFill>
              </a:rPr>
              <a:t>PHYSICAL REPORT OF OPERATION</a:t>
            </a:r>
          </a:p>
        </p:txBody>
      </p:sp>
      <p:graphicFrame>
        <p:nvGraphicFramePr>
          <p:cNvPr id="2" name="Table 7">
            <a:extLst>
              <a:ext uri="{FF2B5EF4-FFF2-40B4-BE49-F238E27FC236}">
                <a16:creationId xmlns:a16="http://schemas.microsoft.com/office/drawing/2014/main" id="{89536394-78CE-59A9-9846-131A5E921259}"/>
              </a:ext>
            </a:extLst>
          </p:cNvPr>
          <p:cNvGraphicFramePr>
            <a:graphicFrameLocks noGrp="1"/>
          </p:cNvGraphicFramePr>
          <p:nvPr>
            <p:extLst>
              <p:ext uri="{D42A27DB-BD31-4B8C-83A1-F6EECF244321}">
                <p14:modId xmlns:p14="http://schemas.microsoft.com/office/powerpoint/2010/main" val="3142902234"/>
              </p:ext>
            </p:extLst>
          </p:nvPr>
        </p:nvGraphicFramePr>
        <p:xfrm>
          <a:off x="74428" y="1776531"/>
          <a:ext cx="12188825" cy="2647413"/>
        </p:xfrm>
        <a:graphic>
          <a:graphicData uri="http://schemas.openxmlformats.org/drawingml/2006/table">
            <a:tbl>
              <a:tblPr firstRow="1" bandRow="1">
                <a:tableStyleId>{6E25E649-3F16-4E02-A733-19D2CDBF48F0}</a:tableStyleId>
              </a:tblPr>
              <a:tblGrid>
                <a:gridCol w="2437765">
                  <a:extLst>
                    <a:ext uri="{9D8B030D-6E8A-4147-A177-3AD203B41FA5}">
                      <a16:colId xmlns:a16="http://schemas.microsoft.com/office/drawing/2014/main" val="201292756"/>
                    </a:ext>
                  </a:extLst>
                </a:gridCol>
                <a:gridCol w="2437765">
                  <a:extLst>
                    <a:ext uri="{9D8B030D-6E8A-4147-A177-3AD203B41FA5}">
                      <a16:colId xmlns:a16="http://schemas.microsoft.com/office/drawing/2014/main" val="3005831464"/>
                    </a:ext>
                  </a:extLst>
                </a:gridCol>
                <a:gridCol w="2437765">
                  <a:extLst>
                    <a:ext uri="{9D8B030D-6E8A-4147-A177-3AD203B41FA5}">
                      <a16:colId xmlns:a16="http://schemas.microsoft.com/office/drawing/2014/main" val="1864061783"/>
                    </a:ext>
                  </a:extLst>
                </a:gridCol>
                <a:gridCol w="2437765">
                  <a:extLst>
                    <a:ext uri="{9D8B030D-6E8A-4147-A177-3AD203B41FA5}">
                      <a16:colId xmlns:a16="http://schemas.microsoft.com/office/drawing/2014/main" val="2973934136"/>
                    </a:ext>
                  </a:extLst>
                </a:gridCol>
                <a:gridCol w="2437765">
                  <a:extLst>
                    <a:ext uri="{9D8B030D-6E8A-4147-A177-3AD203B41FA5}">
                      <a16:colId xmlns:a16="http://schemas.microsoft.com/office/drawing/2014/main" val="3977604653"/>
                    </a:ext>
                  </a:extLst>
                </a:gridCol>
              </a:tblGrid>
              <a:tr h="428881">
                <a:tc>
                  <a:txBody>
                    <a:bodyPr/>
                    <a:lstStyle/>
                    <a:p>
                      <a:pPr algn="ctr"/>
                      <a:r>
                        <a:rPr lang="en-US" sz="1100"/>
                        <a:t>Organizational Outcomes/PIs</a:t>
                      </a:r>
                    </a:p>
                  </a:txBody>
                  <a:tcPr anchor="ctr">
                    <a:lnR w="6350" cap="flat" cmpd="sng" algn="ctr">
                      <a:solidFill>
                        <a:schemeClr val="bg1">
                          <a:lumMod val="75000"/>
                        </a:schemeClr>
                      </a:solidFill>
                      <a:prstDash val="solid"/>
                      <a:round/>
                      <a:headEnd type="none" w="med" len="med"/>
                      <a:tailEnd type="none" w="med" len="med"/>
                    </a:lnR>
                  </a:tcPr>
                </a:tc>
                <a:tc>
                  <a:txBody>
                    <a:bodyPr/>
                    <a:lstStyle/>
                    <a:p>
                      <a:pPr algn="ctr"/>
                      <a:r>
                        <a:rPr lang="en-US" sz="1100"/>
                        <a:t>Annual Physical Target</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100"/>
                        <a:t>Actual Physical Accomplishment </a:t>
                      </a:r>
                    </a:p>
                    <a:p>
                      <a:pPr algn="ctr"/>
                      <a:endParaRPr lang="en-US" sz="1100"/>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100"/>
                        <a:t>% Accomplishments</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100"/>
                        <a:t>Remarks</a:t>
                      </a:r>
                    </a:p>
                  </a:txBody>
                  <a:tcPr anchor="ct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641625054"/>
                  </a:ext>
                </a:extLst>
              </a:tr>
              <a:tr h="316786">
                <a:tc gridSpan="5">
                  <a:txBody>
                    <a:bodyPr/>
                    <a:lstStyle/>
                    <a:p>
                      <a:r>
                        <a:rPr lang="en-US" sz="1400" b="1"/>
                        <a:t>Inclusive Program</a:t>
                      </a:r>
                      <a:endParaRPr lang="en-US" sz="1400" b="1" i="1"/>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6939060"/>
                  </a:ext>
                </a:extLst>
              </a:tr>
              <a:tr h="316786">
                <a:tc gridSpan="5">
                  <a:txBody>
                    <a:bodyPr/>
                    <a:lstStyle/>
                    <a:p>
                      <a:r>
                        <a:rPr lang="en-US" sz="1400"/>
                        <a:t>Outcome/s: Percentage of learners enrolled in:</a:t>
                      </a:r>
                    </a:p>
                  </a:txBody>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tc>
                <a:extLst>
                  <a:ext uri="{0D108BD9-81ED-4DB2-BD59-A6C34878D82A}">
                    <a16:rowId xmlns:a16="http://schemas.microsoft.com/office/drawing/2014/main" val="1382338388"/>
                  </a:ext>
                </a:extLst>
              </a:tr>
              <a:tr h="316786">
                <a:tc>
                  <a:txBody>
                    <a:bodyPr/>
                    <a:lstStyle/>
                    <a:p>
                      <a:r>
                        <a:rPr lang="en-US" sz="1400"/>
                        <a:t>Output/s: </a:t>
                      </a:r>
                    </a:p>
                    <a:p>
                      <a:r>
                        <a:rPr lang="en-US" sz="1400"/>
                        <a:t>      * Special Education</a:t>
                      </a:r>
                    </a:p>
                    <a:p>
                      <a:r>
                        <a:rPr lang="en-US" sz="1400"/>
                        <a:t>         (SPED) Public</a:t>
                      </a:r>
                    </a:p>
                    <a:p>
                      <a:r>
                        <a:rPr lang="en-US" sz="1400"/>
                        <a:t>      * ALIVE – Public and</a:t>
                      </a:r>
                    </a:p>
                    <a:p>
                      <a:r>
                        <a:rPr lang="en-US" sz="1400"/>
                        <a:t>         Private</a:t>
                      </a:r>
                    </a:p>
                    <a:p>
                      <a:r>
                        <a:rPr lang="en-US" sz="1400"/>
                        <a:t>      * IPED (Public)</a:t>
                      </a:r>
                    </a:p>
                    <a:p>
                      <a:r>
                        <a:rPr lang="en-US" sz="1400"/>
                        <a:t>      * ALS</a:t>
                      </a:r>
                    </a:p>
                  </a:txBody>
                  <a:tcPr>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1.14% (397)</a:t>
                      </a:r>
                    </a:p>
                    <a:p>
                      <a:pPr algn="ctr"/>
                      <a:endParaRPr lang="en-US" sz="1400" dirty="0"/>
                    </a:p>
                    <a:p>
                      <a:pPr algn="ctr"/>
                      <a:r>
                        <a:rPr lang="en-US" sz="1400" dirty="0"/>
                        <a:t>0.11% (39)</a:t>
                      </a:r>
                    </a:p>
                    <a:p>
                      <a:pPr algn="ctr"/>
                      <a:endParaRPr lang="en-US" sz="1400" dirty="0"/>
                    </a:p>
                    <a:p>
                      <a:pPr algn="ctr"/>
                      <a:r>
                        <a:rPr lang="en-US" sz="1400" dirty="0"/>
                        <a:t>4.67% (1,626)</a:t>
                      </a:r>
                    </a:p>
                    <a:p>
                      <a:pPr algn="ctr"/>
                      <a:r>
                        <a:rPr lang="en-US" sz="1400" dirty="0"/>
                        <a:t>3.02% (1,050)</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1.06% (356)</a:t>
                      </a:r>
                    </a:p>
                    <a:p>
                      <a:pPr algn="ctr"/>
                      <a:endParaRPr lang="en-US" sz="1400" dirty="0"/>
                    </a:p>
                    <a:p>
                      <a:pPr algn="ctr"/>
                      <a:r>
                        <a:rPr lang="en-US" sz="1400" dirty="0"/>
                        <a:t>0.12% (39)</a:t>
                      </a:r>
                    </a:p>
                    <a:p>
                      <a:pPr algn="ctr"/>
                      <a:endParaRPr lang="en-US" sz="1400" dirty="0"/>
                    </a:p>
                    <a:p>
                      <a:pPr algn="ctr"/>
                      <a:r>
                        <a:rPr lang="en-US" sz="1400" dirty="0"/>
                        <a:t>4.87% (1,631)</a:t>
                      </a:r>
                    </a:p>
                    <a:p>
                      <a:pPr algn="ctr"/>
                      <a:r>
                        <a:rPr lang="en-US" sz="1400" dirty="0"/>
                        <a:t>1.81% (606)</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92.98%</a:t>
                      </a:r>
                    </a:p>
                    <a:p>
                      <a:pPr algn="ctr"/>
                      <a:endParaRPr lang="en-US" sz="1400" dirty="0"/>
                    </a:p>
                    <a:p>
                      <a:pPr algn="ctr"/>
                      <a:r>
                        <a:rPr lang="en-US" sz="1400" dirty="0"/>
                        <a:t>109.09% </a:t>
                      </a:r>
                    </a:p>
                    <a:p>
                      <a:pPr algn="ctr"/>
                      <a:endParaRPr lang="en-US" sz="1400" dirty="0"/>
                    </a:p>
                    <a:p>
                      <a:pPr algn="ctr"/>
                      <a:r>
                        <a:rPr lang="en-US" sz="1400" dirty="0"/>
                        <a:t>104.28%</a:t>
                      </a:r>
                    </a:p>
                    <a:p>
                      <a:pPr algn="ctr"/>
                      <a:r>
                        <a:rPr lang="en-US" sz="1400" dirty="0"/>
                        <a:t>59.94%</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dirty="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897125396"/>
                  </a:ext>
                </a:extLst>
              </a:tr>
            </a:tbl>
          </a:graphicData>
        </a:graphic>
      </p:graphicFrame>
    </p:spTree>
    <p:extLst>
      <p:ext uri="{BB962C8B-B14F-4D97-AF65-F5344CB8AC3E}">
        <p14:creationId xmlns:p14="http://schemas.microsoft.com/office/powerpoint/2010/main" val="5168769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503BB9E-A4A0-CD98-9554-D27C8893C75F}"/>
            </a:ext>
          </a:extLst>
        </p:cNvPr>
        <p:cNvGrpSpPr/>
        <p:nvPr/>
      </p:nvGrpSpPr>
      <p:grpSpPr>
        <a:xfrm>
          <a:off x="0" y="0"/>
          <a:ext cx="0" cy="0"/>
          <a:chOff x="0" y="0"/>
          <a:chExt cx="0" cy="0"/>
        </a:xfrm>
      </p:grpSpPr>
      <p:sp>
        <p:nvSpPr>
          <p:cNvPr id="3" name="Title 4">
            <a:extLst>
              <a:ext uri="{FF2B5EF4-FFF2-40B4-BE49-F238E27FC236}">
                <a16:creationId xmlns:a16="http://schemas.microsoft.com/office/drawing/2014/main" id="{D645709A-28D3-902D-4EC2-DE3DF9F2FC38}"/>
              </a:ext>
            </a:extLst>
          </p:cNvPr>
          <p:cNvSpPr txBox="1">
            <a:spLocks/>
          </p:cNvSpPr>
          <p:nvPr/>
        </p:nvSpPr>
        <p:spPr>
          <a:xfrm>
            <a:off x="609441" y="-108728"/>
            <a:ext cx="10969943" cy="9144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sz="3200" b="1">
                <a:solidFill>
                  <a:schemeClr val="bg2"/>
                </a:solidFill>
              </a:rPr>
              <a:t>PHYSICAL REPORT OF OPERATION</a:t>
            </a:r>
          </a:p>
        </p:txBody>
      </p:sp>
      <p:graphicFrame>
        <p:nvGraphicFramePr>
          <p:cNvPr id="4" name="Table 7">
            <a:extLst>
              <a:ext uri="{FF2B5EF4-FFF2-40B4-BE49-F238E27FC236}">
                <a16:creationId xmlns:a16="http://schemas.microsoft.com/office/drawing/2014/main" id="{5FA352BD-310C-9631-9DBB-D7DD92B11CD0}"/>
              </a:ext>
            </a:extLst>
          </p:cNvPr>
          <p:cNvGraphicFramePr>
            <a:graphicFrameLocks noGrp="1"/>
          </p:cNvGraphicFramePr>
          <p:nvPr>
            <p:extLst>
              <p:ext uri="{D42A27DB-BD31-4B8C-83A1-F6EECF244321}">
                <p14:modId xmlns:p14="http://schemas.microsoft.com/office/powerpoint/2010/main" val="3331903024"/>
              </p:ext>
            </p:extLst>
          </p:nvPr>
        </p:nvGraphicFramePr>
        <p:xfrm>
          <a:off x="-1" y="644931"/>
          <a:ext cx="12188825" cy="5898392"/>
        </p:xfrm>
        <a:graphic>
          <a:graphicData uri="http://schemas.openxmlformats.org/drawingml/2006/table">
            <a:tbl>
              <a:tblPr firstRow="1" bandRow="1">
                <a:tableStyleId>{6E25E649-3F16-4E02-A733-19D2CDBF48F0}</a:tableStyleId>
              </a:tblPr>
              <a:tblGrid>
                <a:gridCol w="2437765">
                  <a:extLst>
                    <a:ext uri="{9D8B030D-6E8A-4147-A177-3AD203B41FA5}">
                      <a16:colId xmlns:a16="http://schemas.microsoft.com/office/drawing/2014/main" val="201292756"/>
                    </a:ext>
                  </a:extLst>
                </a:gridCol>
                <a:gridCol w="2437765">
                  <a:extLst>
                    <a:ext uri="{9D8B030D-6E8A-4147-A177-3AD203B41FA5}">
                      <a16:colId xmlns:a16="http://schemas.microsoft.com/office/drawing/2014/main" val="3005831464"/>
                    </a:ext>
                  </a:extLst>
                </a:gridCol>
                <a:gridCol w="2437765">
                  <a:extLst>
                    <a:ext uri="{9D8B030D-6E8A-4147-A177-3AD203B41FA5}">
                      <a16:colId xmlns:a16="http://schemas.microsoft.com/office/drawing/2014/main" val="1864061783"/>
                    </a:ext>
                  </a:extLst>
                </a:gridCol>
                <a:gridCol w="2437765">
                  <a:extLst>
                    <a:ext uri="{9D8B030D-6E8A-4147-A177-3AD203B41FA5}">
                      <a16:colId xmlns:a16="http://schemas.microsoft.com/office/drawing/2014/main" val="2973934136"/>
                    </a:ext>
                  </a:extLst>
                </a:gridCol>
                <a:gridCol w="2437765">
                  <a:extLst>
                    <a:ext uri="{9D8B030D-6E8A-4147-A177-3AD203B41FA5}">
                      <a16:colId xmlns:a16="http://schemas.microsoft.com/office/drawing/2014/main" val="3977604653"/>
                    </a:ext>
                  </a:extLst>
                </a:gridCol>
              </a:tblGrid>
              <a:tr h="760288">
                <a:tc>
                  <a:txBody>
                    <a:bodyPr/>
                    <a:lstStyle/>
                    <a:p>
                      <a:pPr algn="ctr"/>
                      <a:r>
                        <a:rPr lang="en-US" sz="1400"/>
                        <a:t>Organizational Outcomes/PIs</a:t>
                      </a:r>
                    </a:p>
                  </a:txBody>
                  <a:tcPr anchor="ctr">
                    <a:lnR w="6350" cap="flat" cmpd="sng" algn="ctr">
                      <a:solidFill>
                        <a:schemeClr val="bg1">
                          <a:lumMod val="75000"/>
                        </a:schemeClr>
                      </a:solidFill>
                      <a:prstDash val="solid"/>
                      <a:round/>
                      <a:headEnd type="none" w="med" len="med"/>
                      <a:tailEnd type="none" w="med" len="med"/>
                    </a:lnR>
                  </a:tcPr>
                </a:tc>
                <a:tc>
                  <a:txBody>
                    <a:bodyPr/>
                    <a:lstStyle/>
                    <a:p>
                      <a:pPr algn="ctr"/>
                      <a:r>
                        <a:rPr lang="en-US" sz="1400"/>
                        <a:t>Annual Physical Target</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400"/>
                        <a:t>Actual Physical Accomplishment </a:t>
                      </a:r>
                    </a:p>
                    <a:p>
                      <a:pPr algn="ctr"/>
                      <a:r>
                        <a:rPr lang="en-US" sz="1400"/>
                        <a:t>(Q1 to Q2)</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400"/>
                        <a:t>% Accomplishments</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400"/>
                        <a:t>Remarks</a:t>
                      </a:r>
                    </a:p>
                  </a:txBody>
                  <a:tcPr anchor="ct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641625054"/>
                  </a:ext>
                </a:extLst>
              </a:tr>
              <a:tr h="316786">
                <a:tc gridSpan="5">
                  <a:txBody>
                    <a:bodyPr/>
                    <a:lstStyle/>
                    <a:p>
                      <a:r>
                        <a:rPr lang="en-US" sz="1400" b="1"/>
                        <a:t>Inclusive Program</a:t>
                      </a:r>
                      <a:endParaRPr lang="en-US" sz="1400" b="1" i="1"/>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6939060"/>
                  </a:ext>
                </a:extLst>
              </a:tr>
              <a:tr h="316786">
                <a:tc gridSpan="5">
                  <a:txBody>
                    <a:bodyPr/>
                    <a:lstStyle/>
                    <a:p>
                      <a:r>
                        <a:rPr lang="en-US" sz="1400"/>
                        <a:t>Outcome/s: Number of schools offering the following programs</a:t>
                      </a:r>
                    </a:p>
                  </a:txBody>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382338388"/>
                  </a:ext>
                </a:extLst>
              </a:tr>
              <a:tr h="316786">
                <a:tc>
                  <a:txBody>
                    <a:bodyPr/>
                    <a:lstStyle/>
                    <a:p>
                      <a:r>
                        <a:rPr lang="en-US" sz="1400"/>
                        <a:t>Output/s: </a:t>
                      </a:r>
                    </a:p>
                    <a:p>
                      <a:r>
                        <a:rPr lang="en-US" sz="1400"/>
                        <a:t>      * ALIVE – Public and</a:t>
                      </a:r>
                    </a:p>
                    <a:p>
                      <a:r>
                        <a:rPr lang="en-US" sz="1400"/>
                        <a:t>         Private</a:t>
                      </a:r>
                    </a:p>
                    <a:p>
                      <a:r>
                        <a:rPr lang="en-US" sz="1400"/>
                        <a:t>      * IPED (Public)</a:t>
                      </a:r>
                    </a:p>
                    <a:p>
                      <a:endParaRPr lang="en-US" sz="1400"/>
                    </a:p>
                  </a:txBody>
                  <a:tcPr>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a:t>
                      </a:r>
                    </a:p>
                    <a:p>
                      <a:pPr algn="ctr"/>
                      <a:endParaRPr lang="en-US" sz="1400" dirty="0"/>
                    </a:p>
                    <a:p>
                      <a:pPr algn="ctr"/>
                      <a:r>
                        <a:rPr lang="en-US" sz="1400" dirty="0"/>
                        <a:t>2</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a:t>
                      </a:r>
                    </a:p>
                    <a:p>
                      <a:pPr algn="ctr"/>
                      <a:endParaRPr lang="en-US" sz="1400" dirty="0"/>
                    </a:p>
                    <a:p>
                      <a:pPr algn="ctr"/>
                      <a:r>
                        <a:rPr lang="en-US" sz="1400" dirty="0"/>
                        <a:t>2</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100.00%</a:t>
                      </a:r>
                    </a:p>
                    <a:p>
                      <a:pPr algn="ctr"/>
                      <a:endParaRPr lang="en-US" sz="1400" dirty="0"/>
                    </a:p>
                    <a:p>
                      <a:pPr algn="ctr"/>
                      <a:r>
                        <a:rPr lang="en-US" sz="1400" dirty="0"/>
                        <a:t>100.00%</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897125396"/>
                  </a:ext>
                </a:extLst>
              </a:tr>
              <a:tr h="316786">
                <a:tc>
                  <a:txBody>
                    <a:bodyPr/>
                    <a:lstStyle/>
                    <a:p>
                      <a:r>
                        <a:rPr lang="en-US" sz="1400"/>
                        <a:t>      *Number of Public</a:t>
                      </a:r>
                    </a:p>
                    <a:p>
                      <a:r>
                        <a:rPr lang="en-US" sz="1400"/>
                        <a:t>       Schools provided with </a:t>
                      </a:r>
                    </a:p>
                    <a:p>
                      <a:r>
                        <a:rPr lang="en-US" sz="1400"/>
                        <a:t>       learning resources</a:t>
                      </a:r>
                    </a:p>
                  </a:txBody>
                  <a:tcPr>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51</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51</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100.00%</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3441566038"/>
                  </a:ext>
                </a:extLst>
              </a:tr>
              <a:tr h="316786">
                <a:tc gridSpan="5">
                  <a:txBody>
                    <a:bodyPr/>
                    <a:lstStyle/>
                    <a:p>
                      <a:r>
                        <a:rPr lang="en-US" sz="1400" b="1"/>
                        <a:t>Support to Schools and Learners Program</a:t>
                      </a:r>
                      <a:endParaRPr lang="en-US" sz="1400" b="1" i="1"/>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4145610"/>
                  </a:ext>
                </a:extLst>
              </a:tr>
              <a:tr h="316786">
                <a:tc gridSpan="5">
                  <a:txBody>
                    <a:bodyPr/>
                    <a:lstStyle/>
                    <a:p>
                      <a:r>
                        <a:rPr lang="en-US" sz="1400" dirty="0"/>
                        <a:t>Outcome/s:  Retention Rate</a:t>
                      </a:r>
                    </a:p>
                  </a:txBody>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721210391"/>
                  </a:ext>
                </a:extLst>
              </a:tr>
              <a:tr h="316786">
                <a:tc>
                  <a:txBody>
                    <a:bodyPr/>
                    <a:lstStyle/>
                    <a:p>
                      <a:r>
                        <a:rPr lang="en-US" sz="1400"/>
                        <a:t>Output/s: </a:t>
                      </a:r>
                    </a:p>
                    <a:p>
                      <a:r>
                        <a:rPr lang="en-US" sz="1400"/>
                        <a:t>      * Elementary</a:t>
                      </a:r>
                    </a:p>
                    <a:p>
                      <a:r>
                        <a:rPr lang="en-US" sz="1400"/>
                        <a:t>      * Secondary (7-12)</a:t>
                      </a:r>
                    </a:p>
                  </a:txBody>
                  <a:tcPr>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100.00%</a:t>
                      </a:r>
                    </a:p>
                    <a:p>
                      <a:pPr algn="ctr"/>
                      <a:r>
                        <a:rPr lang="en-US" sz="1400" dirty="0"/>
                        <a:t>100.00%</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101.01%</a:t>
                      </a:r>
                    </a:p>
                    <a:p>
                      <a:pPr algn="ctr"/>
                      <a:r>
                        <a:rPr lang="en-US" sz="1400" dirty="0"/>
                        <a:t>99.87%</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101.01%</a:t>
                      </a:r>
                    </a:p>
                    <a:p>
                      <a:pPr algn="ctr"/>
                      <a:r>
                        <a:rPr lang="en-US" sz="1400" dirty="0"/>
                        <a:t>99.87%</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pPr algn="l"/>
                      <a:endParaRPr lang="en-US" sz="1400"/>
                    </a:p>
                  </a:txBody>
                  <a:tcPr anchor="ctr">
                    <a:lnL w="6350" cap="flat" cmpd="sng" algn="ctr">
                      <a:solidFill>
                        <a:schemeClr val="bg1">
                          <a:lumMod val="75000"/>
                        </a:schemeClr>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981033137"/>
                  </a:ext>
                </a:extLst>
              </a:tr>
              <a:tr h="380144">
                <a:tc>
                  <a:txBody>
                    <a:bodyPr/>
                    <a:lstStyle/>
                    <a:p>
                      <a:r>
                        <a:rPr lang="en-US" sz="1400"/>
                        <a:t>Outcome/s: Completion Rate</a:t>
                      </a:r>
                    </a:p>
                  </a:txBody>
                  <a:tcPr>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a:endParaRPr lang="en-US" sz="1400"/>
                    </a:p>
                  </a:txBody>
                  <a:tcPr anchor="ctr">
                    <a:lnL w="6350" cap="flat" cmpd="sng" algn="ctr">
                      <a:solidFill>
                        <a:schemeClr val="bg1">
                          <a:lumMod val="75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005505981"/>
                  </a:ext>
                </a:extLst>
              </a:tr>
              <a:tr h="380144">
                <a:tc>
                  <a:txBody>
                    <a:bodyPr/>
                    <a:lstStyle/>
                    <a:p>
                      <a:r>
                        <a:rPr lang="en-US" sz="1400"/>
                        <a:t>Output/s: </a:t>
                      </a:r>
                    </a:p>
                    <a:p>
                      <a:r>
                        <a:rPr lang="en-US" sz="1400"/>
                        <a:t>     * Elementary</a:t>
                      </a:r>
                    </a:p>
                    <a:p>
                      <a:r>
                        <a:rPr lang="en-US" sz="1400"/>
                        <a:t>     * Secondary (7-12)</a:t>
                      </a:r>
                    </a:p>
                  </a:txBody>
                  <a:tcPr>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97.99%</a:t>
                      </a:r>
                    </a:p>
                    <a:p>
                      <a:pPr algn="ctr"/>
                      <a:r>
                        <a:rPr lang="en-US" sz="1400" dirty="0"/>
                        <a:t>82.44%</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dirty="0"/>
                    </a:p>
                    <a:p>
                      <a:pPr algn="ctr"/>
                      <a:r>
                        <a:rPr lang="en-US" dirty="0"/>
                        <a:t>99.63%</a:t>
                      </a:r>
                    </a:p>
                    <a:p>
                      <a:pPr algn="ctr"/>
                      <a:r>
                        <a:rPr lang="en-US" dirty="0"/>
                        <a:t>85.31%</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101.67%</a:t>
                      </a:r>
                    </a:p>
                    <a:p>
                      <a:pPr algn="ctr"/>
                      <a:r>
                        <a:rPr lang="en-US" sz="1400" dirty="0"/>
                        <a:t>103.48%</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12700" cap="flat" cmpd="sng" algn="ctr">
                      <a:solidFill>
                        <a:schemeClr val="bg1"/>
                      </a:solidFill>
                      <a:prstDash val="solid"/>
                      <a:round/>
                      <a:headEnd type="none" w="med" len="med"/>
                      <a:tailEnd type="none" w="med" len="med"/>
                    </a:lnT>
                  </a:tcPr>
                </a:tc>
                <a:tc>
                  <a:txBody>
                    <a:bodyPr/>
                    <a:lstStyle/>
                    <a:p>
                      <a:pPr algn="l"/>
                      <a:endParaRPr lang="en-US" sz="1400" dirty="0"/>
                    </a:p>
                  </a:txBody>
                  <a:tcPr anchor="ctr">
                    <a:lnL w="6350" cap="flat" cmpd="sng" algn="ctr">
                      <a:solidFill>
                        <a:schemeClr val="bg1">
                          <a:lumMod val="75000"/>
                        </a:schemeClr>
                      </a:solidFill>
                      <a:prstDash val="solid"/>
                      <a:round/>
                      <a:headEnd type="none" w="med" len="med"/>
                      <a:tailEnd type="none" w="med" len="med"/>
                    </a:lnL>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4050122503"/>
                  </a:ext>
                </a:extLst>
              </a:tr>
            </a:tbl>
          </a:graphicData>
        </a:graphic>
      </p:graphicFrame>
    </p:spTree>
    <p:extLst>
      <p:ext uri="{BB962C8B-B14F-4D97-AF65-F5344CB8AC3E}">
        <p14:creationId xmlns:p14="http://schemas.microsoft.com/office/powerpoint/2010/main" val="362068372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DBE7164-FCB9-99DB-6507-8A3DC423802A}"/>
            </a:ext>
          </a:extLst>
        </p:cNvPr>
        <p:cNvGrpSpPr/>
        <p:nvPr/>
      </p:nvGrpSpPr>
      <p:grpSpPr>
        <a:xfrm>
          <a:off x="0" y="0"/>
          <a:ext cx="0" cy="0"/>
          <a:chOff x="0" y="0"/>
          <a:chExt cx="0" cy="0"/>
        </a:xfrm>
      </p:grpSpPr>
      <p:sp>
        <p:nvSpPr>
          <p:cNvPr id="3" name="Title 4">
            <a:extLst>
              <a:ext uri="{FF2B5EF4-FFF2-40B4-BE49-F238E27FC236}">
                <a16:creationId xmlns:a16="http://schemas.microsoft.com/office/drawing/2014/main" id="{4DA8C56F-88BF-5836-8A2F-23E25B625CCA}"/>
              </a:ext>
            </a:extLst>
          </p:cNvPr>
          <p:cNvSpPr txBox="1">
            <a:spLocks/>
          </p:cNvSpPr>
          <p:nvPr/>
        </p:nvSpPr>
        <p:spPr>
          <a:xfrm>
            <a:off x="609441" y="-108728"/>
            <a:ext cx="10969943" cy="9144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SzPts val="1400"/>
              <a:buFont typeface="Arial"/>
              <a:buNone/>
              <a:defRPr sz="4400" b="0" i="0" u="none" strike="noStrike" cap="none">
                <a:solidFill>
                  <a:schemeClr val="lt1"/>
                </a:solidFill>
                <a:latin typeface="Bookman Old Style"/>
                <a:ea typeface="Bookman Old Style"/>
                <a:cs typeface="Bookman Old Style"/>
                <a:sym typeface="Bookman Old Style"/>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Bookman Old Style"/>
                <a:ea typeface="Bookman Old Style"/>
                <a:cs typeface="Bookman Old Style"/>
                <a:sym typeface="Bookman Old Style"/>
              </a:defRPr>
            </a:lvl9pPr>
          </a:lstStyle>
          <a:p>
            <a:r>
              <a:rPr lang="en-US" sz="3200" b="1">
                <a:solidFill>
                  <a:schemeClr val="bg2"/>
                </a:solidFill>
              </a:rPr>
              <a:t>PHYSICAL REPORT OF OPERATION</a:t>
            </a:r>
          </a:p>
        </p:txBody>
      </p:sp>
      <p:graphicFrame>
        <p:nvGraphicFramePr>
          <p:cNvPr id="2" name="Table 7">
            <a:extLst>
              <a:ext uri="{FF2B5EF4-FFF2-40B4-BE49-F238E27FC236}">
                <a16:creationId xmlns:a16="http://schemas.microsoft.com/office/drawing/2014/main" id="{75A795ED-735D-5114-DFB6-3E0897E33A3B}"/>
              </a:ext>
            </a:extLst>
          </p:cNvPr>
          <p:cNvGraphicFramePr>
            <a:graphicFrameLocks noGrp="1"/>
          </p:cNvGraphicFramePr>
          <p:nvPr>
            <p:extLst>
              <p:ext uri="{D42A27DB-BD31-4B8C-83A1-F6EECF244321}">
                <p14:modId xmlns:p14="http://schemas.microsoft.com/office/powerpoint/2010/main" val="1037087727"/>
              </p:ext>
            </p:extLst>
          </p:nvPr>
        </p:nvGraphicFramePr>
        <p:xfrm>
          <a:off x="-1" y="698096"/>
          <a:ext cx="12188825" cy="5928872"/>
        </p:xfrm>
        <a:graphic>
          <a:graphicData uri="http://schemas.openxmlformats.org/drawingml/2006/table">
            <a:tbl>
              <a:tblPr firstRow="1" bandRow="1">
                <a:tableStyleId>{6E25E649-3F16-4E02-A733-19D2CDBF48F0}</a:tableStyleId>
              </a:tblPr>
              <a:tblGrid>
                <a:gridCol w="2437765">
                  <a:extLst>
                    <a:ext uri="{9D8B030D-6E8A-4147-A177-3AD203B41FA5}">
                      <a16:colId xmlns:a16="http://schemas.microsoft.com/office/drawing/2014/main" val="201292756"/>
                    </a:ext>
                  </a:extLst>
                </a:gridCol>
                <a:gridCol w="2437765">
                  <a:extLst>
                    <a:ext uri="{9D8B030D-6E8A-4147-A177-3AD203B41FA5}">
                      <a16:colId xmlns:a16="http://schemas.microsoft.com/office/drawing/2014/main" val="3005831464"/>
                    </a:ext>
                  </a:extLst>
                </a:gridCol>
                <a:gridCol w="2437765">
                  <a:extLst>
                    <a:ext uri="{9D8B030D-6E8A-4147-A177-3AD203B41FA5}">
                      <a16:colId xmlns:a16="http://schemas.microsoft.com/office/drawing/2014/main" val="1864061783"/>
                    </a:ext>
                  </a:extLst>
                </a:gridCol>
                <a:gridCol w="2437765">
                  <a:extLst>
                    <a:ext uri="{9D8B030D-6E8A-4147-A177-3AD203B41FA5}">
                      <a16:colId xmlns:a16="http://schemas.microsoft.com/office/drawing/2014/main" val="2973934136"/>
                    </a:ext>
                  </a:extLst>
                </a:gridCol>
                <a:gridCol w="2437765">
                  <a:extLst>
                    <a:ext uri="{9D8B030D-6E8A-4147-A177-3AD203B41FA5}">
                      <a16:colId xmlns:a16="http://schemas.microsoft.com/office/drawing/2014/main" val="3977604653"/>
                    </a:ext>
                  </a:extLst>
                </a:gridCol>
              </a:tblGrid>
              <a:tr h="760288">
                <a:tc>
                  <a:txBody>
                    <a:bodyPr/>
                    <a:lstStyle/>
                    <a:p>
                      <a:pPr algn="ctr"/>
                      <a:r>
                        <a:rPr lang="en-US" sz="1400"/>
                        <a:t>Organizational Outcomes/PIs</a:t>
                      </a:r>
                    </a:p>
                  </a:txBody>
                  <a:tcPr anchor="ctr">
                    <a:lnR w="6350" cap="flat" cmpd="sng" algn="ctr">
                      <a:solidFill>
                        <a:schemeClr val="bg1">
                          <a:lumMod val="75000"/>
                        </a:schemeClr>
                      </a:solidFill>
                      <a:prstDash val="solid"/>
                      <a:round/>
                      <a:headEnd type="none" w="med" len="med"/>
                      <a:tailEnd type="none" w="med" len="med"/>
                    </a:lnR>
                  </a:tcPr>
                </a:tc>
                <a:tc>
                  <a:txBody>
                    <a:bodyPr/>
                    <a:lstStyle/>
                    <a:p>
                      <a:pPr algn="ctr"/>
                      <a:r>
                        <a:rPr lang="en-US" sz="1400"/>
                        <a:t>Annual Physical Target</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400"/>
                        <a:t>Actual Physical Accomplishment </a:t>
                      </a:r>
                    </a:p>
                    <a:p>
                      <a:pPr algn="ctr"/>
                      <a:r>
                        <a:rPr lang="en-US" sz="1400"/>
                        <a:t>(Q1 )</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400"/>
                        <a:t>% Accomplishments</a:t>
                      </a:r>
                    </a:p>
                  </a:txBody>
                  <a:tcPr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r>
                        <a:rPr lang="en-US" sz="1400"/>
                        <a:t>Remarks</a:t>
                      </a:r>
                    </a:p>
                  </a:txBody>
                  <a:tcPr anchor="ct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641625054"/>
                  </a:ext>
                </a:extLst>
              </a:tr>
              <a:tr h="316786">
                <a:tc gridSpan="5">
                  <a:txBody>
                    <a:bodyPr/>
                    <a:lstStyle/>
                    <a:p>
                      <a:r>
                        <a:rPr lang="en-US" sz="1400" b="1"/>
                        <a:t>Support to Schools and Learners Program</a:t>
                      </a:r>
                      <a:endParaRPr lang="en-US" sz="1400" b="1" i="1"/>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4145610"/>
                  </a:ext>
                </a:extLst>
              </a:tr>
              <a:tr h="316786">
                <a:tc gridSpan="5">
                  <a:txBody>
                    <a:bodyPr/>
                    <a:lstStyle/>
                    <a:p>
                      <a:r>
                        <a:rPr lang="en-US" sz="1400"/>
                        <a:t>Outcome/s:  National Achievement Test</a:t>
                      </a:r>
                    </a:p>
                  </a:txBody>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721210391"/>
                  </a:ext>
                </a:extLst>
              </a:tr>
              <a:tr h="316786">
                <a:tc>
                  <a:txBody>
                    <a:bodyPr/>
                    <a:lstStyle/>
                    <a:p>
                      <a:r>
                        <a:rPr lang="en-US" sz="1400"/>
                        <a:t>Output/s: </a:t>
                      </a:r>
                    </a:p>
                    <a:p>
                      <a:r>
                        <a:rPr lang="en-US" sz="1400"/>
                        <a:t>      * Elementary (Grade 6)</a:t>
                      </a:r>
                    </a:p>
                    <a:p>
                      <a:r>
                        <a:rPr lang="en-US" sz="1400"/>
                        <a:t>      * Junior High School</a:t>
                      </a:r>
                    </a:p>
                    <a:p>
                      <a:r>
                        <a:rPr lang="en-US" sz="1400"/>
                        <a:t>      * Senior High School</a:t>
                      </a:r>
                    </a:p>
                  </a:txBody>
                  <a:tcPr>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29.48%</a:t>
                      </a:r>
                    </a:p>
                    <a:p>
                      <a:pPr algn="ctr"/>
                      <a:r>
                        <a:rPr lang="en-US" sz="1400" dirty="0"/>
                        <a:t>31.90%</a:t>
                      </a:r>
                    </a:p>
                    <a:p>
                      <a:pPr algn="ctr"/>
                      <a:r>
                        <a:rPr lang="en-US" sz="1400" dirty="0"/>
                        <a:t>30.28%</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59.70%</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2.03%</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981033137"/>
                  </a:ext>
                </a:extLst>
              </a:tr>
              <a:tr h="316786">
                <a:tc>
                  <a:txBody>
                    <a:bodyPr/>
                    <a:lstStyle/>
                    <a:p>
                      <a:r>
                        <a:rPr lang="en-US" sz="1400"/>
                        <a:t>      Number of learners</a:t>
                      </a:r>
                    </a:p>
                    <a:p>
                      <a:r>
                        <a:rPr lang="en-US" sz="1400"/>
                        <a:t>      benefiting from the </a:t>
                      </a:r>
                    </a:p>
                    <a:p>
                      <a:r>
                        <a:rPr lang="en-US" sz="1400"/>
                        <a:t>      School-Based Feeding</a:t>
                      </a:r>
                    </a:p>
                    <a:p>
                      <a:r>
                        <a:rPr lang="en-US" sz="1400"/>
                        <a:t>      Program </a:t>
                      </a:r>
                    </a:p>
                  </a:txBody>
                  <a:tcPr>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4,052</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4,052</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r>
                        <a:rPr lang="en-US" sz="1400" dirty="0"/>
                        <a:t>100.00%</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516572492"/>
                  </a:ext>
                </a:extLst>
              </a:tr>
              <a:tr h="316786">
                <a:tc gridSpan="3">
                  <a:txBody>
                    <a:bodyPr/>
                    <a:lstStyle/>
                    <a:p>
                      <a:r>
                        <a:rPr lang="en-US" sz="1400" b="1"/>
                        <a:t>Education Human Resource Development Program</a:t>
                      </a:r>
                    </a:p>
                  </a:txBody>
                  <a:tcPr>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31169594"/>
                  </a:ext>
                </a:extLst>
              </a:tr>
              <a:tr h="316786">
                <a:tc gridSpan="4">
                  <a:txBody>
                    <a:bodyPr/>
                    <a:lstStyle/>
                    <a:p>
                      <a:r>
                        <a:rPr lang="en-US" sz="1400"/>
                        <a:t>Outcome/s: Increase in percentage of public schools conducting schools learning cell sessions</a:t>
                      </a:r>
                    </a:p>
                  </a:txBody>
                  <a:tcPr>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hMerge="1">
                  <a:txBody>
                    <a:bodyPr/>
                    <a:lstStyle/>
                    <a:p>
                      <a:endParaRPr lang="en-US" sz="1400"/>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4216885728"/>
                  </a:ext>
                </a:extLst>
              </a:tr>
              <a:tr h="316786">
                <a:tc>
                  <a:txBody>
                    <a:bodyPr/>
                    <a:lstStyle/>
                    <a:p>
                      <a:r>
                        <a:rPr lang="en-US" sz="1400"/>
                        <a:t>Output Indicator</a:t>
                      </a:r>
                    </a:p>
                    <a:p>
                      <a:r>
                        <a:rPr lang="en-US" sz="1400"/>
                        <a:t>     * Number of public</a:t>
                      </a:r>
                    </a:p>
                    <a:p>
                      <a:r>
                        <a:rPr lang="en-US" sz="1400"/>
                        <a:t>        school teachers and </a:t>
                      </a:r>
                    </a:p>
                    <a:p>
                      <a:r>
                        <a:rPr lang="en-US" sz="1400"/>
                        <a:t>        teaching-related staff</a:t>
                      </a:r>
                    </a:p>
                    <a:p>
                      <a:r>
                        <a:rPr lang="en-US" sz="1400"/>
                        <a:t>        trained</a:t>
                      </a:r>
                    </a:p>
                    <a:p>
                      <a:r>
                        <a:rPr lang="en-US" sz="1400"/>
                        <a:t>           - public school</a:t>
                      </a:r>
                    </a:p>
                    <a:p>
                      <a:r>
                        <a:rPr lang="en-US" sz="1400"/>
                        <a:t>             teachers</a:t>
                      </a:r>
                    </a:p>
                    <a:p>
                      <a:r>
                        <a:rPr lang="en-US" sz="1400"/>
                        <a:t>           - teaching-related </a:t>
                      </a:r>
                    </a:p>
                    <a:p>
                      <a:r>
                        <a:rPr lang="en-US" sz="1400"/>
                        <a:t>              staff</a:t>
                      </a:r>
                    </a:p>
                  </a:txBody>
                  <a:tcPr>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endParaRPr lang="en-US" sz="1400" dirty="0"/>
                    </a:p>
                    <a:p>
                      <a:pPr algn="ctr"/>
                      <a:endParaRPr lang="en-US" sz="1400" dirty="0"/>
                    </a:p>
                    <a:p>
                      <a:pPr algn="ctr"/>
                      <a:endParaRPr lang="en-US" sz="1400" dirty="0"/>
                    </a:p>
                    <a:p>
                      <a:pPr algn="ctr"/>
                      <a:endParaRPr lang="en-US" sz="1400" dirty="0"/>
                    </a:p>
                    <a:p>
                      <a:pPr algn="ctr"/>
                      <a:r>
                        <a:rPr lang="en-US" sz="1400" dirty="0"/>
                        <a:t>1,098</a:t>
                      </a:r>
                    </a:p>
                    <a:p>
                      <a:pPr algn="ctr"/>
                      <a:endParaRPr lang="en-US" sz="1400" dirty="0"/>
                    </a:p>
                    <a:p>
                      <a:pPr algn="ctr"/>
                      <a:r>
                        <a:rPr lang="en-US" sz="1400" dirty="0"/>
                        <a:t>73</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endParaRPr lang="en-US" sz="1400" dirty="0"/>
                    </a:p>
                    <a:p>
                      <a:pPr algn="ctr"/>
                      <a:endParaRPr lang="en-US" sz="1400" dirty="0"/>
                    </a:p>
                    <a:p>
                      <a:pPr algn="ctr"/>
                      <a:endParaRPr lang="en-US" sz="1400" dirty="0"/>
                    </a:p>
                    <a:p>
                      <a:pPr algn="ctr"/>
                      <a:endParaRPr lang="en-US" sz="1400" dirty="0"/>
                    </a:p>
                    <a:p>
                      <a:pPr algn="ctr"/>
                      <a:r>
                        <a:rPr lang="en-US" sz="1400" dirty="0"/>
                        <a:t>2,225</a:t>
                      </a:r>
                    </a:p>
                    <a:p>
                      <a:pPr algn="ctr"/>
                      <a:endParaRPr lang="en-US" sz="1400" dirty="0"/>
                    </a:p>
                    <a:p>
                      <a:pPr algn="ctr"/>
                      <a:r>
                        <a:rPr lang="en-US" sz="1400" dirty="0"/>
                        <a:t>329</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pPr algn="ctr"/>
                      <a:endParaRPr lang="en-US" sz="1400" dirty="0"/>
                    </a:p>
                    <a:p>
                      <a:pPr algn="ctr"/>
                      <a:endParaRPr lang="en-US" sz="1400" dirty="0"/>
                    </a:p>
                    <a:p>
                      <a:pPr algn="ctr"/>
                      <a:endParaRPr lang="en-US" sz="1400" dirty="0"/>
                    </a:p>
                    <a:p>
                      <a:pPr algn="ctr"/>
                      <a:endParaRPr lang="en-US" sz="1400" dirty="0"/>
                    </a:p>
                    <a:p>
                      <a:pPr algn="ctr"/>
                      <a:endParaRPr lang="en-US" sz="1400" dirty="0"/>
                    </a:p>
                    <a:p>
                      <a:pPr algn="ctr"/>
                      <a:r>
                        <a:rPr lang="en-US" sz="1400" dirty="0"/>
                        <a:t>202.64%</a:t>
                      </a:r>
                    </a:p>
                    <a:p>
                      <a:pPr algn="ctr"/>
                      <a:endParaRPr lang="en-US" sz="1400" dirty="0"/>
                    </a:p>
                    <a:p>
                      <a:pPr algn="ctr"/>
                      <a:r>
                        <a:rPr lang="en-US" sz="1400" dirty="0"/>
                        <a:t>450.68%</a:t>
                      </a:r>
                    </a:p>
                  </a:txBody>
                  <a:tcP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tcPr>
                </a:tc>
                <a:tc>
                  <a:txBody>
                    <a:bodyPr/>
                    <a:lstStyle/>
                    <a:p>
                      <a:endParaRPr lang="en-US" sz="1400" dirty="0"/>
                    </a:p>
                    <a:p>
                      <a:endParaRPr lang="en-US" sz="1400" dirty="0"/>
                    </a:p>
                    <a:p>
                      <a:endParaRPr lang="en-US" sz="1400" dirty="0"/>
                    </a:p>
                    <a:p>
                      <a:endParaRPr lang="en-US" sz="1400" dirty="0"/>
                    </a:p>
                    <a:p>
                      <a:endParaRPr lang="en-US" sz="1400" dirty="0"/>
                    </a:p>
                  </a:txBody>
                  <a:tcPr>
                    <a:lnL w="6350"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3294708836"/>
                  </a:ext>
                </a:extLst>
              </a:tr>
            </a:tbl>
          </a:graphicData>
        </a:graphic>
      </p:graphicFrame>
    </p:spTree>
    <p:extLst>
      <p:ext uri="{BB962C8B-B14F-4D97-AF65-F5344CB8AC3E}">
        <p14:creationId xmlns:p14="http://schemas.microsoft.com/office/powerpoint/2010/main" val="22720204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439C4F1-32B8-DD3C-9B9F-22368885644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E553FAB-35C3-1200-C0EF-E029216F4394}"/>
              </a:ext>
            </a:extLst>
          </p:cNvPr>
          <p:cNvSpPr txBox="1">
            <a:spLocks/>
          </p:cNvSpPr>
          <p:nvPr/>
        </p:nvSpPr>
        <p:spPr>
          <a:xfrm>
            <a:off x="3775266" y="3057079"/>
            <a:ext cx="7351394" cy="922625"/>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l"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FINANCIAL REPORT</a:t>
            </a:r>
            <a:b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br>
            <a:endParaRPr kumimoji="0" lang="en-PH" sz="1800" b="1" i="1"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114090842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0DA1A5-9866-598C-0360-E7EED27D5771}"/>
            </a:ext>
          </a:extLst>
        </p:cNvPr>
        <p:cNvGrpSpPr/>
        <p:nvPr/>
      </p:nvGrpSpPr>
      <p:grpSpPr>
        <a:xfrm>
          <a:off x="0" y="0"/>
          <a:ext cx="0" cy="0"/>
          <a:chOff x="0" y="0"/>
          <a:chExt cx="0" cy="0"/>
        </a:xfrm>
      </p:grpSpPr>
      <p:sp>
        <p:nvSpPr>
          <p:cNvPr id="2" name="Google Shape;525;p7">
            <a:extLst>
              <a:ext uri="{FF2B5EF4-FFF2-40B4-BE49-F238E27FC236}">
                <a16:creationId xmlns:a16="http://schemas.microsoft.com/office/drawing/2014/main" id="{E7B5E504-2BA0-CE67-7C69-DEAD5A489D89}"/>
              </a:ext>
            </a:extLst>
          </p:cNvPr>
          <p:cNvSpPr txBox="1">
            <a:spLocks/>
          </p:cNvSpPr>
          <p:nvPr/>
        </p:nvSpPr>
        <p:spPr>
          <a:xfrm>
            <a:off x="889356" y="780823"/>
            <a:ext cx="10969943" cy="914162"/>
          </a:xfrm>
          <a:prstGeom prst="rect">
            <a:avLst/>
          </a:prstGeom>
          <a:noFill/>
          <a:ln>
            <a:noFill/>
          </a:ln>
        </p:spPr>
        <p:txBody>
          <a:bodyPr spcFirstLastPara="1" wrap="square" lIns="91401" tIns="91401" rIns="91401" bIns="91401"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000" b="1">
                <a:solidFill>
                  <a:srgbClr val="FF0000"/>
                </a:solidFill>
                <a:ea typeface="Century Gothic"/>
                <a:cs typeface="Century Gothic"/>
                <a:sym typeface="Century Gothic"/>
              </a:rPr>
              <a:t>FY 2025 OVERALL – REGIONAL OFFICE</a:t>
            </a:r>
            <a:br>
              <a:rPr lang="en-US" sz="3000" b="1">
                <a:solidFill>
                  <a:srgbClr val="00FFFF"/>
                </a:solidFill>
              </a:rPr>
            </a:br>
            <a:r>
              <a:rPr lang="en-US" sz="3000" b="1">
                <a:ea typeface="Century Gothic"/>
                <a:cs typeface="Century Gothic"/>
                <a:sym typeface="Century Gothic"/>
              </a:rPr>
              <a:t> BUDGET UTILIZATION RATE</a:t>
            </a:r>
            <a:endParaRPr lang="en-US" sz="3000"/>
          </a:p>
        </p:txBody>
      </p:sp>
      <p:sp>
        <p:nvSpPr>
          <p:cNvPr id="3" name="Google Shape;526;p7">
            <a:extLst>
              <a:ext uri="{FF2B5EF4-FFF2-40B4-BE49-F238E27FC236}">
                <a16:creationId xmlns:a16="http://schemas.microsoft.com/office/drawing/2014/main" id="{5DA00295-2F1F-E24E-D8E2-10DC72789F7C}"/>
              </a:ext>
            </a:extLst>
          </p:cNvPr>
          <p:cNvSpPr/>
          <p:nvPr/>
        </p:nvSpPr>
        <p:spPr>
          <a:xfrm>
            <a:off x="1305224" y="1736300"/>
            <a:ext cx="10138206" cy="532684"/>
          </a:xfrm>
          <a:prstGeom prst="roundRect">
            <a:avLst>
              <a:gd name="adj" fmla="val 16667"/>
            </a:avLst>
          </a:prstGeom>
          <a:solidFill>
            <a:schemeClr val="dk2"/>
          </a:solidFill>
          <a:ln w="25400" cap="flat" cmpd="sng">
            <a:solidFill>
              <a:schemeClr val="lt1"/>
            </a:solidFill>
            <a:prstDash val="solid"/>
            <a:round/>
            <a:headEnd type="none" w="sm" len="sm"/>
            <a:tailEnd type="none" w="sm" len="sm"/>
          </a:ln>
        </p:spPr>
        <p:txBody>
          <a:bodyPr spcFirstLastPara="1" wrap="square" lIns="91401" tIns="45688" rIns="91401" bIns="45688" anchor="ctr" anchorCtr="0">
            <a:noAutofit/>
          </a:bodyPr>
          <a:lstStyle/>
          <a:p>
            <a:pPr algn="ctr" defTabSz="914126">
              <a:buClr>
                <a:srgbClr val="000000"/>
              </a:buClr>
              <a:buSzPts val="2000"/>
            </a:pPr>
            <a:r>
              <a:rPr lang="en-US" sz="1999" b="1" kern="0">
                <a:solidFill>
                  <a:srgbClr val="FFFFFF"/>
                </a:solidFill>
                <a:latin typeface="Century Gothic"/>
                <a:ea typeface="Century Gothic"/>
                <a:cs typeface="Century Gothic"/>
                <a:sym typeface="Century Gothic"/>
              </a:rPr>
              <a:t>Based on RO – FAR 1 (Total, Continuing and Current) as of December 30, 2025</a:t>
            </a:r>
            <a:endParaRPr sz="1400" kern="0">
              <a:solidFill>
                <a:srgbClr val="000000"/>
              </a:solidFill>
              <a:latin typeface="Arial"/>
              <a:cs typeface="Arial"/>
              <a:sym typeface="Arial"/>
            </a:endParaRPr>
          </a:p>
        </p:txBody>
      </p:sp>
      <p:grpSp>
        <p:nvGrpSpPr>
          <p:cNvPr id="5" name="Google Shape;527;p7">
            <a:extLst>
              <a:ext uri="{FF2B5EF4-FFF2-40B4-BE49-F238E27FC236}">
                <a16:creationId xmlns:a16="http://schemas.microsoft.com/office/drawing/2014/main" id="{682B57B1-400F-E853-47C9-16129F4BA5AC}"/>
              </a:ext>
            </a:extLst>
          </p:cNvPr>
          <p:cNvGrpSpPr/>
          <p:nvPr/>
        </p:nvGrpSpPr>
        <p:grpSpPr>
          <a:xfrm>
            <a:off x="1651793" y="2462708"/>
            <a:ext cx="9231808" cy="3032354"/>
            <a:chOff x="1835638" y="2392023"/>
            <a:chExt cx="7913944" cy="2612569"/>
          </a:xfrm>
        </p:grpSpPr>
        <p:grpSp>
          <p:nvGrpSpPr>
            <p:cNvPr id="6" name="Google Shape;528;p7">
              <a:extLst>
                <a:ext uri="{FF2B5EF4-FFF2-40B4-BE49-F238E27FC236}">
                  <a16:creationId xmlns:a16="http://schemas.microsoft.com/office/drawing/2014/main" id="{2F67486C-906E-6230-39AF-BC00951AFBAC}"/>
                </a:ext>
              </a:extLst>
            </p:cNvPr>
            <p:cNvGrpSpPr/>
            <p:nvPr/>
          </p:nvGrpSpPr>
          <p:grpSpPr>
            <a:xfrm>
              <a:off x="1835638" y="2392023"/>
              <a:ext cx="7913944" cy="2612569"/>
              <a:chOff x="728198" y="1"/>
              <a:chExt cx="7913944" cy="2612569"/>
            </a:xfrm>
          </p:grpSpPr>
          <p:sp>
            <p:nvSpPr>
              <p:cNvPr id="11" name="Google Shape;529;p7">
                <a:extLst>
                  <a:ext uri="{FF2B5EF4-FFF2-40B4-BE49-F238E27FC236}">
                    <a16:creationId xmlns:a16="http://schemas.microsoft.com/office/drawing/2014/main" id="{EE8FDE7D-3950-CC09-6AFC-DAF929F31EA3}"/>
                  </a:ext>
                </a:extLst>
              </p:cNvPr>
              <p:cNvSpPr/>
              <p:nvPr/>
            </p:nvSpPr>
            <p:spPr>
              <a:xfrm>
                <a:off x="728198" y="2150"/>
                <a:ext cx="2320829" cy="1696800"/>
              </a:xfrm>
              <a:prstGeom prst="round2SameRect">
                <a:avLst>
                  <a:gd name="adj1" fmla="val 8000"/>
                  <a:gd name="adj2" fmla="val 0"/>
                </a:avLst>
              </a:prstGeom>
              <a:solidFill>
                <a:schemeClr val="dk1"/>
              </a:solidFill>
              <a:ln w="9525" cap="flat" cmpd="sng">
                <a:solidFill>
                  <a:schemeClr val="lt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01" tIns="91401" rIns="91401" bIns="91401" anchor="ctr" anchorCtr="0">
                <a:noAutofit/>
              </a:bodyPr>
              <a:lstStyle/>
              <a:p>
                <a:pPr defTabSz="914126">
                  <a:buClr>
                    <a:srgbClr val="000000"/>
                  </a:buClr>
                </a:pPr>
                <a:endParaRPr sz="1400" kern="0">
                  <a:solidFill>
                    <a:srgbClr val="000000"/>
                  </a:solidFill>
                  <a:latin typeface="Arial"/>
                  <a:cs typeface="Arial"/>
                  <a:sym typeface="Arial"/>
                </a:endParaRPr>
              </a:p>
            </p:txBody>
          </p:sp>
          <p:sp>
            <p:nvSpPr>
              <p:cNvPr id="12" name="Google Shape;530;p7">
                <a:extLst>
                  <a:ext uri="{FF2B5EF4-FFF2-40B4-BE49-F238E27FC236}">
                    <a16:creationId xmlns:a16="http://schemas.microsoft.com/office/drawing/2014/main" id="{A3C36D5D-F1D8-EBAF-4E4E-639F000AEF60}"/>
                  </a:ext>
                </a:extLst>
              </p:cNvPr>
              <p:cNvSpPr txBox="1"/>
              <p:nvPr/>
            </p:nvSpPr>
            <p:spPr>
              <a:xfrm>
                <a:off x="767956" y="41908"/>
                <a:ext cx="2241313" cy="1657042"/>
              </a:xfrm>
              <a:prstGeom prst="rect">
                <a:avLst/>
              </a:prstGeom>
              <a:noFill/>
              <a:ln>
                <a:noFill/>
              </a:ln>
            </p:spPr>
            <p:txBody>
              <a:bodyPr spcFirstLastPara="1" wrap="square" lIns="82529" tIns="247586" rIns="82529" bIns="82529" anchor="t" anchorCtr="0">
                <a:noAutofit/>
              </a:bodyPr>
              <a:lstStyle/>
              <a:p>
                <a:pPr marL="285664" lvl="1" defTabSz="914126">
                  <a:lnSpc>
                    <a:spcPct val="90000"/>
                  </a:lnSpc>
                  <a:buClr>
                    <a:srgbClr val="000000"/>
                  </a:buClr>
                  <a:buSzPts val="6500"/>
                </a:pPr>
                <a:endParaRPr sz="6498" kern="0">
                  <a:solidFill>
                    <a:srgbClr val="000000"/>
                  </a:solidFill>
                  <a:latin typeface="Arial"/>
                  <a:ea typeface="Arial"/>
                  <a:cs typeface="Arial"/>
                  <a:sym typeface="Arial"/>
                </a:endParaRPr>
              </a:p>
            </p:txBody>
          </p:sp>
          <p:sp>
            <p:nvSpPr>
              <p:cNvPr id="13" name="Google Shape;531;p7">
                <a:extLst>
                  <a:ext uri="{FF2B5EF4-FFF2-40B4-BE49-F238E27FC236}">
                    <a16:creationId xmlns:a16="http://schemas.microsoft.com/office/drawing/2014/main" id="{23A46ACB-9A13-9161-9B29-597D3A5BC35B}"/>
                  </a:ext>
                </a:extLst>
              </p:cNvPr>
              <p:cNvSpPr/>
              <p:nvPr/>
            </p:nvSpPr>
            <p:spPr>
              <a:xfrm>
                <a:off x="728357" y="1698950"/>
                <a:ext cx="2320511" cy="729624"/>
              </a:xfrm>
              <a:prstGeom prst="rect">
                <a:avLst/>
              </a:prstGeom>
              <a:solidFill>
                <a:srgbClr val="DAE5F1"/>
              </a:solidFill>
              <a:ln w="9525" cap="flat" cmpd="sng">
                <a:solidFill>
                  <a:schemeClr val="lt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01" tIns="91401" rIns="91401" bIns="91401" anchor="ctr" anchorCtr="0">
                <a:noAutofit/>
              </a:bodyPr>
              <a:lstStyle/>
              <a:p>
                <a:pPr defTabSz="914126">
                  <a:buClr>
                    <a:srgbClr val="000000"/>
                  </a:buClr>
                </a:pPr>
                <a:endParaRPr sz="1400" kern="0">
                  <a:solidFill>
                    <a:srgbClr val="000000"/>
                  </a:solidFill>
                  <a:latin typeface="Arial"/>
                  <a:cs typeface="Arial"/>
                  <a:sym typeface="Arial"/>
                </a:endParaRPr>
              </a:p>
            </p:txBody>
          </p:sp>
          <p:sp>
            <p:nvSpPr>
              <p:cNvPr id="14" name="Google Shape;532;p7">
                <a:extLst>
                  <a:ext uri="{FF2B5EF4-FFF2-40B4-BE49-F238E27FC236}">
                    <a16:creationId xmlns:a16="http://schemas.microsoft.com/office/drawing/2014/main" id="{A5734864-1390-5791-AE5E-DFC1AFCBD507}"/>
                  </a:ext>
                </a:extLst>
              </p:cNvPr>
              <p:cNvSpPr txBox="1"/>
              <p:nvPr/>
            </p:nvSpPr>
            <p:spPr>
              <a:xfrm>
                <a:off x="728357" y="1698950"/>
                <a:ext cx="1634162" cy="729624"/>
              </a:xfrm>
              <a:prstGeom prst="rect">
                <a:avLst/>
              </a:prstGeom>
              <a:noFill/>
              <a:ln>
                <a:noFill/>
              </a:ln>
            </p:spPr>
            <p:txBody>
              <a:bodyPr spcFirstLastPara="1" wrap="square" lIns="64733" tIns="0" rIns="21569" bIns="0" anchor="ctr" anchorCtr="0">
                <a:noAutofit/>
              </a:bodyPr>
              <a:lstStyle/>
              <a:p>
                <a:pPr defTabSz="914126">
                  <a:lnSpc>
                    <a:spcPct val="90000"/>
                  </a:lnSpc>
                  <a:buClr>
                    <a:srgbClr val="000000"/>
                  </a:buClr>
                </a:pPr>
                <a:r>
                  <a:rPr lang="en-US" sz="1699" b="1" kern="0">
                    <a:solidFill>
                      <a:srgbClr val="000000"/>
                    </a:solidFill>
                    <a:latin typeface="Century Gothic"/>
                    <a:ea typeface="Century Gothic"/>
                    <a:cs typeface="Century Gothic"/>
                    <a:sym typeface="Century Gothic"/>
                  </a:rPr>
                  <a:t>ADJUSTED ALLOTMENT</a:t>
                </a:r>
                <a:endParaRPr sz="1400" kern="0">
                  <a:solidFill>
                    <a:srgbClr val="000000"/>
                  </a:solidFill>
                  <a:latin typeface="Arial"/>
                  <a:cs typeface="Arial"/>
                  <a:sym typeface="Arial"/>
                </a:endParaRPr>
              </a:p>
            </p:txBody>
          </p:sp>
          <p:sp>
            <p:nvSpPr>
              <p:cNvPr id="15" name="Google Shape;533;p7">
                <a:extLst>
                  <a:ext uri="{FF2B5EF4-FFF2-40B4-BE49-F238E27FC236}">
                    <a16:creationId xmlns:a16="http://schemas.microsoft.com/office/drawing/2014/main" id="{6CE43DFE-8818-0835-2241-9BFD65EE5DD6}"/>
                  </a:ext>
                </a:extLst>
              </p:cNvPr>
              <p:cNvSpPr/>
              <p:nvPr/>
            </p:nvSpPr>
            <p:spPr>
              <a:xfrm>
                <a:off x="2475846" y="1814845"/>
                <a:ext cx="795575" cy="795575"/>
              </a:xfrm>
              <a:prstGeom prst="ellipse">
                <a:avLst/>
              </a:prstGeom>
              <a:blipFill rotWithShape="1">
                <a:blip r:embed="rId3">
                  <a:alphaModFix/>
                </a:blip>
                <a:stretch>
                  <a:fillRect/>
                </a:stretch>
              </a:blipFill>
              <a:ln w="25400" cap="flat" cmpd="sng">
                <a:solidFill>
                  <a:schemeClr val="lt1">
                    <a:alpha val="89803"/>
                  </a:schemeClr>
                </a:solidFill>
                <a:prstDash val="solid"/>
                <a:round/>
                <a:headEnd type="none" w="sm" len="sm"/>
                <a:tailEnd type="none" w="sm" len="sm"/>
              </a:ln>
            </p:spPr>
            <p:txBody>
              <a:bodyPr spcFirstLastPara="1" wrap="square" lIns="91401" tIns="91401" rIns="91401" bIns="91401" anchor="ctr" anchorCtr="0">
                <a:noAutofit/>
              </a:bodyPr>
              <a:lstStyle/>
              <a:p>
                <a:pPr defTabSz="914126">
                  <a:buClr>
                    <a:srgbClr val="000000"/>
                  </a:buClr>
                </a:pPr>
                <a:endParaRPr sz="1400" kern="0">
                  <a:solidFill>
                    <a:srgbClr val="000000"/>
                  </a:solidFill>
                  <a:latin typeface="Arial"/>
                  <a:cs typeface="Arial"/>
                  <a:sym typeface="Arial"/>
                </a:endParaRPr>
              </a:p>
            </p:txBody>
          </p:sp>
          <p:sp>
            <p:nvSpPr>
              <p:cNvPr id="16" name="Google Shape;534;p7">
                <a:extLst>
                  <a:ext uri="{FF2B5EF4-FFF2-40B4-BE49-F238E27FC236}">
                    <a16:creationId xmlns:a16="http://schemas.microsoft.com/office/drawing/2014/main" id="{1B1807E3-7DF8-2309-737C-63A675CDAD17}"/>
                  </a:ext>
                </a:extLst>
              </p:cNvPr>
              <p:cNvSpPr/>
              <p:nvPr/>
            </p:nvSpPr>
            <p:spPr>
              <a:xfrm>
                <a:off x="3429208" y="4137"/>
                <a:ext cx="2344605" cy="1696800"/>
              </a:xfrm>
              <a:prstGeom prst="round2SameRect">
                <a:avLst>
                  <a:gd name="adj1" fmla="val 8000"/>
                  <a:gd name="adj2" fmla="val 0"/>
                </a:avLst>
              </a:prstGeom>
              <a:solidFill>
                <a:srgbClr val="FFFF00"/>
              </a:solidFill>
              <a:ln w="9525" cap="flat" cmpd="sng">
                <a:solidFill>
                  <a:schemeClr val="lt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01" tIns="91401" rIns="91401" bIns="91401" anchor="ctr" anchorCtr="0">
                <a:noAutofit/>
              </a:bodyPr>
              <a:lstStyle/>
              <a:p>
                <a:pPr defTabSz="914126">
                  <a:buClr>
                    <a:srgbClr val="000000"/>
                  </a:buClr>
                </a:pPr>
                <a:endParaRPr sz="1400" kern="0">
                  <a:solidFill>
                    <a:srgbClr val="000000"/>
                  </a:solidFill>
                  <a:latin typeface="Arial"/>
                  <a:cs typeface="Arial"/>
                  <a:sym typeface="Arial"/>
                </a:endParaRPr>
              </a:p>
            </p:txBody>
          </p:sp>
          <p:sp>
            <p:nvSpPr>
              <p:cNvPr id="17" name="Google Shape;535;p7">
                <a:extLst>
                  <a:ext uri="{FF2B5EF4-FFF2-40B4-BE49-F238E27FC236}">
                    <a16:creationId xmlns:a16="http://schemas.microsoft.com/office/drawing/2014/main" id="{A1FC4D99-4E14-4E39-D93C-EB8D830DBC43}"/>
                  </a:ext>
                </a:extLst>
              </p:cNvPr>
              <p:cNvSpPr txBox="1"/>
              <p:nvPr/>
            </p:nvSpPr>
            <p:spPr>
              <a:xfrm>
                <a:off x="3508724" y="45735"/>
                <a:ext cx="2265089" cy="1657042"/>
              </a:xfrm>
              <a:prstGeom prst="rect">
                <a:avLst/>
              </a:prstGeom>
              <a:noFill/>
              <a:ln>
                <a:noFill/>
              </a:ln>
            </p:spPr>
            <p:txBody>
              <a:bodyPr spcFirstLastPara="1" wrap="square" lIns="82529" tIns="247586" rIns="82529" bIns="82529" anchor="t" anchorCtr="0">
                <a:noAutofit/>
              </a:bodyPr>
              <a:lstStyle/>
              <a:p>
                <a:pPr marL="285664" lvl="1" defTabSz="914126">
                  <a:lnSpc>
                    <a:spcPct val="90000"/>
                  </a:lnSpc>
                  <a:buClr>
                    <a:srgbClr val="000000"/>
                  </a:buClr>
                  <a:buSzPts val="6500"/>
                </a:pPr>
                <a:endParaRPr sz="6498" kern="0">
                  <a:solidFill>
                    <a:srgbClr val="FFFFFF"/>
                  </a:solidFill>
                  <a:latin typeface="Arial"/>
                  <a:ea typeface="Arial"/>
                  <a:cs typeface="Arial"/>
                  <a:sym typeface="Arial"/>
                </a:endParaRPr>
              </a:p>
            </p:txBody>
          </p:sp>
          <p:sp>
            <p:nvSpPr>
              <p:cNvPr id="18" name="Google Shape;536;p7">
                <a:extLst>
                  <a:ext uri="{FF2B5EF4-FFF2-40B4-BE49-F238E27FC236}">
                    <a16:creationId xmlns:a16="http://schemas.microsoft.com/office/drawing/2014/main" id="{059A8999-1030-40E0-F028-B1D325ADF7E5}"/>
                  </a:ext>
                </a:extLst>
              </p:cNvPr>
              <p:cNvSpPr/>
              <p:nvPr/>
            </p:nvSpPr>
            <p:spPr>
              <a:xfrm>
                <a:off x="3409807" y="1700937"/>
                <a:ext cx="2383407" cy="729624"/>
              </a:xfrm>
              <a:prstGeom prst="rect">
                <a:avLst/>
              </a:prstGeom>
              <a:solidFill>
                <a:srgbClr val="DAE5F1"/>
              </a:solidFill>
              <a:ln w="9525" cap="flat" cmpd="sng">
                <a:solidFill>
                  <a:schemeClr val="lt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01" tIns="91401" rIns="91401" bIns="91401" anchor="ctr" anchorCtr="0">
                <a:noAutofit/>
              </a:bodyPr>
              <a:lstStyle/>
              <a:p>
                <a:pPr defTabSz="914126">
                  <a:buClr>
                    <a:srgbClr val="000000"/>
                  </a:buClr>
                </a:pPr>
                <a:endParaRPr sz="1400" kern="0">
                  <a:solidFill>
                    <a:srgbClr val="000000"/>
                  </a:solidFill>
                  <a:latin typeface="Arial"/>
                  <a:cs typeface="Arial"/>
                  <a:sym typeface="Arial"/>
                </a:endParaRPr>
              </a:p>
            </p:txBody>
          </p:sp>
          <p:sp>
            <p:nvSpPr>
              <p:cNvPr id="19" name="Google Shape;537;p7">
                <a:extLst>
                  <a:ext uri="{FF2B5EF4-FFF2-40B4-BE49-F238E27FC236}">
                    <a16:creationId xmlns:a16="http://schemas.microsoft.com/office/drawing/2014/main" id="{2545743C-713B-E9A5-0E8B-D29FC7C65D40}"/>
                  </a:ext>
                </a:extLst>
              </p:cNvPr>
              <p:cNvSpPr txBox="1"/>
              <p:nvPr/>
            </p:nvSpPr>
            <p:spPr>
              <a:xfrm>
                <a:off x="3409807" y="1700937"/>
                <a:ext cx="1678455" cy="729624"/>
              </a:xfrm>
              <a:prstGeom prst="rect">
                <a:avLst/>
              </a:prstGeom>
              <a:noFill/>
              <a:ln>
                <a:noFill/>
              </a:ln>
            </p:spPr>
            <p:txBody>
              <a:bodyPr spcFirstLastPara="1" wrap="square" lIns="64733" tIns="0" rIns="21569" bIns="0" anchor="ctr" anchorCtr="0">
                <a:noAutofit/>
              </a:bodyPr>
              <a:lstStyle/>
              <a:p>
                <a:pPr defTabSz="914126">
                  <a:lnSpc>
                    <a:spcPct val="90000"/>
                  </a:lnSpc>
                  <a:buClr>
                    <a:srgbClr val="000000"/>
                  </a:buClr>
                </a:pPr>
                <a:r>
                  <a:rPr lang="en-US" sz="1699" b="1" kern="0">
                    <a:solidFill>
                      <a:srgbClr val="000000"/>
                    </a:solidFill>
                    <a:latin typeface="Century Gothic"/>
                    <a:ea typeface="Century Gothic"/>
                    <a:cs typeface="Century Gothic"/>
                    <a:sym typeface="Century Gothic"/>
                  </a:rPr>
                  <a:t>OBLIGATION</a:t>
                </a:r>
                <a:br>
                  <a:rPr lang="en-US" sz="1699" b="1" kern="0">
                    <a:solidFill>
                      <a:srgbClr val="000000"/>
                    </a:solidFill>
                    <a:latin typeface="Century Gothic"/>
                    <a:ea typeface="Century Gothic"/>
                    <a:cs typeface="Century Gothic"/>
                    <a:sym typeface="Century Gothic"/>
                  </a:rPr>
                </a:br>
                <a:r>
                  <a:rPr lang="en-US" sz="1699" b="1" kern="0">
                    <a:solidFill>
                      <a:srgbClr val="000000"/>
                    </a:solidFill>
                    <a:latin typeface="Century Gothic"/>
                    <a:ea typeface="Century Gothic"/>
                    <a:cs typeface="Century Gothic"/>
                    <a:sym typeface="Century Gothic"/>
                  </a:rPr>
                  <a:t>RATE</a:t>
                </a:r>
                <a:endParaRPr sz="1699" b="1" kern="0">
                  <a:solidFill>
                    <a:srgbClr val="000000"/>
                  </a:solidFill>
                  <a:latin typeface="Century Gothic"/>
                  <a:ea typeface="Century Gothic"/>
                  <a:cs typeface="Century Gothic"/>
                  <a:sym typeface="Century Gothic"/>
                </a:endParaRPr>
              </a:p>
            </p:txBody>
          </p:sp>
          <p:sp>
            <p:nvSpPr>
              <p:cNvPr id="20" name="Google Shape;538;p7">
                <a:extLst>
                  <a:ext uri="{FF2B5EF4-FFF2-40B4-BE49-F238E27FC236}">
                    <a16:creationId xmlns:a16="http://schemas.microsoft.com/office/drawing/2014/main" id="{B311F925-E8BB-268F-A350-F907944948EA}"/>
                  </a:ext>
                </a:extLst>
              </p:cNvPr>
              <p:cNvSpPr/>
              <p:nvPr/>
            </p:nvSpPr>
            <p:spPr>
              <a:xfrm>
                <a:off x="5153457" y="1807535"/>
                <a:ext cx="813865" cy="787627"/>
              </a:xfrm>
              <a:prstGeom prst="ellipse">
                <a:avLst/>
              </a:prstGeom>
              <a:blipFill rotWithShape="1">
                <a:blip r:embed="rId4">
                  <a:alphaModFix/>
                </a:blip>
                <a:stretch>
                  <a:fillRect/>
                </a:stretch>
              </a:blipFill>
              <a:ln w="25400" cap="flat" cmpd="sng">
                <a:solidFill>
                  <a:schemeClr val="lt1">
                    <a:alpha val="89803"/>
                  </a:schemeClr>
                </a:solidFill>
                <a:prstDash val="solid"/>
                <a:round/>
                <a:headEnd type="none" w="sm" len="sm"/>
                <a:tailEnd type="none" w="sm" len="sm"/>
              </a:ln>
            </p:spPr>
            <p:txBody>
              <a:bodyPr spcFirstLastPara="1" wrap="square" lIns="91401" tIns="91401" rIns="91401" bIns="91401" anchor="ctr" anchorCtr="0">
                <a:noAutofit/>
              </a:bodyPr>
              <a:lstStyle/>
              <a:p>
                <a:pPr defTabSz="914126">
                  <a:buClr>
                    <a:srgbClr val="000000"/>
                  </a:buClr>
                </a:pPr>
                <a:endParaRPr sz="1400" kern="0">
                  <a:solidFill>
                    <a:srgbClr val="000000"/>
                  </a:solidFill>
                  <a:latin typeface="Arial"/>
                  <a:cs typeface="Arial"/>
                  <a:sym typeface="Arial"/>
                </a:endParaRPr>
              </a:p>
            </p:txBody>
          </p:sp>
          <p:sp>
            <p:nvSpPr>
              <p:cNvPr id="21" name="Google Shape;539;p7">
                <a:extLst>
                  <a:ext uri="{FF2B5EF4-FFF2-40B4-BE49-F238E27FC236}">
                    <a16:creationId xmlns:a16="http://schemas.microsoft.com/office/drawing/2014/main" id="{2B0CA9A0-C77F-05F4-2679-C7977F7D9E82}"/>
                  </a:ext>
                </a:extLst>
              </p:cNvPr>
              <p:cNvSpPr/>
              <p:nvPr/>
            </p:nvSpPr>
            <p:spPr>
              <a:xfrm>
                <a:off x="6194723" y="1"/>
                <a:ext cx="2245272" cy="1696800"/>
              </a:xfrm>
              <a:prstGeom prst="round2SameRect">
                <a:avLst>
                  <a:gd name="adj1" fmla="val 8000"/>
                  <a:gd name="adj2" fmla="val 0"/>
                </a:avLst>
              </a:prstGeom>
              <a:solidFill>
                <a:srgbClr val="00B050"/>
              </a:solidFill>
              <a:ln w="9525" cap="flat" cmpd="sng">
                <a:solidFill>
                  <a:schemeClr val="lt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01" tIns="91401" rIns="91401" bIns="91401" anchor="ctr" anchorCtr="0">
                <a:noAutofit/>
              </a:bodyPr>
              <a:lstStyle/>
              <a:p>
                <a:pPr defTabSz="914126">
                  <a:buClr>
                    <a:srgbClr val="000000"/>
                  </a:buClr>
                </a:pPr>
                <a:endParaRPr sz="1400" kern="0">
                  <a:solidFill>
                    <a:srgbClr val="000000"/>
                  </a:solidFill>
                  <a:latin typeface="Arial"/>
                  <a:cs typeface="Arial"/>
                  <a:sym typeface="Arial"/>
                </a:endParaRPr>
              </a:p>
            </p:txBody>
          </p:sp>
          <p:sp>
            <p:nvSpPr>
              <p:cNvPr id="22" name="Google Shape;540;p7">
                <a:extLst>
                  <a:ext uri="{FF2B5EF4-FFF2-40B4-BE49-F238E27FC236}">
                    <a16:creationId xmlns:a16="http://schemas.microsoft.com/office/drawing/2014/main" id="{9FA2055A-EF52-E766-7CE7-915A398EAF91}"/>
                  </a:ext>
                </a:extLst>
              </p:cNvPr>
              <p:cNvSpPr/>
              <p:nvPr/>
            </p:nvSpPr>
            <p:spPr>
              <a:xfrm>
                <a:off x="6192564" y="1720730"/>
                <a:ext cx="2250636" cy="729624"/>
              </a:xfrm>
              <a:prstGeom prst="rect">
                <a:avLst/>
              </a:prstGeom>
              <a:solidFill>
                <a:srgbClr val="DAE5F1"/>
              </a:solidFill>
              <a:ln w="9525" cap="flat" cmpd="sng">
                <a:solidFill>
                  <a:schemeClr val="lt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01" tIns="91401" rIns="91401" bIns="91401" anchor="ctr" anchorCtr="0">
                <a:noAutofit/>
              </a:bodyPr>
              <a:lstStyle/>
              <a:p>
                <a:pPr defTabSz="914126">
                  <a:buClr>
                    <a:srgbClr val="000000"/>
                  </a:buClr>
                </a:pPr>
                <a:endParaRPr sz="1400" kern="0">
                  <a:solidFill>
                    <a:srgbClr val="000000"/>
                  </a:solidFill>
                  <a:latin typeface="Arial"/>
                  <a:cs typeface="Arial"/>
                  <a:sym typeface="Arial"/>
                </a:endParaRPr>
              </a:p>
            </p:txBody>
          </p:sp>
          <p:sp>
            <p:nvSpPr>
              <p:cNvPr id="23" name="Google Shape;541;p7">
                <a:extLst>
                  <a:ext uri="{FF2B5EF4-FFF2-40B4-BE49-F238E27FC236}">
                    <a16:creationId xmlns:a16="http://schemas.microsoft.com/office/drawing/2014/main" id="{E20BE485-B8F8-306B-4108-0FA26D61E21E}"/>
                  </a:ext>
                </a:extLst>
              </p:cNvPr>
              <p:cNvSpPr txBox="1"/>
              <p:nvPr/>
            </p:nvSpPr>
            <p:spPr>
              <a:xfrm>
                <a:off x="6192563" y="1720730"/>
                <a:ext cx="1654004" cy="729624"/>
              </a:xfrm>
              <a:prstGeom prst="rect">
                <a:avLst/>
              </a:prstGeom>
              <a:noFill/>
              <a:ln>
                <a:noFill/>
              </a:ln>
            </p:spPr>
            <p:txBody>
              <a:bodyPr spcFirstLastPara="1" wrap="square" lIns="64733" tIns="0" rIns="21569" bIns="0" anchor="ctr" anchorCtr="0">
                <a:noAutofit/>
              </a:bodyPr>
              <a:lstStyle/>
              <a:p>
                <a:pPr defTabSz="914126">
                  <a:lnSpc>
                    <a:spcPct val="90000"/>
                  </a:lnSpc>
                  <a:buClr>
                    <a:srgbClr val="000000"/>
                  </a:buClr>
                </a:pPr>
                <a:r>
                  <a:rPr lang="en-US" sz="1699" b="1" kern="0">
                    <a:solidFill>
                      <a:srgbClr val="000000"/>
                    </a:solidFill>
                    <a:latin typeface="Century Gothic"/>
                    <a:ea typeface="Century Gothic"/>
                    <a:cs typeface="Century Gothic"/>
                    <a:sym typeface="Century Gothic"/>
                  </a:rPr>
                  <a:t>DISBURSEMENT RATE</a:t>
                </a:r>
                <a:endParaRPr sz="1400" kern="0">
                  <a:solidFill>
                    <a:srgbClr val="000000"/>
                  </a:solidFill>
                  <a:latin typeface="Arial"/>
                  <a:cs typeface="Arial"/>
                  <a:sym typeface="Arial"/>
                </a:endParaRPr>
              </a:p>
            </p:txBody>
          </p:sp>
          <p:sp>
            <p:nvSpPr>
              <p:cNvPr id="24" name="Google Shape;542;p7">
                <a:extLst>
                  <a:ext uri="{FF2B5EF4-FFF2-40B4-BE49-F238E27FC236}">
                    <a16:creationId xmlns:a16="http://schemas.microsoft.com/office/drawing/2014/main" id="{BADBD98A-FC4E-A41D-6BB8-785B7CBC347B}"/>
                  </a:ext>
                </a:extLst>
              </p:cNvPr>
              <p:cNvSpPr/>
              <p:nvPr/>
            </p:nvSpPr>
            <p:spPr>
              <a:xfrm>
                <a:off x="7846567" y="1816995"/>
                <a:ext cx="795575" cy="795575"/>
              </a:xfrm>
              <a:prstGeom prst="ellipse">
                <a:avLst/>
              </a:prstGeom>
              <a:blipFill rotWithShape="1">
                <a:blip r:embed="rId5">
                  <a:alphaModFix/>
                </a:blip>
                <a:stretch>
                  <a:fillRect/>
                </a:stretch>
              </a:blipFill>
              <a:ln w="25400" cap="flat" cmpd="sng">
                <a:solidFill>
                  <a:schemeClr val="lt1">
                    <a:alpha val="89803"/>
                  </a:schemeClr>
                </a:solidFill>
                <a:prstDash val="solid"/>
                <a:round/>
                <a:headEnd type="none" w="sm" len="sm"/>
                <a:tailEnd type="none" w="sm" len="sm"/>
              </a:ln>
            </p:spPr>
            <p:txBody>
              <a:bodyPr spcFirstLastPara="1" wrap="square" lIns="91401" tIns="91401" rIns="91401" bIns="91401" anchor="ctr" anchorCtr="0">
                <a:noAutofit/>
              </a:bodyPr>
              <a:lstStyle/>
              <a:p>
                <a:pPr defTabSz="914126">
                  <a:buClr>
                    <a:srgbClr val="000000"/>
                  </a:buClr>
                </a:pPr>
                <a:endParaRPr sz="1400" kern="0">
                  <a:solidFill>
                    <a:srgbClr val="000000"/>
                  </a:solidFill>
                  <a:latin typeface="Arial"/>
                  <a:cs typeface="Arial"/>
                  <a:sym typeface="Arial"/>
                </a:endParaRPr>
              </a:p>
            </p:txBody>
          </p:sp>
        </p:grpSp>
        <p:sp>
          <p:nvSpPr>
            <p:cNvPr id="7" name="Google Shape;543;p7">
              <a:extLst>
                <a:ext uri="{FF2B5EF4-FFF2-40B4-BE49-F238E27FC236}">
                  <a16:creationId xmlns:a16="http://schemas.microsoft.com/office/drawing/2014/main" id="{2073F46C-0183-5058-277C-7AA5BBE6565C}"/>
                </a:ext>
              </a:extLst>
            </p:cNvPr>
            <p:cNvSpPr txBox="1"/>
            <p:nvPr/>
          </p:nvSpPr>
          <p:spPr>
            <a:xfrm>
              <a:off x="3606800" y="3854142"/>
              <a:ext cx="189720" cy="334578"/>
            </a:xfrm>
            <a:prstGeom prst="rect">
              <a:avLst/>
            </a:prstGeom>
            <a:noFill/>
            <a:ln>
              <a:noFill/>
            </a:ln>
          </p:spPr>
          <p:txBody>
            <a:bodyPr spcFirstLastPara="1" wrap="square" lIns="91401" tIns="45688" rIns="91401" bIns="45688" anchor="t" anchorCtr="0">
              <a:spAutoFit/>
            </a:bodyPr>
            <a:lstStyle/>
            <a:p>
              <a:pPr defTabSz="914126">
                <a:buClr>
                  <a:srgbClr val="000000"/>
                </a:buClr>
                <a:buSzPts val="1400"/>
              </a:pPr>
              <a:endParaRPr sz="1400" kern="0">
                <a:solidFill>
                  <a:srgbClr val="000000"/>
                </a:solidFill>
                <a:latin typeface="Century Gothic"/>
                <a:ea typeface="Century Gothic"/>
                <a:cs typeface="Century Gothic"/>
                <a:sym typeface="Century Gothic"/>
              </a:endParaRPr>
            </a:p>
          </p:txBody>
        </p:sp>
      </p:grpSp>
      <p:sp>
        <p:nvSpPr>
          <p:cNvPr id="4" name="Google Shape;544;p7">
            <a:extLst>
              <a:ext uri="{FF2B5EF4-FFF2-40B4-BE49-F238E27FC236}">
                <a16:creationId xmlns:a16="http://schemas.microsoft.com/office/drawing/2014/main" id="{C6A66B8E-44D3-732B-5951-61143C157589}"/>
              </a:ext>
            </a:extLst>
          </p:cNvPr>
          <p:cNvSpPr txBox="1"/>
          <p:nvPr/>
        </p:nvSpPr>
        <p:spPr>
          <a:xfrm>
            <a:off x="1651793" y="3378753"/>
            <a:ext cx="2865433" cy="1200264"/>
          </a:xfrm>
          <a:prstGeom prst="rect">
            <a:avLst/>
          </a:prstGeom>
          <a:noFill/>
          <a:ln>
            <a:noFill/>
          </a:ln>
        </p:spPr>
        <p:txBody>
          <a:bodyPr spcFirstLastPara="1" wrap="square" lIns="91401" tIns="45688" rIns="91401" bIns="45688" anchor="t" anchorCtr="0">
            <a:spAutoFit/>
          </a:bodyPr>
          <a:lstStyle/>
          <a:p>
            <a:pPr defTabSz="914126">
              <a:buSzPts val="3200"/>
            </a:pPr>
            <a:r>
              <a:rPr lang="en-US" sz="2200" b="1" kern="0" dirty="0">
                <a:solidFill>
                  <a:schemeClr val="bg1"/>
                </a:solidFill>
                <a:latin typeface="Century Gothic"/>
                <a:ea typeface="Century Gothic"/>
                <a:cs typeface="Century Gothic"/>
                <a:sym typeface="Century Gothic"/>
              </a:rPr>
              <a:t>₱</a:t>
            </a:r>
            <a:r>
              <a:rPr lang="en-PH" sz="2400" b="1" dirty="0">
                <a:solidFill>
                  <a:schemeClr val="bg1"/>
                </a:solidFill>
              </a:rPr>
              <a:t>1,048,895,231.27</a:t>
            </a:r>
            <a:endParaRPr lang="en-PH" sz="2400" b="1" dirty="0">
              <a:solidFill>
                <a:schemeClr val="bg1"/>
              </a:solidFill>
              <a:latin typeface="Arial" panose="020B0604020202020204" pitchFamily="34" charset="0"/>
            </a:endParaRPr>
          </a:p>
          <a:p>
            <a:pPr defTabSz="914126">
              <a:buSzPts val="3200"/>
            </a:pPr>
            <a:endParaRPr lang="en-PH" sz="2400" b="1" dirty="0">
              <a:solidFill>
                <a:schemeClr val="bg1"/>
              </a:solidFill>
              <a:latin typeface="Arial" panose="020B0604020202020204" pitchFamily="34" charset="0"/>
            </a:endParaRPr>
          </a:p>
          <a:p>
            <a:pPr defTabSz="914126">
              <a:buClr>
                <a:srgbClr val="000000"/>
              </a:buClr>
              <a:buSzPts val="3200"/>
            </a:pPr>
            <a:endParaRPr lang="en-US" sz="2400" b="1" kern="0" dirty="0">
              <a:solidFill>
                <a:schemeClr val="bg1"/>
              </a:solidFill>
              <a:latin typeface="Arial"/>
              <a:cs typeface="Arial"/>
            </a:endParaRPr>
          </a:p>
        </p:txBody>
      </p:sp>
      <p:sp>
        <p:nvSpPr>
          <p:cNvPr id="8" name="Google Shape;545;p7">
            <a:extLst>
              <a:ext uri="{FF2B5EF4-FFF2-40B4-BE49-F238E27FC236}">
                <a16:creationId xmlns:a16="http://schemas.microsoft.com/office/drawing/2014/main" id="{E1D1DE67-A421-9130-6039-CA6EE7932CB8}"/>
              </a:ext>
            </a:extLst>
          </p:cNvPr>
          <p:cNvSpPr txBox="1"/>
          <p:nvPr/>
        </p:nvSpPr>
        <p:spPr>
          <a:xfrm>
            <a:off x="5060347" y="3279071"/>
            <a:ext cx="2155553" cy="577016"/>
          </a:xfrm>
          <a:prstGeom prst="rect">
            <a:avLst/>
          </a:prstGeom>
          <a:noFill/>
          <a:ln>
            <a:noFill/>
          </a:ln>
        </p:spPr>
        <p:txBody>
          <a:bodyPr spcFirstLastPara="1" wrap="square" lIns="91401" tIns="45688" rIns="91401" bIns="45688" anchor="t" anchorCtr="0">
            <a:spAutoFit/>
          </a:bodyPr>
          <a:lstStyle/>
          <a:p>
            <a:pPr algn="ctr" defTabSz="914126">
              <a:buClr>
                <a:srgbClr val="000000"/>
              </a:buClr>
              <a:buSzPts val="3200"/>
            </a:pPr>
            <a:r>
              <a:rPr lang="en-US" sz="3150" b="1" kern="0" dirty="0">
                <a:solidFill>
                  <a:srgbClr val="000000"/>
                </a:solidFill>
                <a:latin typeface="Century Gothic"/>
                <a:ea typeface="Century Gothic"/>
                <a:cs typeface="Century Gothic"/>
                <a:sym typeface="Century Gothic"/>
              </a:rPr>
              <a:t>97.83%</a:t>
            </a:r>
            <a:endParaRPr sz="3150" b="1" kern="0" dirty="0">
              <a:solidFill>
                <a:srgbClr val="000000"/>
              </a:solidFill>
              <a:latin typeface="Century Gothic"/>
              <a:ea typeface="Century Gothic"/>
              <a:cs typeface="Century Gothic"/>
              <a:sym typeface="Century Gothic"/>
            </a:endParaRPr>
          </a:p>
        </p:txBody>
      </p:sp>
      <p:sp>
        <p:nvSpPr>
          <p:cNvPr id="9" name="Google Shape;546;p7">
            <a:extLst>
              <a:ext uri="{FF2B5EF4-FFF2-40B4-BE49-F238E27FC236}">
                <a16:creationId xmlns:a16="http://schemas.microsoft.com/office/drawing/2014/main" id="{EA1F15C9-3C03-BF9D-0D79-02A793C1DF31}"/>
              </a:ext>
            </a:extLst>
          </p:cNvPr>
          <p:cNvSpPr txBox="1"/>
          <p:nvPr/>
        </p:nvSpPr>
        <p:spPr>
          <a:xfrm>
            <a:off x="8264019" y="3279071"/>
            <a:ext cx="2155553" cy="577016"/>
          </a:xfrm>
          <a:prstGeom prst="rect">
            <a:avLst/>
          </a:prstGeom>
          <a:noFill/>
          <a:ln>
            <a:noFill/>
          </a:ln>
        </p:spPr>
        <p:txBody>
          <a:bodyPr spcFirstLastPara="1" wrap="square" lIns="91401" tIns="45688" rIns="91401" bIns="45688" anchor="t" anchorCtr="0">
            <a:spAutoFit/>
          </a:bodyPr>
          <a:lstStyle/>
          <a:p>
            <a:pPr algn="ctr" defTabSz="914126">
              <a:buClr>
                <a:srgbClr val="000000"/>
              </a:buClr>
              <a:buSzPts val="3200"/>
            </a:pPr>
            <a:r>
              <a:rPr lang="en-US" sz="3150" b="1" dirty="0">
                <a:latin typeface="Century Gothic"/>
                <a:ea typeface="Century Gothic"/>
                <a:cs typeface="Century Gothic"/>
                <a:sym typeface="Century Gothic"/>
              </a:rPr>
              <a:t>93.86</a:t>
            </a:r>
            <a:r>
              <a:rPr lang="en-US" sz="3150" b="1" kern="0" dirty="0">
                <a:solidFill>
                  <a:srgbClr val="000000"/>
                </a:solidFill>
                <a:latin typeface="Century Gothic"/>
                <a:ea typeface="Century Gothic"/>
                <a:cs typeface="Century Gothic"/>
                <a:sym typeface="Century Gothic"/>
              </a:rPr>
              <a:t>%</a:t>
            </a:r>
            <a:endParaRPr sz="3150" b="1" kern="0" dirty="0">
              <a:solidFill>
                <a:srgbClr val="000000"/>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5958903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C9302B6-1254-2781-1777-A25AD8C18F4F}"/>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400C8AF8-BC4B-A306-B8DF-F3C6306C8157}"/>
              </a:ext>
            </a:extLst>
          </p:cNvPr>
          <p:cNvGraphicFramePr>
            <a:graphicFrameLocks noGrp="1"/>
          </p:cNvGraphicFramePr>
          <p:nvPr>
            <p:extLst>
              <p:ext uri="{D42A27DB-BD31-4B8C-83A1-F6EECF244321}">
                <p14:modId xmlns:p14="http://schemas.microsoft.com/office/powerpoint/2010/main" val="4041136992"/>
              </p:ext>
            </p:extLst>
          </p:nvPr>
        </p:nvGraphicFramePr>
        <p:xfrm>
          <a:off x="16575" y="597156"/>
          <a:ext cx="12121448" cy="5786711"/>
        </p:xfrm>
        <a:graphic>
          <a:graphicData uri="http://schemas.openxmlformats.org/drawingml/2006/table">
            <a:tbl>
              <a:tblPr firstRow="1" bandRow="1">
                <a:tableStyleId>{87BBE217-31D9-4F7C-999F-5D909A147C1F}</a:tableStyleId>
              </a:tblPr>
              <a:tblGrid>
                <a:gridCol w="1789977">
                  <a:extLst>
                    <a:ext uri="{9D8B030D-6E8A-4147-A177-3AD203B41FA5}">
                      <a16:colId xmlns:a16="http://schemas.microsoft.com/office/drawing/2014/main" val="3901889684"/>
                    </a:ext>
                  </a:extLst>
                </a:gridCol>
                <a:gridCol w="1320943">
                  <a:extLst>
                    <a:ext uri="{9D8B030D-6E8A-4147-A177-3AD203B41FA5}">
                      <a16:colId xmlns:a16="http://schemas.microsoft.com/office/drawing/2014/main" val="2002133001"/>
                    </a:ext>
                  </a:extLst>
                </a:gridCol>
                <a:gridCol w="1359232">
                  <a:extLst>
                    <a:ext uri="{9D8B030D-6E8A-4147-A177-3AD203B41FA5}">
                      <a16:colId xmlns:a16="http://schemas.microsoft.com/office/drawing/2014/main" val="530291365"/>
                    </a:ext>
                  </a:extLst>
                </a:gridCol>
                <a:gridCol w="1292227">
                  <a:extLst>
                    <a:ext uri="{9D8B030D-6E8A-4147-A177-3AD203B41FA5}">
                      <a16:colId xmlns:a16="http://schemas.microsoft.com/office/drawing/2014/main" val="1116379957"/>
                    </a:ext>
                  </a:extLst>
                </a:gridCol>
                <a:gridCol w="1263512">
                  <a:extLst>
                    <a:ext uri="{9D8B030D-6E8A-4147-A177-3AD203B41FA5}">
                      <a16:colId xmlns:a16="http://schemas.microsoft.com/office/drawing/2014/main" val="2986031652"/>
                    </a:ext>
                  </a:extLst>
                </a:gridCol>
                <a:gridCol w="1397521">
                  <a:extLst>
                    <a:ext uri="{9D8B030D-6E8A-4147-A177-3AD203B41FA5}">
                      <a16:colId xmlns:a16="http://schemas.microsoft.com/office/drawing/2014/main" val="4280380230"/>
                    </a:ext>
                  </a:extLst>
                </a:gridCol>
                <a:gridCol w="1263511">
                  <a:extLst>
                    <a:ext uri="{9D8B030D-6E8A-4147-A177-3AD203B41FA5}">
                      <a16:colId xmlns:a16="http://schemas.microsoft.com/office/drawing/2014/main" val="2256942339"/>
                    </a:ext>
                  </a:extLst>
                </a:gridCol>
                <a:gridCol w="1242022">
                  <a:extLst>
                    <a:ext uri="{9D8B030D-6E8A-4147-A177-3AD203B41FA5}">
                      <a16:colId xmlns:a16="http://schemas.microsoft.com/office/drawing/2014/main" val="2244189636"/>
                    </a:ext>
                  </a:extLst>
                </a:gridCol>
                <a:gridCol w="1192503">
                  <a:extLst>
                    <a:ext uri="{9D8B030D-6E8A-4147-A177-3AD203B41FA5}">
                      <a16:colId xmlns:a16="http://schemas.microsoft.com/office/drawing/2014/main" val="2455320977"/>
                    </a:ext>
                  </a:extLst>
                </a:gridCol>
              </a:tblGrid>
              <a:tr h="419049">
                <a:tc>
                  <a:txBody>
                    <a:bodyPr/>
                    <a:lstStyle/>
                    <a:p>
                      <a:pPr algn="ctr" fontAlgn="ctr">
                        <a:buNone/>
                      </a:pPr>
                      <a:r>
                        <a:rPr lang="en-PH" sz="1000" b="1" i="0" u="none" strike="noStrike" dirty="0">
                          <a:solidFill>
                            <a:schemeClr val="bg1"/>
                          </a:solidFill>
                          <a:effectLst/>
                          <a:latin typeface="Poppins" panose="00000500000000000000" pitchFamily="2" charset="0"/>
                          <a:cs typeface="Poppins" panose="00000500000000000000" pitchFamily="2" charset="0"/>
                        </a:rPr>
                        <a:t>PARTICULARS</a:t>
                      </a: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PH" sz="1000" u="none" strike="noStrike">
                          <a:effectLst/>
                        </a:rPr>
                        <a:t>APPROPRIATIONS</a:t>
                      </a:r>
                      <a:endParaRPr lang="en-PH"/>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buNone/>
                      </a:pPr>
                      <a:endParaRPr lang="en-PH" sz="1000" b="1" i="0" u="none" strike="noStrike" dirty="0">
                        <a:solidFill>
                          <a:schemeClr val="bg1"/>
                        </a:solidFill>
                        <a:effectLst/>
                        <a:latin typeface="Poppins" panose="00000500000000000000" pitchFamily="2" charset="0"/>
                        <a:cs typeface="Poppins" panose="00000500000000000000" pitchFamily="2"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PH" sz="1000" u="none" strike="noStrike" dirty="0">
                          <a:effectLst/>
                        </a:rPr>
                        <a:t>ALLOTMENTS</a:t>
                      </a:r>
                      <a:endParaRPr lang="en-PH" dirty="0"/>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fontAlgn="ctr">
                        <a:buNone/>
                      </a:pPr>
                      <a:endParaRPr lang="en-PH" sz="1000" b="1" i="0" u="none" strike="noStrike">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u="none" strike="noStrike">
                          <a:effectLst/>
                        </a:rPr>
                        <a:t>CURRENT YEAR OBLIGATIONS</a:t>
                      </a:r>
                      <a:endParaRPr lang="en-PH" sz="1000" b="1" i="0" u="none" strike="noStrike">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u="none" strike="noStrike">
                          <a:effectLst/>
                        </a:rPr>
                        <a:t>CURRENT YEAR DISBURSERMENTS</a:t>
                      </a:r>
                      <a:endParaRPr lang="en-PH" sz="1000" b="1" i="0" u="none" strike="noStrike">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PH" sz="1000" u="none" strike="noStrike">
                          <a:effectLst/>
                        </a:rPr>
                        <a:t>BALANCES</a:t>
                      </a:r>
                      <a:endParaRPr lang="en-PH"/>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PH"/>
                    </a:p>
                  </a:txBody>
                  <a:tcPr/>
                </a:tc>
                <a:extLst>
                  <a:ext uri="{0D108BD9-81ED-4DB2-BD59-A6C34878D82A}">
                    <a16:rowId xmlns:a16="http://schemas.microsoft.com/office/drawing/2014/main" val="2948401328"/>
                  </a:ext>
                </a:extLst>
              </a:tr>
              <a:tr h="419049">
                <a:tc>
                  <a:txBody>
                    <a:bodyPr/>
                    <a:lstStyle/>
                    <a:p>
                      <a:pPr algn="ctr" fontAlgn="ctr">
                        <a:buNone/>
                      </a:pPr>
                      <a:r>
                        <a:rPr lang="en-PH" sz="1000" b="1" u="none" strike="noStrike" dirty="0">
                          <a:effectLst/>
                        </a:rPr>
                        <a:t>Fund Source/ Allotment Class</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b="1" u="none" strike="noStrike" dirty="0">
                          <a:effectLst/>
                        </a:rPr>
                        <a:t>Appropriations</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b="1" u="none" strike="noStrike" dirty="0">
                          <a:effectLst/>
                        </a:rPr>
                        <a:t>Adjusted Appropriations</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b="1" u="none" strike="noStrike" dirty="0">
                          <a:effectLst/>
                        </a:rPr>
                        <a:t>Allotments Received</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b="1" u="none" strike="noStrike" dirty="0">
                          <a:effectLst/>
                        </a:rPr>
                        <a:t>Adjusted Allotments</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b="1" u="none" strike="noStrike" dirty="0">
                          <a:effectLst/>
                        </a:rPr>
                        <a:t>Total</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b="1" u="none" strike="noStrike" dirty="0">
                          <a:effectLst/>
                        </a:rPr>
                        <a:t>Total</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b="1" u="none" strike="noStrike" dirty="0">
                          <a:effectLst/>
                        </a:rPr>
                        <a:t>Unobligated Allotment</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000" b="1" u="none" strike="noStrike" dirty="0">
                          <a:effectLst/>
                        </a:rPr>
                        <a:t>Unpaid Obligations</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08534"/>
                  </a:ext>
                </a:extLst>
              </a:tr>
              <a:tr h="212641">
                <a:tc gridSpan="6">
                  <a:txBody>
                    <a:bodyPr/>
                    <a:lstStyle/>
                    <a:p>
                      <a:pPr algn="l" fontAlgn="ctr">
                        <a:buNone/>
                      </a:pPr>
                      <a:r>
                        <a:rPr lang="en-US" sz="1000" b="1" u="none" strike="noStrike" dirty="0">
                          <a:effectLst/>
                        </a:rPr>
                        <a:t>I.  CURRENT YEAR BUDGET/APPROPRIATIONS</a:t>
                      </a:r>
                      <a:endParaRPr lang="en-US"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pPr algn="l" fontAlgn="ctr">
                        <a:buNone/>
                      </a:pPr>
                      <a:endParaRPr lang="en-US"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fontAlgn="ctr">
                        <a:buNone/>
                      </a:pPr>
                      <a:r>
                        <a:rPr lang="en-PH" sz="1000" u="none" strike="noStrike" dirty="0">
                          <a:effectLst/>
                        </a:rPr>
                        <a:t> </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lang="en-PH"/>
                    </a:p>
                  </a:txBody>
                  <a:tcPr/>
                </a:tc>
                <a:extLst>
                  <a:ext uri="{0D108BD9-81ED-4DB2-BD59-A6C34878D82A}">
                    <a16:rowId xmlns:a16="http://schemas.microsoft.com/office/drawing/2014/main" val="1816837884"/>
                  </a:ext>
                </a:extLst>
              </a:tr>
              <a:tr h="533699">
                <a:tc>
                  <a:txBody>
                    <a:bodyPr/>
                    <a:lstStyle/>
                    <a:p>
                      <a:pPr algn="ctr" fontAlgn="ctr">
                        <a:buNone/>
                      </a:pPr>
                      <a:r>
                        <a:rPr lang="en-PH" sz="1000" b="1" u="none" strike="noStrike" dirty="0">
                          <a:effectLst/>
                        </a:rPr>
                        <a:t>PS</a:t>
                      </a:r>
                      <a:endParaRPr lang="en-PH" sz="1000" b="1" i="0" u="none" strike="noStrike" dirty="0">
                        <a:solidFill>
                          <a:srgbClr val="000000"/>
                        </a:solidFill>
                        <a:effectLst/>
                        <a:latin typeface="Arial" panose="020B0604020202020204" pitchFamily="34" charset="0"/>
                      </a:endParaRPr>
                    </a:p>
                  </a:txBody>
                  <a:tcPr marL="4601" marR="4601" marT="4601"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674,674,000.00</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738,531,559.24</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674,674,000.00</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738,531,559.24</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738,529,259.24</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714,818,823.48</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2,300.00</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23,710,435.76</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64215764"/>
                  </a:ext>
                </a:extLst>
              </a:tr>
              <a:tr h="229822">
                <a:tc>
                  <a:txBody>
                    <a:bodyPr/>
                    <a:lstStyle/>
                    <a:p>
                      <a:pPr algn="l" fontAlgn="ctr">
                        <a:buNone/>
                      </a:pPr>
                      <a:r>
                        <a:rPr lang="en-PH" sz="1000" b="1" u="none" strike="noStrike" dirty="0">
                          <a:effectLst/>
                        </a:rPr>
                        <a:t>MOOE</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71,009,000.00</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116,649,741.61</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71,009,000.00</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116,649,741.61</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97,106,280.77</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70,128,482.32</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19,543,460.84</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26,977,798.45</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9238474"/>
                  </a:ext>
                </a:extLst>
              </a:tr>
              <a:tr h="380675">
                <a:tc>
                  <a:txBody>
                    <a:bodyPr/>
                    <a:lstStyle/>
                    <a:p>
                      <a:pPr algn="l" fontAlgn="ctr">
                        <a:buNone/>
                      </a:pPr>
                      <a:r>
                        <a:rPr lang="en-PH" sz="1000" b="1" u="none" strike="noStrike" dirty="0">
                          <a:effectLst/>
                        </a:rPr>
                        <a:t>AGENCY SPECIFIC BUDGET</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745,683,000.00</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855,181,300.85</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745,683,000.00</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855,181,300.85</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835,635,540.01</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784,947,305.80</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19,545,760.84</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50,688,234.21</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40848240"/>
                  </a:ext>
                </a:extLst>
              </a:tr>
              <a:tr h="229822">
                <a:tc>
                  <a:txBody>
                    <a:bodyPr/>
                    <a:lstStyle/>
                    <a:p>
                      <a:pPr algn="l" fontAlgn="ctr">
                        <a:buNone/>
                      </a:pPr>
                      <a:r>
                        <a:rPr lang="en-PH" sz="1000" b="1" u="none" strike="noStrike">
                          <a:effectLst/>
                        </a:rPr>
                        <a:t>RLIP</a:t>
                      </a:r>
                      <a:endParaRPr lang="en-PH" sz="10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61,044,000.00</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70,122,616.87</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67,386,102.00</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70,122,616.87</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70,122,616.87</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69,672,904.14</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0.00</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449,712.73</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0255210"/>
                  </a:ext>
                </a:extLst>
              </a:tr>
              <a:tr h="449573">
                <a:tc>
                  <a:txBody>
                    <a:bodyPr/>
                    <a:lstStyle/>
                    <a:p>
                      <a:pPr algn="l" fontAlgn="ctr">
                        <a:buNone/>
                      </a:pPr>
                      <a:r>
                        <a:rPr lang="en-PH" sz="1000" b="1" u="none" strike="noStrike" dirty="0">
                          <a:effectLst/>
                        </a:rPr>
                        <a:t>AUTOMATIC APPROPRIATIONS</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61,044,000.00</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70,122,616.87</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67,386,102.00</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70,122,616.87</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70,122,616.87</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69,672,904.14</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0.00</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449,712.73</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32753018"/>
                  </a:ext>
                </a:extLst>
              </a:tr>
              <a:tr h="229822">
                <a:tc>
                  <a:txBody>
                    <a:bodyPr/>
                    <a:lstStyle/>
                    <a:p>
                      <a:pPr algn="l" fontAlgn="ctr">
                        <a:buNone/>
                      </a:pPr>
                      <a:r>
                        <a:rPr lang="en-PH" sz="1000" b="1" u="none" strike="noStrike">
                          <a:effectLst/>
                        </a:rPr>
                        <a:t>PS</a:t>
                      </a:r>
                      <a:endParaRPr lang="en-PH" sz="10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0.00</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94,977,229.00</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0.00</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94,977,229.00</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94,977,228.75</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93,726,759.92</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0.25</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1,250,468.83</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3777964"/>
                  </a:ext>
                </a:extLst>
              </a:tr>
              <a:tr h="330972">
                <a:tc>
                  <a:txBody>
                    <a:bodyPr/>
                    <a:lstStyle/>
                    <a:p>
                      <a:pPr algn="l" fontAlgn="ctr">
                        <a:buNone/>
                      </a:pPr>
                      <a:r>
                        <a:rPr lang="en-PH" sz="1000" b="1" u="none" strike="noStrike" dirty="0">
                          <a:effectLst/>
                        </a:rPr>
                        <a:t>SPECIAL PURPOSE FUNDS</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0.00</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94,977,229.00</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0.00</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94,977,229.00</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94,977,228.75</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93,726,759.92</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0.25</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1,250,468.83</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76911983"/>
                  </a:ext>
                </a:extLst>
              </a:tr>
              <a:tr h="444817">
                <a:tc>
                  <a:txBody>
                    <a:bodyPr/>
                    <a:lstStyle/>
                    <a:p>
                      <a:pPr algn="l" fontAlgn="ctr">
                        <a:buNone/>
                      </a:pPr>
                      <a:r>
                        <a:rPr lang="en-PH" sz="1000" b="1" u="none" strike="noStrike" dirty="0">
                          <a:effectLst/>
                        </a:rPr>
                        <a:t>Total -  Current Appropriations</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806,727,000.00</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1,020,281,146.72</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813,069,102.00</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1,020,281,146.72</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1,000,735,385.63</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948,346,969.86</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19,545,761.09</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52,388,415.77</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40723534"/>
                  </a:ext>
                </a:extLst>
              </a:tr>
              <a:tr h="212641">
                <a:tc gridSpan="6">
                  <a:txBody>
                    <a:bodyPr/>
                    <a:lstStyle/>
                    <a:p>
                      <a:pPr algn="l" fontAlgn="ctr">
                        <a:buNone/>
                      </a:pPr>
                      <a:r>
                        <a:rPr lang="en-US" sz="1000" b="1" u="none" strike="noStrike" dirty="0">
                          <a:effectLst/>
                        </a:rPr>
                        <a:t>II.  PRIOR YEAR's BUDGET/ CONTINUING APPROPRIATIONS</a:t>
                      </a:r>
                      <a:endParaRPr lang="en-US"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pPr algn="l" fontAlgn="ctr">
                        <a:buNone/>
                      </a:pPr>
                      <a:endParaRPr lang="en-US"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l" fontAlgn="ctr">
                        <a:buNone/>
                      </a:pPr>
                      <a:r>
                        <a:rPr lang="en-PH" sz="1000" u="none" strike="noStrike" dirty="0">
                          <a:effectLst/>
                        </a:rPr>
                        <a:t> </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PH"/>
                    </a:p>
                  </a:txBody>
                  <a:tcPr>
                    <a:lnL w="9525" cap="flat" cmpd="sng" algn="ctr">
                      <a:solidFill>
                        <a:schemeClr val="tx1"/>
                      </a:solidFill>
                      <a:prstDash val="solid"/>
                      <a:round/>
                      <a:headEnd type="none" w="med" len="med"/>
                      <a:tailEnd type="none" w="med" len="med"/>
                    </a:lnL>
                    <a:lnT w="9525" cap="flat" cmpd="sng" algn="ctr">
                      <a:solidFill>
                        <a:schemeClr val="tx1"/>
                      </a:solidFill>
                      <a:prstDash val="solid"/>
                      <a:round/>
                      <a:headEnd type="none" w="med" len="med"/>
                      <a:tailEnd type="none" w="med" len="med"/>
                    </a:lnT>
                  </a:tcPr>
                </a:tc>
                <a:tc hMerge="1">
                  <a:txBody>
                    <a:bodyPr/>
                    <a:lstStyle/>
                    <a:p>
                      <a:endParaRPr lang="en-PH"/>
                    </a:p>
                  </a:txBody>
                  <a:tcPr/>
                </a:tc>
                <a:extLst>
                  <a:ext uri="{0D108BD9-81ED-4DB2-BD59-A6C34878D82A}">
                    <a16:rowId xmlns:a16="http://schemas.microsoft.com/office/drawing/2014/main" val="4275024158"/>
                  </a:ext>
                </a:extLst>
              </a:tr>
              <a:tr h="235016">
                <a:tc>
                  <a:txBody>
                    <a:bodyPr/>
                    <a:lstStyle/>
                    <a:p>
                      <a:pPr algn="l" fontAlgn="ctr">
                        <a:buNone/>
                      </a:pPr>
                      <a:r>
                        <a:rPr lang="en-PH" sz="1000" b="1" u="none" strike="noStrike">
                          <a:effectLst/>
                        </a:rPr>
                        <a:t>MOOE</a:t>
                      </a:r>
                      <a:endParaRPr lang="en-PH" sz="10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0.00</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21,656,879.32</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7,909,300.91</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21,656,879.32</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18,476,492.43</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8,874,987.58</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3,180,386.89</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9,601,504.85</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55347939"/>
                  </a:ext>
                </a:extLst>
              </a:tr>
              <a:tr h="229822">
                <a:tc>
                  <a:txBody>
                    <a:bodyPr/>
                    <a:lstStyle/>
                    <a:p>
                      <a:pPr algn="l" fontAlgn="ctr">
                        <a:buNone/>
                      </a:pPr>
                      <a:r>
                        <a:rPr lang="en-PH" sz="1000" b="1" u="none" strike="noStrike" dirty="0">
                          <a:effectLst/>
                        </a:rPr>
                        <a:t>CO</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0.00</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6,957,205.23</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6,957,205.23</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6,957,205.23</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6,944,535.48</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5,976,460.49</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12,669.75</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968,074.99</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34997906"/>
                  </a:ext>
                </a:extLst>
              </a:tr>
              <a:tr h="335722">
                <a:tc>
                  <a:txBody>
                    <a:bodyPr/>
                    <a:lstStyle/>
                    <a:p>
                      <a:pPr algn="l" fontAlgn="ctr">
                        <a:buNone/>
                      </a:pPr>
                      <a:r>
                        <a:rPr lang="en-PH" sz="1000" b="1" u="none" strike="noStrike" dirty="0">
                          <a:effectLst/>
                        </a:rPr>
                        <a:t>AGENCY SPECIFIC BUDGET</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0.00</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28,614,084.55</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14,866,506.14</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28,614,084.55</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25,421,027.91</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14,851,448.07</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3,193,056.64</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10,569,579.84</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3151838"/>
                  </a:ext>
                </a:extLst>
              </a:tr>
              <a:tr h="419049">
                <a:tc>
                  <a:txBody>
                    <a:bodyPr/>
                    <a:lstStyle/>
                    <a:p>
                      <a:pPr algn="l" fontAlgn="ctr">
                        <a:buNone/>
                      </a:pPr>
                      <a:r>
                        <a:rPr lang="en-PH" sz="1000" b="1" u="none" strike="noStrike" dirty="0">
                          <a:effectLst/>
                        </a:rPr>
                        <a:t>Total -  Continuing</a:t>
                      </a:r>
                      <a:br>
                        <a:rPr lang="en-PH" sz="1000" b="1" u="none" strike="noStrike" dirty="0">
                          <a:effectLst/>
                        </a:rPr>
                      </a:br>
                      <a:r>
                        <a:rPr lang="en-PH" sz="1000" b="1" u="none" strike="noStrike" dirty="0">
                          <a:effectLst/>
                        </a:rPr>
                        <a:t>Appropriations</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0.00</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dirty="0">
                          <a:effectLst/>
                        </a:rPr>
                        <a:t>28,614,084.55</a:t>
                      </a: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14,866,506.14</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28,614,084.55</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25,421,027.91</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14,851,448.07</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3,193,056.64</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10,569,579.84</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1849149"/>
                  </a:ext>
                </a:extLst>
              </a:tr>
              <a:tr h="249663">
                <a:tc>
                  <a:txBody>
                    <a:bodyPr/>
                    <a:lstStyle/>
                    <a:p>
                      <a:pPr algn="l" fontAlgn="ctr">
                        <a:buNone/>
                      </a:pPr>
                      <a:r>
                        <a:rPr lang="en-PH" sz="1000" b="1" u="none" strike="noStrike" dirty="0">
                          <a:effectLst/>
                        </a:rPr>
                        <a:t>GRAND TOTAL</a:t>
                      </a:r>
                      <a:endParaRPr lang="en-PH" sz="10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806,727,000.00</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PH" sz="1200" u="none" strike="noStrike">
                          <a:effectLst/>
                        </a:rPr>
                        <a:t>1,048,895,231.27</a:t>
                      </a:r>
                      <a:endParaRPr lang="en-PH"/>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827,935,608.14</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1,048,895,231.27</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1,026,156,413.54</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963,198,417.93</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dirty="0">
                          <a:effectLst/>
                        </a:rPr>
                        <a:t>22,738,817.73</a:t>
                      </a:r>
                      <a:endParaRPr lang="en-PH" sz="1200" b="1" i="0" u="none" strike="noStrike" dirty="0">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u="none" strike="noStrike">
                          <a:effectLst/>
                        </a:rPr>
                        <a:t>62,957,995.61</a:t>
                      </a:r>
                      <a:endParaRPr lang="en-PH" sz="1200" b="1" i="0" u="none" strike="noStrike">
                        <a:solidFill>
                          <a:srgbClr val="000000"/>
                        </a:solidFill>
                        <a:effectLst/>
                        <a:latin typeface="Arial" panose="020B06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71469786"/>
                  </a:ext>
                </a:extLst>
              </a:tr>
              <a:tr h="224857">
                <a:tc>
                  <a:txBody>
                    <a:bodyPr/>
                    <a:lstStyle/>
                    <a:p>
                      <a:pPr algn="l" fontAlgn="ctr">
                        <a:buNone/>
                      </a:pPr>
                      <a:endParaRPr lang="en-PH" sz="1000" b="0" i="0" u="none" strike="noStrike">
                        <a:solidFill>
                          <a:srgbClr val="000000"/>
                        </a:solidFill>
                        <a:effectLst/>
                        <a:latin typeface="Aptos Narrow" panose="020B00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PH" dirty="0"/>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endParaRPr lang="en-PH" sz="1200" b="0" i="0" u="none" strike="noStrike" dirty="0">
                        <a:solidFill>
                          <a:srgbClr val="000000"/>
                        </a:solidFill>
                        <a:effectLst/>
                        <a:latin typeface="Aptos Narrow" panose="020B00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endParaRPr lang="en-PH" sz="1200" b="0" i="0" u="none" strike="noStrike" dirty="0">
                        <a:solidFill>
                          <a:srgbClr val="000000"/>
                        </a:solidFill>
                        <a:effectLst/>
                        <a:latin typeface="Aptos Narrow" panose="020B00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b="1" u="none" strike="noStrike" dirty="0">
                          <a:effectLst/>
                        </a:rPr>
                        <a:t>97.83%</a:t>
                      </a:r>
                      <a:endParaRPr lang="en-PH" sz="1200" b="1" i="0" u="none" strike="noStrike" dirty="0">
                        <a:solidFill>
                          <a:srgbClr val="000000"/>
                        </a:solidFill>
                        <a:effectLst/>
                        <a:latin typeface="Aptos Narrow" panose="020B00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r>
                        <a:rPr lang="en-PH" sz="1200" b="1" u="none" strike="noStrike" dirty="0">
                          <a:effectLst/>
                        </a:rPr>
                        <a:t>93.86%</a:t>
                      </a:r>
                      <a:endParaRPr lang="en-PH" sz="1200" b="1" i="0" u="none" strike="noStrike" dirty="0">
                        <a:solidFill>
                          <a:srgbClr val="000000"/>
                        </a:solidFill>
                        <a:effectLst/>
                        <a:latin typeface="Aptos Narrow" panose="020B00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endParaRPr lang="en-PH" sz="1200" b="0" i="0" u="none" strike="noStrike" dirty="0">
                        <a:solidFill>
                          <a:srgbClr val="000000"/>
                        </a:solidFill>
                        <a:effectLst/>
                        <a:latin typeface="Aptos Narrow" panose="020B00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buNone/>
                      </a:pPr>
                      <a:endParaRPr lang="en-PH" sz="1200" b="0" i="0" u="none" strike="noStrike" dirty="0">
                        <a:solidFill>
                          <a:srgbClr val="000000"/>
                        </a:solidFill>
                        <a:effectLst/>
                        <a:latin typeface="Aptos Narrow" panose="020B0004020202020204" pitchFamily="34" charset="0"/>
                      </a:endParaRPr>
                    </a:p>
                  </a:txBody>
                  <a:tcPr marL="4601" marR="4601" marT="4601" marB="0" anchor="b">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83784551"/>
                  </a:ext>
                </a:extLst>
              </a:tr>
            </a:tbl>
          </a:graphicData>
        </a:graphic>
      </p:graphicFrame>
      <p:sp>
        <p:nvSpPr>
          <p:cNvPr id="25" name="Title 7">
            <a:extLst>
              <a:ext uri="{FF2B5EF4-FFF2-40B4-BE49-F238E27FC236}">
                <a16:creationId xmlns:a16="http://schemas.microsoft.com/office/drawing/2014/main" id="{DA5AD55C-C086-6430-DE37-747ECAF30E3E}"/>
              </a:ext>
            </a:extLst>
          </p:cNvPr>
          <p:cNvSpPr txBox="1">
            <a:spLocks/>
          </p:cNvSpPr>
          <p:nvPr/>
        </p:nvSpPr>
        <p:spPr>
          <a:xfrm>
            <a:off x="609440" y="0"/>
            <a:ext cx="10969943" cy="914162"/>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PH" dirty="0">
                <a:solidFill>
                  <a:srgbClr val="FF0000"/>
                </a:solidFill>
                <a:latin typeface="Copperplate Gothic Bold" panose="020E0705020206020404" pitchFamily="34" charset="0"/>
              </a:rPr>
              <a:t>FY 2025 Status of Funds</a:t>
            </a:r>
            <a:br>
              <a:rPr lang="en-PH" dirty="0">
                <a:solidFill>
                  <a:schemeClr val="bg1"/>
                </a:solidFill>
                <a:latin typeface="Copperplate Gothic Bold" panose="020E0705020206020404" pitchFamily="34" charset="0"/>
              </a:rPr>
            </a:br>
            <a:r>
              <a:rPr lang="en-PH" sz="2699" dirty="0">
                <a:latin typeface="Copperplate Gothic Bold" panose="020E0705020206020404" pitchFamily="34" charset="0"/>
              </a:rPr>
              <a:t>as of December 31, 2025</a:t>
            </a:r>
          </a:p>
        </p:txBody>
      </p:sp>
    </p:spTree>
    <p:extLst>
      <p:ext uri="{BB962C8B-B14F-4D97-AF65-F5344CB8AC3E}">
        <p14:creationId xmlns:p14="http://schemas.microsoft.com/office/powerpoint/2010/main" val="37620287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9BF85B3-9CD8-75AA-2A11-60B8A95D56F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72A2A20-DAE7-FF22-0159-78E1F1765C60}"/>
              </a:ext>
            </a:extLst>
          </p:cNvPr>
          <p:cNvGraphicFramePr>
            <a:graphicFrameLocks noGrp="1"/>
          </p:cNvGraphicFramePr>
          <p:nvPr>
            <p:extLst>
              <p:ext uri="{D42A27DB-BD31-4B8C-83A1-F6EECF244321}">
                <p14:modId xmlns:p14="http://schemas.microsoft.com/office/powerpoint/2010/main" val="153287298"/>
              </p:ext>
            </p:extLst>
          </p:nvPr>
        </p:nvGraphicFramePr>
        <p:xfrm>
          <a:off x="67377" y="765306"/>
          <a:ext cx="12031579" cy="5986368"/>
        </p:xfrm>
        <a:graphic>
          <a:graphicData uri="http://schemas.openxmlformats.org/drawingml/2006/table">
            <a:tbl>
              <a:tblPr firstRow="1" bandRow="1">
                <a:tableStyleId>{87BBE217-31D9-4F7C-999F-5D909A147C1F}</a:tableStyleId>
              </a:tblPr>
              <a:tblGrid>
                <a:gridCol w="4323870">
                  <a:extLst>
                    <a:ext uri="{9D8B030D-6E8A-4147-A177-3AD203B41FA5}">
                      <a16:colId xmlns:a16="http://schemas.microsoft.com/office/drawing/2014/main" val="3840613428"/>
                    </a:ext>
                  </a:extLst>
                </a:gridCol>
                <a:gridCol w="1701209">
                  <a:extLst>
                    <a:ext uri="{9D8B030D-6E8A-4147-A177-3AD203B41FA5}">
                      <a16:colId xmlns:a16="http://schemas.microsoft.com/office/drawing/2014/main" val="2279498920"/>
                    </a:ext>
                  </a:extLst>
                </a:gridCol>
                <a:gridCol w="1499191">
                  <a:extLst>
                    <a:ext uri="{9D8B030D-6E8A-4147-A177-3AD203B41FA5}">
                      <a16:colId xmlns:a16="http://schemas.microsoft.com/office/drawing/2014/main" val="2850712386"/>
                    </a:ext>
                  </a:extLst>
                </a:gridCol>
                <a:gridCol w="1520455">
                  <a:extLst>
                    <a:ext uri="{9D8B030D-6E8A-4147-A177-3AD203B41FA5}">
                      <a16:colId xmlns:a16="http://schemas.microsoft.com/office/drawing/2014/main" val="3260364738"/>
                    </a:ext>
                  </a:extLst>
                </a:gridCol>
                <a:gridCol w="1467293">
                  <a:extLst>
                    <a:ext uri="{9D8B030D-6E8A-4147-A177-3AD203B41FA5}">
                      <a16:colId xmlns:a16="http://schemas.microsoft.com/office/drawing/2014/main" val="1885095098"/>
                    </a:ext>
                  </a:extLst>
                </a:gridCol>
                <a:gridCol w="1519561">
                  <a:extLst>
                    <a:ext uri="{9D8B030D-6E8A-4147-A177-3AD203B41FA5}">
                      <a16:colId xmlns:a16="http://schemas.microsoft.com/office/drawing/2014/main" val="833289282"/>
                    </a:ext>
                  </a:extLst>
                </a:gridCol>
              </a:tblGrid>
              <a:tr h="374148">
                <a:tc>
                  <a:txBody>
                    <a:bodyPr/>
                    <a:lstStyle/>
                    <a:p>
                      <a:pPr algn="ctr" fontAlgn="b">
                        <a:buNone/>
                      </a:pPr>
                      <a:r>
                        <a:rPr lang="en-PH" sz="1100" u="none" strike="noStrike" dirty="0">
                          <a:effectLst/>
                        </a:rPr>
                        <a:t>PAPs</a:t>
                      </a:r>
                      <a:endParaRPr lang="en-PH" sz="1100" b="0"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PH" sz="1100" u="none" strike="noStrike" dirty="0">
                          <a:effectLst/>
                        </a:rPr>
                        <a:t>Allotments</a:t>
                      </a:r>
                      <a:endParaRPr lang="en-PH" sz="1100" b="0"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PH" sz="1100" u="none" strike="noStrike" dirty="0">
                          <a:effectLst/>
                        </a:rPr>
                        <a:t>Obligation</a:t>
                      </a:r>
                      <a:endParaRPr lang="en-PH" sz="1100" b="0"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PH" sz="1100" u="none" strike="noStrike" dirty="0">
                          <a:effectLst/>
                        </a:rPr>
                        <a:t>Obligation Rate</a:t>
                      </a:r>
                      <a:endParaRPr lang="en-PH" sz="1100" b="0"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PH" sz="1100" u="none" strike="noStrike" dirty="0">
                          <a:effectLst/>
                        </a:rPr>
                        <a:t>Disbursement </a:t>
                      </a:r>
                      <a:endParaRPr lang="en-PH" sz="1100" b="0"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buNone/>
                      </a:pPr>
                      <a:r>
                        <a:rPr lang="en-PH" sz="1100" u="none" strike="noStrike" dirty="0">
                          <a:effectLst/>
                        </a:rPr>
                        <a:t>Disbursement Rate</a:t>
                      </a:r>
                      <a:endParaRPr lang="en-PH" sz="1100" b="0"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66570780"/>
                  </a:ext>
                </a:extLst>
              </a:tr>
              <a:tr h="374148">
                <a:tc>
                  <a:txBody>
                    <a:bodyPr/>
                    <a:lstStyle/>
                    <a:p>
                      <a:pPr algn="l" fontAlgn="b">
                        <a:buNone/>
                      </a:pPr>
                      <a:r>
                        <a:rPr lang="en-PH" sz="1100" b="1" u="none" strike="noStrike" dirty="0">
                          <a:effectLst/>
                        </a:rPr>
                        <a:t>Administration of Personnel Benefits </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1,555,000.00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1,555,000.00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1,445,000.00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92.93%</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1015964"/>
                  </a:ext>
                </a:extLst>
              </a:tr>
              <a:tr h="374148">
                <a:tc>
                  <a:txBody>
                    <a:bodyPr/>
                    <a:lstStyle/>
                    <a:p>
                      <a:pPr algn="l" fontAlgn="b">
                        <a:buNone/>
                      </a:pPr>
                      <a:r>
                        <a:rPr lang="en-PH" sz="1100" b="1" u="none" strike="noStrike" dirty="0">
                          <a:effectLst/>
                        </a:rPr>
                        <a:t>Curricular Programs, Learning Management Models, Standards and Strategy Development</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14,584,000.00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14,584,000.00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14,480,886.33</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99.29%</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86226520"/>
                  </a:ext>
                </a:extLst>
              </a:tr>
              <a:tr h="374148">
                <a:tc>
                  <a:txBody>
                    <a:bodyPr/>
                    <a:lstStyle/>
                    <a:p>
                      <a:pPr algn="l" fontAlgn="b">
                        <a:buNone/>
                      </a:pPr>
                      <a:r>
                        <a:rPr lang="en-PH" sz="1100" b="1" u="none" strike="noStrike" dirty="0">
                          <a:effectLst/>
                        </a:rPr>
                        <a:t>General Management and Supervision – Central Office</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7,398,050.00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7,398,050.00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0.00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12336990"/>
                  </a:ext>
                </a:extLst>
              </a:tr>
              <a:tr h="374148">
                <a:tc>
                  <a:txBody>
                    <a:bodyPr/>
                    <a:lstStyle/>
                    <a:p>
                      <a:pPr algn="l" fontAlgn="b">
                        <a:buNone/>
                      </a:pPr>
                      <a:r>
                        <a:rPr lang="en-PH" sz="1100" b="1" u="none" strike="noStrike" dirty="0">
                          <a:effectLst/>
                        </a:rPr>
                        <a:t>General Management and Supervision – Division Office</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20,575,000.00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20,575,000.00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20,169,223.52</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98.03%</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83771321"/>
                  </a:ext>
                </a:extLst>
              </a:tr>
              <a:tr h="374148">
                <a:tc>
                  <a:txBody>
                    <a:bodyPr/>
                    <a:lstStyle/>
                    <a:p>
                      <a:pPr algn="l" fontAlgn="b">
                        <a:buNone/>
                      </a:pPr>
                      <a:r>
                        <a:rPr lang="en-PH" sz="1100" b="1" i="0" u="none" strike="noStrike" dirty="0">
                          <a:solidFill>
                            <a:srgbClr val="000000"/>
                          </a:solidFill>
                          <a:effectLst/>
                          <a:latin typeface="Poppins" panose="00000500000000000000" pitchFamily="2" charset="0"/>
                          <a:cs typeface="Poppins" panose="00000500000000000000" pitchFamily="2" charset="0"/>
                        </a:rPr>
                        <a:t>Hardship Pay</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1,501,714.00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1,501,714.00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1,125,869.71</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74.97%</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58836429"/>
                  </a:ext>
                </a:extLst>
              </a:tr>
              <a:tr h="374148">
                <a:tc>
                  <a:txBody>
                    <a:bodyPr/>
                    <a:lstStyle/>
                    <a:p>
                      <a:pPr algn="l" fontAlgn="b">
                        <a:buNone/>
                      </a:pPr>
                      <a:r>
                        <a:rPr lang="en-PH" sz="1100" b="1" u="none" strike="noStrike" dirty="0">
                          <a:effectLst/>
                        </a:rPr>
                        <a:t>Learner Support Program</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3,781,825.00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3,779,525.00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99.94%</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3,630,676.00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96.06%</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6830833"/>
                  </a:ext>
                </a:extLst>
              </a:tr>
              <a:tr h="374148">
                <a:tc>
                  <a:txBody>
                    <a:bodyPr/>
                    <a:lstStyle/>
                    <a:p>
                      <a:pPr algn="l" fontAlgn="b">
                        <a:buNone/>
                      </a:pPr>
                      <a:r>
                        <a:rPr lang="en-PH" sz="1100" b="1" u="none" strike="noStrike" dirty="0">
                          <a:effectLst/>
                        </a:rPr>
                        <a:t>MPBF – Special Purpose Fund</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94,977,299.00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94,977,228.75</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93,726,759.92</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98.68%</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6763571"/>
                  </a:ext>
                </a:extLst>
              </a:tr>
              <a:tr h="374148">
                <a:tc>
                  <a:txBody>
                    <a:bodyPr/>
                    <a:lstStyle/>
                    <a:p>
                      <a:pPr algn="l" fontAlgn="b">
                        <a:buNone/>
                      </a:pPr>
                      <a:r>
                        <a:rPr lang="en-PH" sz="1100" b="1" u="none" strike="noStrike" dirty="0">
                          <a:effectLst/>
                        </a:rPr>
                        <a:t>New School Personnel Positions</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46,092,288.24</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46,092,288.24</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36,402,066.75</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a:effectLst/>
                        </a:rPr>
                        <a:t>78.98%</a:t>
                      </a:r>
                      <a:endParaRPr lang="en-PH" sz="1200" b="1"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4054007"/>
                  </a:ext>
                </a:extLst>
              </a:tr>
              <a:tr h="374148">
                <a:tc>
                  <a:txBody>
                    <a:bodyPr/>
                    <a:lstStyle/>
                    <a:p>
                      <a:pPr algn="l" fontAlgn="b">
                        <a:buNone/>
                      </a:pPr>
                      <a:r>
                        <a:rPr lang="en-PH" sz="1100" b="1" u="none" strike="noStrike" dirty="0">
                          <a:effectLst/>
                        </a:rPr>
                        <a:t>Operation of School – Elementary</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356,634,000.00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356,634,000.00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355,596,384.94</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99.71%</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57315457"/>
                  </a:ext>
                </a:extLst>
              </a:tr>
              <a:tr h="374148">
                <a:tc>
                  <a:txBody>
                    <a:bodyPr/>
                    <a:lstStyle/>
                    <a:p>
                      <a:pPr algn="l" fontAlgn="b">
                        <a:buNone/>
                      </a:pPr>
                      <a:r>
                        <a:rPr lang="en-PH" sz="1100" b="1" u="none" strike="noStrike" dirty="0">
                          <a:effectLst/>
                        </a:rPr>
                        <a:t>Operation of School  - Junior High School</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211,195,000.00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211,195,000.00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207,856,412.54</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98.42%</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63837223"/>
                  </a:ext>
                </a:extLst>
              </a:tr>
              <a:tr h="374148">
                <a:tc>
                  <a:txBody>
                    <a:bodyPr/>
                    <a:lstStyle/>
                    <a:p>
                      <a:pPr algn="l" fontAlgn="b">
                        <a:buNone/>
                      </a:pPr>
                      <a:r>
                        <a:rPr lang="en-PH" sz="1100" b="1" u="none" strike="noStrike" dirty="0">
                          <a:effectLst/>
                        </a:rPr>
                        <a:t>Operation of School – Senior High School</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63,393,000.00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63,393,000.00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a:effectLst/>
                        </a:rPr>
                        <a:t>100.00%</a:t>
                      </a:r>
                      <a:endParaRPr lang="en-PH" sz="1200" b="1"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63,064,318.64</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99.48%</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78922528"/>
                  </a:ext>
                </a:extLst>
              </a:tr>
              <a:tr h="374148">
                <a:tc>
                  <a:txBody>
                    <a:bodyPr/>
                    <a:lstStyle/>
                    <a:p>
                      <a:pPr algn="l" fontAlgn="b">
                        <a:buNone/>
                      </a:pPr>
                      <a:r>
                        <a:rPr lang="en-PH" sz="1100" b="1" u="none" strike="noStrike" dirty="0">
                          <a:effectLst/>
                        </a:rPr>
                        <a:t>Policy and Research Program</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5,392,000.00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5,392,000.00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5,364,998.49</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a:effectLst/>
                        </a:rPr>
                        <a:t>99.50%</a:t>
                      </a:r>
                      <a:endParaRPr lang="en-PH" sz="1200" b="1"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93202550"/>
                  </a:ext>
                </a:extLst>
              </a:tr>
              <a:tr h="374148">
                <a:tc>
                  <a:txBody>
                    <a:bodyPr/>
                    <a:lstStyle/>
                    <a:p>
                      <a:pPr algn="l" fontAlgn="b">
                        <a:buNone/>
                      </a:pPr>
                      <a:r>
                        <a:rPr lang="en-PH" sz="1100" b="1" u="none" strike="noStrike" dirty="0">
                          <a:effectLst/>
                        </a:rPr>
                        <a:t>Reclassification of Positions </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5,230,682.00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5,230,682.00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4,503,986.55</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86.11%</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409631"/>
                  </a:ext>
                </a:extLst>
              </a:tr>
              <a:tr h="374148">
                <a:tc>
                  <a:txBody>
                    <a:bodyPr/>
                    <a:lstStyle/>
                    <a:p>
                      <a:pPr algn="l" fontAlgn="b">
                        <a:buNone/>
                      </a:pPr>
                      <a:r>
                        <a:rPr lang="en-PH" sz="1100" b="1" u="none" strike="noStrike" dirty="0">
                          <a:effectLst/>
                        </a:rPr>
                        <a:t>RLIP</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70,122,616.87</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70,122,616.87</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69,672,904.14</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99.36%</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465055"/>
                  </a:ext>
                </a:extLst>
              </a:tr>
              <a:tr h="374148">
                <a:tc>
                  <a:txBody>
                    <a:bodyPr/>
                    <a:lstStyle/>
                    <a:p>
                      <a:pPr algn="l" fontAlgn="b">
                        <a:buNone/>
                      </a:pPr>
                      <a:r>
                        <a:rPr lang="en-PH" sz="1100" b="1" u="none" strike="noStrike" dirty="0">
                          <a:effectLst/>
                        </a:rPr>
                        <a:t>World Teachers’ Day Incentives</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dirty="0">
                          <a:effectLst/>
                        </a:rPr>
                        <a:t>1,199,000.00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1,199,000.00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u="none" strike="noStrike">
                          <a:effectLst/>
                        </a:rPr>
                        <a:t>1,179,000.00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buNone/>
                      </a:pPr>
                      <a:r>
                        <a:rPr lang="en-PH" sz="1200" b="1" u="none" strike="noStrike" dirty="0">
                          <a:effectLst/>
                        </a:rPr>
                        <a:t>98.33%</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09381484"/>
                  </a:ext>
                </a:extLst>
              </a:tr>
            </a:tbl>
          </a:graphicData>
        </a:graphic>
      </p:graphicFrame>
      <p:sp>
        <p:nvSpPr>
          <p:cNvPr id="3" name="Google Shape;554;p8">
            <a:extLst>
              <a:ext uri="{FF2B5EF4-FFF2-40B4-BE49-F238E27FC236}">
                <a16:creationId xmlns:a16="http://schemas.microsoft.com/office/drawing/2014/main" id="{6B87448A-BC19-4739-9013-5CC437F225DD}"/>
              </a:ext>
            </a:extLst>
          </p:cNvPr>
          <p:cNvSpPr txBox="1">
            <a:spLocks/>
          </p:cNvSpPr>
          <p:nvPr/>
        </p:nvSpPr>
        <p:spPr>
          <a:xfrm>
            <a:off x="1" y="-148856"/>
            <a:ext cx="12188824" cy="914162"/>
          </a:xfrm>
          <a:prstGeom prst="rect">
            <a:avLst/>
          </a:prstGeom>
          <a:noFill/>
          <a:ln>
            <a:noFill/>
          </a:ln>
        </p:spPr>
        <p:txBody>
          <a:bodyPr spcFirstLastPara="1" wrap="square" lIns="91401" tIns="45688" rIns="91401" bIns="45688"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ts val="2800"/>
            </a:pPr>
            <a:r>
              <a:rPr lang="en-US" sz="2799" b="1" dirty="0">
                <a:solidFill>
                  <a:srgbClr val="FF0000"/>
                </a:solidFill>
                <a:ea typeface="Century Gothic"/>
                <a:cs typeface="Century Gothic"/>
                <a:sym typeface="Century Gothic"/>
              </a:rPr>
              <a:t>STATUS OF FY 2025 OVERALL FUNDS BY MAJOR PAP –PS</a:t>
            </a:r>
            <a:br>
              <a:rPr lang="en-US" sz="3199" b="1" dirty="0">
                <a:solidFill>
                  <a:srgbClr val="FF0000"/>
                </a:solidFill>
                <a:ea typeface="Century Gothic"/>
                <a:cs typeface="Century Gothic"/>
                <a:sym typeface="Century Gothic"/>
              </a:rPr>
            </a:br>
            <a:r>
              <a:rPr lang="en-US" sz="1999" b="1" dirty="0">
                <a:solidFill>
                  <a:srgbClr val="FF0000"/>
                </a:solidFill>
                <a:ea typeface="Century Gothic"/>
                <a:cs typeface="Century Gothic"/>
                <a:sym typeface="Century Gothic"/>
              </a:rPr>
              <a:t>(IN MILLION PESOS)</a:t>
            </a:r>
          </a:p>
        </p:txBody>
      </p:sp>
    </p:spTree>
    <p:extLst>
      <p:ext uri="{BB962C8B-B14F-4D97-AF65-F5344CB8AC3E}">
        <p14:creationId xmlns:p14="http://schemas.microsoft.com/office/powerpoint/2010/main" val="8021948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52898-66C9-3CBF-3CE4-0C92E7816DD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91076B4-3E19-FE77-8D8D-D55B5FD69B05}"/>
              </a:ext>
            </a:extLst>
          </p:cNvPr>
          <p:cNvSpPr/>
          <p:nvPr/>
        </p:nvSpPr>
        <p:spPr>
          <a:xfrm>
            <a:off x="8376920" y="6115050"/>
            <a:ext cx="1336040" cy="234950"/>
          </a:xfrm>
          <a:prstGeom prst="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extLst>
              <a:ext uri="{FF2B5EF4-FFF2-40B4-BE49-F238E27FC236}">
                <a16:creationId xmlns:a16="http://schemas.microsoft.com/office/drawing/2014/main" id="{6E5849DC-58C9-A979-014A-0B454DA658C6}"/>
              </a:ext>
            </a:extLst>
          </p:cNvPr>
          <p:cNvSpPr/>
          <p:nvPr/>
        </p:nvSpPr>
        <p:spPr>
          <a:xfrm>
            <a:off x="7112000" y="6115050"/>
            <a:ext cx="1143000" cy="234950"/>
          </a:xfrm>
          <a:prstGeom prst="rect">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graphicFrame>
        <p:nvGraphicFramePr>
          <p:cNvPr id="6" name="Chart 5">
            <a:extLst>
              <a:ext uri="{FF2B5EF4-FFF2-40B4-BE49-F238E27FC236}">
                <a16:creationId xmlns:a16="http://schemas.microsoft.com/office/drawing/2014/main" id="{9181D3AF-35CA-277C-130E-492ACCD1D953}"/>
              </a:ext>
            </a:extLst>
          </p:cNvPr>
          <p:cNvGraphicFramePr>
            <a:graphicFrameLocks/>
          </p:cNvGraphicFramePr>
          <p:nvPr>
            <p:extLst>
              <p:ext uri="{D42A27DB-BD31-4B8C-83A1-F6EECF244321}">
                <p14:modId xmlns:p14="http://schemas.microsoft.com/office/powerpoint/2010/main" val="3177138078"/>
              </p:ext>
            </p:extLst>
          </p:nvPr>
        </p:nvGraphicFramePr>
        <p:xfrm>
          <a:off x="1398157" y="810342"/>
          <a:ext cx="10800293" cy="5679557"/>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554;p8">
            <a:extLst>
              <a:ext uri="{FF2B5EF4-FFF2-40B4-BE49-F238E27FC236}">
                <a16:creationId xmlns:a16="http://schemas.microsoft.com/office/drawing/2014/main" id="{D527D8CE-956D-4F20-A366-FA04957AAC54}"/>
              </a:ext>
            </a:extLst>
          </p:cNvPr>
          <p:cNvSpPr txBox="1">
            <a:spLocks/>
          </p:cNvSpPr>
          <p:nvPr/>
        </p:nvSpPr>
        <p:spPr>
          <a:xfrm>
            <a:off x="1" y="0"/>
            <a:ext cx="12188824" cy="791092"/>
          </a:xfrm>
          <a:prstGeom prst="rect">
            <a:avLst/>
          </a:prstGeom>
          <a:noFill/>
          <a:ln>
            <a:noFill/>
          </a:ln>
        </p:spPr>
        <p:txBody>
          <a:bodyPr spcFirstLastPara="1" wrap="square" lIns="91401" tIns="45688" rIns="91401" bIns="45688"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ts val="2800"/>
            </a:pPr>
            <a:r>
              <a:rPr lang="en-US" sz="2799" b="1" dirty="0">
                <a:solidFill>
                  <a:srgbClr val="FF0000"/>
                </a:solidFill>
                <a:ea typeface="Century Gothic"/>
                <a:cs typeface="Century Gothic"/>
                <a:sym typeface="Century Gothic"/>
              </a:rPr>
              <a:t>STATUS OF FY 2025 OVERALL FUNDS BY MAJOR PAP –PS</a:t>
            </a:r>
            <a:br>
              <a:rPr lang="en-US" sz="3199" b="1" dirty="0">
                <a:solidFill>
                  <a:srgbClr val="FF0000"/>
                </a:solidFill>
                <a:ea typeface="Century Gothic"/>
                <a:cs typeface="Century Gothic"/>
                <a:sym typeface="Century Gothic"/>
              </a:rPr>
            </a:br>
            <a:r>
              <a:rPr lang="en-US" sz="1999" b="1" dirty="0">
                <a:solidFill>
                  <a:srgbClr val="FF0000"/>
                </a:solidFill>
                <a:ea typeface="Century Gothic"/>
                <a:cs typeface="Century Gothic"/>
                <a:sym typeface="Century Gothic"/>
              </a:rPr>
              <a:t>(IN MILLION PESOS)</a:t>
            </a:r>
          </a:p>
        </p:txBody>
      </p:sp>
    </p:spTree>
    <p:extLst>
      <p:ext uri="{BB962C8B-B14F-4D97-AF65-F5344CB8AC3E}">
        <p14:creationId xmlns:p14="http://schemas.microsoft.com/office/powerpoint/2010/main" val="323277120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3CA32FE-AED4-0665-D55B-218CF5555D4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83A1E0C-9021-79FE-71D3-218C5733FA35}"/>
              </a:ext>
            </a:extLst>
          </p:cNvPr>
          <p:cNvGraphicFramePr>
            <a:graphicFrameLocks noGrp="1"/>
          </p:cNvGraphicFramePr>
          <p:nvPr>
            <p:extLst>
              <p:ext uri="{D42A27DB-BD31-4B8C-83A1-F6EECF244321}">
                <p14:modId xmlns:p14="http://schemas.microsoft.com/office/powerpoint/2010/main" val="3935155057"/>
              </p:ext>
            </p:extLst>
          </p:nvPr>
        </p:nvGraphicFramePr>
        <p:xfrm>
          <a:off x="48126" y="991440"/>
          <a:ext cx="12092572" cy="5773436"/>
        </p:xfrm>
        <a:graphic>
          <a:graphicData uri="http://schemas.openxmlformats.org/drawingml/2006/table">
            <a:tbl>
              <a:tblPr firstRow="1" bandRow="1">
                <a:tableStyleId>{87BBE217-31D9-4F7C-999F-5D909A147C1F}</a:tableStyleId>
              </a:tblPr>
              <a:tblGrid>
                <a:gridCol w="4641838">
                  <a:extLst>
                    <a:ext uri="{9D8B030D-6E8A-4147-A177-3AD203B41FA5}">
                      <a16:colId xmlns:a16="http://schemas.microsoft.com/office/drawing/2014/main" val="511794055"/>
                    </a:ext>
                  </a:extLst>
                </a:gridCol>
                <a:gridCol w="1637414">
                  <a:extLst>
                    <a:ext uri="{9D8B030D-6E8A-4147-A177-3AD203B41FA5}">
                      <a16:colId xmlns:a16="http://schemas.microsoft.com/office/drawing/2014/main" val="3925340129"/>
                    </a:ext>
                  </a:extLst>
                </a:gridCol>
                <a:gridCol w="1371600">
                  <a:extLst>
                    <a:ext uri="{9D8B030D-6E8A-4147-A177-3AD203B41FA5}">
                      <a16:colId xmlns:a16="http://schemas.microsoft.com/office/drawing/2014/main" val="2500261734"/>
                    </a:ext>
                  </a:extLst>
                </a:gridCol>
                <a:gridCol w="1467293">
                  <a:extLst>
                    <a:ext uri="{9D8B030D-6E8A-4147-A177-3AD203B41FA5}">
                      <a16:colId xmlns:a16="http://schemas.microsoft.com/office/drawing/2014/main" val="411691552"/>
                    </a:ext>
                  </a:extLst>
                </a:gridCol>
                <a:gridCol w="1424762">
                  <a:extLst>
                    <a:ext uri="{9D8B030D-6E8A-4147-A177-3AD203B41FA5}">
                      <a16:colId xmlns:a16="http://schemas.microsoft.com/office/drawing/2014/main" val="565037559"/>
                    </a:ext>
                  </a:extLst>
                </a:gridCol>
                <a:gridCol w="1549665">
                  <a:extLst>
                    <a:ext uri="{9D8B030D-6E8A-4147-A177-3AD203B41FA5}">
                      <a16:colId xmlns:a16="http://schemas.microsoft.com/office/drawing/2014/main" val="1909926752"/>
                    </a:ext>
                  </a:extLst>
                </a:gridCol>
              </a:tblGrid>
              <a:tr h="230116">
                <a:tc>
                  <a:txBody>
                    <a:bodyPr/>
                    <a:lstStyle/>
                    <a:p>
                      <a:pPr algn="ctr" fontAlgn="b">
                        <a:buNone/>
                      </a:pPr>
                      <a:r>
                        <a:rPr lang="en-PH" sz="1100" u="none" strike="noStrike">
                          <a:effectLst/>
                        </a:rPr>
                        <a:t>PAP</a:t>
                      </a:r>
                      <a:endParaRPr lang="en-PH" sz="11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dirty="0">
                          <a:effectLst/>
                        </a:rPr>
                        <a:t>Allotments</a:t>
                      </a:r>
                      <a:endParaRPr lang="en-PH" sz="11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a:effectLst/>
                        </a:rPr>
                        <a:t>Obligation</a:t>
                      </a:r>
                      <a:endParaRPr lang="en-PH" sz="11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a:effectLst/>
                        </a:rPr>
                        <a:t>Obligation Rate</a:t>
                      </a:r>
                      <a:endParaRPr lang="en-PH" sz="11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dirty="0">
                          <a:effectLst/>
                        </a:rPr>
                        <a:t>Disbursement </a:t>
                      </a:r>
                      <a:endParaRPr lang="en-PH" sz="11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a:effectLst/>
                        </a:rPr>
                        <a:t>Disbursement Rate</a:t>
                      </a:r>
                      <a:endParaRPr lang="en-PH" sz="11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8177341"/>
                  </a:ext>
                </a:extLst>
              </a:tr>
              <a:tr h="230116">
                <a:tc>
                  <a:txBody>
                    <a:bodyPr/>
                    <a:lstStyle/>
                    <a:p>
                      <a:pPr algn="l" fontAlgn="b">
                        <a:buNone/>
                      </a:pPr>
                      <a:r>
                        <a:rPr lang="en-PH" sz="1100" b="1" u="none" strike="noStrike" dirty="0">
                          <a:effectLst/>
                        </a:rPr>
                        <a:t>Operation of School  - Elementary</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30,619,000.00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30,619,000.00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26,397,031.88</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86.21%</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8923232"/>
                  </a:ext>
                </a:extLst>
              </a:tr>
              <a:tr h="230116">
                <a:tc>
                  <a:txBody>
                    <a:bodyPr/>
                    <a:lstStyle/>
                    <a:p>
                      <a:pPr algn="l" fontAlgn="b">
                        <a:buNone/>
                      </a:pPr>
                      <a:r>
                        <a:rPr lang="en-PH" sz="1100" b="1" u="none" strike="noStrike" dirty="0" err="1">
                          <a:effectLst/>
                        </a:rPr>
                        <a:t>Madarash</a:t>
                      </a:r>
                      <a:r>
                        <a:rPr lang="en-PH" sz="1100" b="1" u="none" strike="noStrike" dirty="0">
                          <a:effectLst/>
                        </a:rPr>
                        <a:t> Education Program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319,000.00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319,000.00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277,000.00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86.83%</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0579271"/>
                  </a:ext>
                </a:extLst>
              </a:tr>
              <a:tr h="230116">
                <a:tc>
                  <a:txBody>
                    <a:bodyPr/>
                    <a:lstStyle/>
                    <a:p>
                      <a:pPr algn="l" fontAlgn="b">
                        <a:buNone/>
                      </a:pPr>
                      <a:r>
                        <a:rPr lang="en-PH" sz="1100" b="1" u="none" strike="noStrike" dirty="0">
                          <a:effectLst/>
                        </a:rPr>
                        <a:t>Building Partnership and Linkages Program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200,000.00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199,861.00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99.93%</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119,080.00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59.58%</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3025230"/>
                  </a:ext>
                </a:extLst>
              </a:tr>
              <a:tr h="230116">
                <a:tc>
                  <a:txBody>
                    <a:bodyPr/>
                    <a:lstStyle/>
                    <a:p>
                      <a:pPr algn="l" fontAlgn="b">
                        <a:buNone/>
                      </a:pPr>
                      <a:r>
                        <a:rPr lang="en-PH" sz="1100" b="1" u="none" strike="noStrike" dirty="0">
                          <a:effectLst/>
                        </a:rPr>
                        <a:t>General Supervision and Management – Regional Office</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418,000.00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417,000.00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99.76%</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417,000.00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8933917"/>
                  </a:ext>
                </a:extLst>
              </a:tr>
              <a:tr h="230116">
                <a:tc>
                  <a:txBody>
                    <a:bodyPr/>
                    <a:lstStyle/>
                    <a:p>
                      <a:pPr algn="l" fontAlgn="b">
                        <a:buNone/>
                      </a:pPr>
                      <a:r>
                        <a:rPr lang="en-PH" sz="1100" b="1" u="none" strike="noStrike" dirty="0">
                          <a:effectLst/>
                        </a:rPr>
                        <a:t>Development and Promotions of Campus Journalism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126,512.14</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125,417.80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99.13%</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74,567.80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59.46%</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1195486"/>
                  </a:ext>
                </a:extLst>
              </a:tr>
              <a:tr h="230116">
                <a:tc>
                  <a:txBody>
                    <a:bodyPr/>
                    <a:lstStyle/>
                    <a:p>
                      <a:pPr algn="l" fontAlgn="b">
                        <a:buNone/>
                      </a:pPr>
                      <a:r>
                        <a:rPr lang="en-PH" sz="1100" b="1" u="none" strike="noStrike" dirty="0">
                          <a:effectLst/>
                        </a:rPr>
                        <a:t>DepEd-Election Task Force </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333,675.00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328,051.00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98.31%</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198,722.00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60.58%</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2154541"/>
                  </a:ext>
                </a:extLst>
              </a:tr>
              <a:tr h="230116">
                <a:tc>
                  <a:txBody>
                    <a:bodyPr/>
                    <a:lstStyle/>
                    <a:p>
                      <a:pPr algn="l" fontAlgn="b">
                        <a:buNone/>
                      </a:pPr>
                      <a:r>
                        <a:rPr lang="en-PH" sz="1100" b="1" u="none" strike="noStrike" dirty="0">
                          <a:effectLst/>
                        </a:rPr>
                        <a:t>Operation of School  -  Senior High School</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8,482,000.00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8,290,373.48</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97.74%</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6,783,356.22</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81.82%</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4500151"/>
                  </a:ext>
                </a:extLst>
              </a:tr>
              <a:tr h="230116">
                <a:tc>
                  <a:txBody>
                    <a:bodyPr/>
                    <a:lstStyle/>
                    <a:p>
                      <a:pPr algn="l" fontAlgn="b">
                        <a:buNone/>
                      </a:pPr>
                      <a:r>
                        <a:rPr lang="en-PH" sz="1100" b="1" u="none" strike="noStrike" dirty="0">
                          <a:effectLst/>
                        </a:rPr>
                        <a:t>Operation of School – Junior High School</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19,452,000.00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18,609,549.65</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95.67%</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15,852,766.02</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85.19%</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3881314"/>
                  </a:ext>
                </a:extLst>
              </a:tr>
              <a:tr h="230116">
                <a:tc>
                  <a:txBody>
                    <a:bodyPr/>
                    <a:lstStyle/>
                    <a:p>
                      <a:pPr algn="l" fontAlgn="b">
                        <a:buNone/>
                      </a:pPr>
                      <a:r>
                        <a:rPr lang="en-PH" sz="1100" b="1" u="none" strike="noStrike" dirty="0">
                          <a:effectLst/>
                        </a:rPr>
                        <a:t>Indigenous Peoples Education Program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100,000.00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90,585.00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90.59%</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1712861"/>
                  </a:ext>
                </a:extLst>
              </a:tr>
              <a:tr h="230116">
                <a:tc>
                  <a:txBody>
                    <a:bodyPr/>
                    <a:lstStyle/>
                    <a:p>
                      <a:pPr algn="l" fontAlgn="b">
                        <a:buNone/>
                      </a:pPr>
                      <a:r>
                        <a:rPr lang="en-PH" sz="1100" b="1" u="none" strike="noStrike" dirty="0">
                          <a:effectLst/>
                        </a:rPr>
                        <a:t>General Management and Supervision – Central Office</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1,055,835.00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946,004.97</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89.60%</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787,873.41</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83.28%</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2281771"/>
                  </a:ext>
                </a:extLst>
              </a:tr>
              <a:tr h="230116">
                <a:tc>
                  <a:txBody>
                    <a:bodyPr/>
                    <a:lstStyle/>
                    <a:p>
                      <a:pPr algn="l" fontAlgn="b">
                        <a:buNone/>
                      </a:pPr>
                      <a:r>
                        <a:rPr lang="en-PH" sz="1100" b="1" u="none" strike="noStrike" dirty="0">
                          <a:effectLst/>
                        </a:rPr>
                        <a:t>Physical Fitness and School Sports </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681,875.00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572,547.00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83.97%</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14,020.00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2.45%</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5017160"/>
                  </a:ext>
                </a:extLst>
              </a:tr>
              <a:tr h="230116">
                <a:tc>
                  <a:txBody>
                    <a:bodyPr/>
                    <a:lstStyle/>
                    <a:p>
                      <a:pPr algn="l" fontAlgn="b">
                        <a:buNone/>
                      </a:pPr>
                      <a:r>
                        <a:rPr lang="en-PH" sz="1100" b="1" u="none" strike="noStrike" dirty="0">
                          <a:effectLst/>
                        </a:rPr>
                        <a:t>General Management and Supervision – Division Office</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11,216,000.00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8,995,149.34</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80.20%</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6,459,061.31</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71.81%</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3221050"/>
                  </a:ext>
                </a:extLst>
              </a:tr>
              <a:tr h="230116">
                <a:tc>
                  <a:txBody>
                    <a:bodyPr/>
                    <a:lstStyle/>
                    <a:p>
                      <a:pPr algn="l" fontAlgn="b">
                        <a:buNone/>
                      </a:pPr>
                      <a:r>
                        <a:rPr lang="en-PH" sz="1100" b="1" u="none" strike="noStrike" dirty="0">
                          <a:effectLst/>
                        </a:rPr>
                        <a:t>Learners Support Program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586,000.00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462,181.00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78.87%</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1,458.00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0.32%</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7818137"/>
                  </a:ext>
                </a:extLst>
              </a:tr>
              <a:tr h="230116">
                <a:tc>
                  <a:txBody>
                    <a:bodyPr/>
                    <a:lstStyle/>
                    <a:p>
                      <a:pPr algn="l" fontAlgn="b">
                        <a:buNone/>
                      </a:pPr>
                      <a:r>
                        <a:rPr lang="en-PH" sz="1100" b="1" u="none" strike="noStrike" dirty="0">
                          <a:effectLst/>
                        </a:rPr>
                        <a:t>School Based Feeding Program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14,268,895.00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9,695,319.56</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67.95%</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1,749,855.36</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18.05%</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25437608"/>
                  </a:ext>
                </a:extLst>
              </a:tr>
              <a:tr h="230116">
                <a:tc>
                  <a:txBody>
                    <a:bodyPr/>
                    <a:lstStyle/>
                    <a:p>
                      <a:pPr algn="l" fontAlgn="b">
                        <a:buNone/>
                      </a:pPr>
                      <a:r>
                        <a:rPr lang="en-PH" sz="1100" b="1" u="none" strike="noStrike" dirty="0">
                          <a:effectLst/>
                        </a:rPr>
                        <a:t>Special Needs Education Program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776,428.00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496,800.00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63.99%</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65411023"/>
                  </a:ext>
                </a:extLst>
              </a:tr>
              <a:tr h="230116">
                <a:tc>
                  <a:txBody>
                    <a:bodyPr/>
                    <a:lstStyle/>
                    <a:p>
                      <a:pPr algn="l" fontAlgn="b">
                        <a:buNone/>
                      </a:pPr>
                      <a:r>
                        <a:rPr lang="en-PH" sz="1100" b="1" u="none" strike="noStrike" dirty="0">
                          <a:effectLst/>
                        </a:rPr>
                        <a:t>Learning Tools and Equipment-SME</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203,040.00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127,640.00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62.86%</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7455603"/>
                  </a:ext>
                </a:extLst>
              </a:tr>
              <a:tr h="230116">
                <a:tc>
                  <a:txBody>
                    <a:bodyPr/>
                    <a:lstStyle/>
                    <a:p>
                      <a:pPr algn="l" fontAlgn="b">
                        <a:buNone/>
                      </a:pPr>
                      <a:r>
                        <a:rPr lang="en-PH" sz="1100" b="1" u="none" strike="noStrike" dirty="0">
                          <a:effectLst/>
                        </a:rPr>
                        <a:t>Disaster Preparedness and Response Program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245,600.00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148,522.00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60.47%</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136,322.00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91.79%</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6174277"/>
                  </a:ext>
                </a:extLst>
              </a:tr>
              <a:tr h="293295">
                <a:tc>
                  <a:txBody>
                    <a:bodyPr/>
                    <a:lstStyle/>
                    <a:p>
                      <a:pPr algn="l" fontAlgn="b">
                        <a:buNone/>
                      </a:pPr>
                      <a:r>
                        <a:rPr lang="en-PH" sz="1100" b="1" u="none" strike="noStrike" dirty="0">
                          <a:effectLst/>
                        </a:rPr>
                        <a:t>Textbooks and Other instructional Materials</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7,591,423.20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3,308,689.50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43.58%</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142,066.50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4.29%</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09529865"/>
                  </a:ext>
                </a:extLst>
              </a:tr>
              <a:tr h="230116">
                <a:tc>
                  <a:txBody>
                    <a:bodyPr/>
                    <a:lstStyle/>
                    <a:p>
                      <a:pPr algn="l" fontAlgn="b">
                        <a:buNone/>
                      </a:pPr>
                      <a:r>
                        <a:rPr lang="en-PH" sz="1100" b="1" u="none" strike="noStrike" dirty="0">
                          <a:effectLst/>
                        </a:rPr>
                        <a:t>Basic Education Curriculum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3,884,488.97</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368,055.50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9.48%</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13,245.00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3.60%</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4832541"/>
                  </a:ext>
                </a:extLst>
              </a:tr>
              <a:tr h="353007">
                <a:tc>
                  <a:txBody>
                    <a:bodyPr/>
                    <a:lstStyle/>
                    <a:p>
                      <a:pPr algn="l" fontAlgn="b">
                        <a:buNone/>
                      </a:pPr>
                      <a:r>
                        <a:rPr lang="en-PH" sz="1100" b="1" u="none" strike="noStrike" dirty="0">
                          <a:effectLst/>
                        </a:rPr>
                        <a:t>Organizational and Professional Development of Non-Teaching Personnel</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94,000.00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0.00%</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0.00%</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9034640"/>
                  </a:ext>
                </a:extLst>
              </a:tr>
              <a:tr h="230116">
                <a:tc>
                  <a:txBody>
                    <a:bodyPr/>
                    <a:lstStyle/>
                    <a:p>
                      <a:pPr algn="l" fontAlgn="b">
                        <a:buNone/>
                      </a:pPr>
                      <a:r>
                        <a:rPr lang="en-PH" sz="1100" b="1" u="none" strike="noStrike" dirty="0">
                          <a:effectLst/>
                        </a:rPr>
                        <a:t>Early Language Literacy and Numeracy</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50,088.63</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2967576"/>
                  </a:ext>
                </a:extLst>
              </a:tr>
              <a:tr h="230116">
                <a:tc>
                  <a:txBody>
                    <a:bodyPr/>
                    <a:lstStyle/>
                    <a:p>
                      <a:pPr algn="l" fontAlgn="b">
                        <a:buNone/>
                      </a:pPr>
                      <a:r>
                        <a:rPr lang="en-PH" sz="1100" b="1" u="none" strike="noStrike" dirty="0">
                          <a:effectLst/>
                        </a:rPr>
                        <a:t>Multigrade Education</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70,858.78</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3145792"/>
                  </a:ext>
                </a:extLst>
              </a:tr>
              <a:tr h="294698">
                <a:tc>
                  <a:txBody>
                    <a:bodyPr/>
                    <a:lstStyle/>
                    <a:p>
                      <a:pPr algn="l" fontAlgn="b">
                        <a:buNone/>
                      </a:pPr>
                      <a:r>
                        <a:rPr lang="en-PH" sz="1100" b="1" u="none" strike="noStrike" dirty="0">
                          <a:effectLst/>
                        </a:rPr>
                        <a:t>Computerization Program</a:t>
                      </a:r>
                      <a:endParaRPr lang="en-PH" sz="11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167,200.00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19757603"/>
                  </a:ext>
                </a:extLst>
              </a:tr>
            </a:tbl>
          </a:graphicData>
        </a:graphic>
      </p:graphicFrame>
      <p:sp>
        <p:nvSpPr>
          <p:cNvPr id="3" name="Google Shape;554;p8">
            <a:extLst>
              <a:ext uri="{FF2B5EF4-FFF2-40B4-BE49-F238E27FC236}">
                <a16:creationId xmlns:a16="http://schemas.microsoft.com/office/drawing/2014/main" id="{430013A1-9948-2AA5-EE64-2221992D35B1}"/>
              </a:ext>
            </a:extLst>
          </p:cNvPr>
          <p:cNvSpPr txBox="1">
            <a:spLocks/>
          </p:cNvSpPr>
          <p:nvPr/>
        </p:nvSpPr>
        <p:spPr>
          <a:xfrm>
            <a:off x="0" y="-10514"/>
            <a:ext cx="12188824" cy="914162"/>
          </a:xfrm>
          <a:prstGeom prst="rect">
            <a:avLst/>
          </a:prstGeom>
          <a:noFill/>
          <a:ln>
            <a:noFill/>
          </a:ln>
        </p:spPr>
        <p:txBody>
          <a:bodyPr spcFirstLastPara="1" wrap="square" lIns="91401" tIns="45688" rIns="91401" bIns="45688"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9pPr>
          </a:lstStyle>
          <a:p>
            <a:pPr>
              <a:buSzPts val="2800"/>
            </a:pPr>
            <a:r>
              <a:rPr lang="en-US" sz="2799" b="1" dirty="0">
                <a:solidFill>
                  <a:srgbClr val="FF0000"/>
                </a:solidFill>
                <a:ea typeface="Century Gothic"/>
                <a:cs typeface="Century Gothic"/>
                <a:sym typeface="Century Gothic"/>
              </a:rPr>
              <a:t>STATUS OF FY 2025 CURRENT FUNDS BY MAJOR PAP MOOE &amp;</a:t>
            </a:r>
            <a:br>
              <a:rPr lang="en-US" sz="3199" b="1" dirty="0">
                <a:solidFill>
                  <a:srgbClr val="FF0000"/>
                </a:solidFill>
                <a:ea typeface="Century Gothic"/>
                <a:cs typeface="Century Gothic"/>
                <a:sym typeface="Century Gothic"/>
              </a:rPr>
            </a:br>
            <a:r>
              <a:rPr lang="en-US" sz="3199" b="1" dirty="0">
                <a:solidFill>
                  <a:srgbClr val="FF0000"/>
                </a:solidFill>
                <a:ea typeface="Century Gothic"/>
                <a:cs typeface="Century Gothic"/>
                <a:sym typeface="Century Gothic"/>
              </a:rPr>
              <a:t>CO </a:t>
            </a:r>
            <a:r>
              <a:rPr lang="en-US" sz="1999" b="1" dirty="0">
                <a:solidFill>
                  <a:srgbClr val="FF0000"/>
                </a:solidFill>
                <a:ea typeface="Century Gothic"/>
                <a:cs typeface="Century Gothic"/>
                <a:sym typeface="Century Gothic"/>
              </a:rPr>
              <a:t>(IN MILLION PESOS)</a:t>
            </a:r>
          </a:p>
        </p:txBody>
      </p:sp>
    </p:spTree>
    <p:extLst>
      <p:ext uri="{BB962C8B-B14F-4D97-AF65-F5344CB8AC3E}">
        <p14:creationId xmlns:p14="http://schemas.microsoft.com/office/powerpoint/2010/main" val="123147236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58050B-9D54-2788-7037-73D6CDB294B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C6D7B2C-0B28-7A61-34D4-F6996324107D}"/>
              </a:ext>
            </a:extLst>
          </p:cNvPr>
          <p:cNvSpPr/>
          <p:nvPr/>
        </p:nvSpPr>
        <p:spPr>
          <a:xfrm>
            <a:off x="8064500" y="5924550"/>
            <a:ext cx="1377950" cy="260350"/>
          </a:xfrm>
          <a:prstGeom prst="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extLst>
              <a:ext uri="{FF2B5EF4-FFF2-40B4-BE49-F238E27FC236}">
                <a16:creationId xmlns:a16="http://schemas.microsoft.com/office/drawing/2014/main" id="{10455600-4CEA-E329-6FEF-4B77845577C2}"/>
              </a:ext>
            </a:extLst>
          </p:cNvPr>
          <p:cNvSpPr/>
          <p:nvPr/>
        </p:nvSpPr>
        <p:spPr>
          <a:xfrm>
            <a:off x="6845300" y="5924550"/>
            <a:ext cx="1117600" cy="260350"/>
          </a:xfrm>
          <a:prstGeom prst="rect">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graphicFrame>
        <p:nvGraphicFramePr>
          <p:cNvPr id="6" name="Chart 5">
            <a:extLst>
              <a:ext uri="{FF2B5EF4-FFF2-40B4-BE49-F238E27FC236}">
                <a16:creationId xmlns:a16="http://schemas.microsoft.com/office/drawing/2014/main" id="{E56E79D0-7049-B91C-794D-A1061E625D52}"/>
              </a:ext>
            </a:extLst>
          </p:cNvPr>
          <p:cNvGraphicFramePr>
            <a:graphicFrameLocks/>
          </p:cNvGraphicFramePr>
          <p:nvPr>
            <p:extLst>
              <p:ext uri="{D42A27DB-BD31-4B8C-83A1-F6EECF244321}">
                <p14:modId xmlns:p14="http://schemas.microsoft.com/office/powerpoint/2010/main" val="2095287936"/>
              </p:ext>
            </p:extLst>
          </p:nvPr>
        </p:nvGraphicFramePr>
        <p:xfrm>
          <a:off x="1042287" y="446567"/>
          <a:ext cx="11083038" cy="5791730"/>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554;p8">
            <a:extLst>
              <a:ext uri="{FF2B5EF4-FFF2-40B4-BE49-F238E27FC236}">
                <a16:creationId xmlns:a16="http://schemas.microsoft.com/office/drawing/2014/main" id="{143A6DD3-8FA8-3544-3BF3-4D8EF02C36F2}"/>
              </a:ext>
            </a:extLst>
          </p:cNvPr>
          <p:cNvSpPr txBox="1">
            <a:spLocks/>
          </p:cNvSpPr>
          <p:nvPr/>
        </p:nvSpPr>
        <p:spPr>
          <a:xfrm>
            <a:off x="0" y="-10514"/>
            <a:ext cx="12188824" cy="914162"/>
          </a:xfrm>
          <a:prstGeom prst="rect">
            <a:avLst/>
          </a:prstGeom>
          <a:noFill/>
          <a:ln>
            <a:noFill/>
          </a:ln>
        </p:spPr>
        <p:txBody>
          <a:bodyPr spcFirstLastPara="1" wrap="square" lIns="91401" tIns="45688" rIns="91401" bIns="45688"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9pPr>
          </a:lstStyle>
          <a:p>
            <a:pPr>
              <a:buSzPts val="2800"/>
            </a:pPr>
            <a:r>
              <a:rPr lang="en-US" sz="2799" b="1" dirty="0">
                <a:solidFill>
                  <a:srgbClr val="FF0000"/>
                </a:solidFill>
                <a:ea typeface="Century Gothic"/>
                <a:cs typeface="Century Gothic"/>
                <a:sym typeface="Century Gothic"/>
              </a:rPr>
              <a:t>STATUS OF FY 2025 CURRENT FUNDS BY MAJOR PAP MOOE &amp;</a:t>
            </a:r>
            <a:br>
              <a:rPr lang="en-US" sz="3199" b="1" dirty="0">
                <a:solidFill>
                  <a:srgbClr val="FF0000"/>
                </a:solidFill>
                <a:ea typeface="Century Gothic"/>
                <a:cs typeface="Century Gothic"/>
                <a:sym typeface="Century Gothic"/>
              </a:rPr>
            </a:br>
            <a:r>
              <a:rPr lang="en-US" sz="3199" b="1" dirty="0">
                <a:solidFill>
                  <a:srgbClr val="FF0000"/>
                </a:solidFill>
                <a:ea typeface="Century Gothic"/>
                <a:cs typeface="Century Gothic"/>
                <a:sym typeface="Century Gothic"/>
              </a:rPr>
              <a:t>CO </a:t>
            </a:r>
            <a:r>
              <a:rPr lang="en-US" sz="1999" b="1" dirty="0">
                <a:solidFill>
                  <a:srgbClr val="FF0000"/>
                </a:solidFill>
                <a:ea typeface="Century Gothic"/>
                <a:cs typeface="Century Gothic"/>
                <a:sym typeface="Century Gothic"/>
              </a:rPr>
              <a:t>(IN MILLION PESOS)</a:t>
            </a:r>
          </a:p>
        </p:txBody>
      </p:sp>
    </p:spTree>
    <p:extLst>
      <p:ext uri="{BB962C8B-B14F-4D97-AF65-F5344CB8AC3E}">
        <p14:creationId xmlns:p14="http://schemas.microsoft.com/office/powerpoint/2010/main" val="24547496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F459629-3E7F-CADC-A213-0ACA0DC1C810}"/>
            </a:ext>
          </a:extLst>
        </p:cNvPr>
        <p:cNvGrpSpPr/>
        <p:nvPr/>
      </p:nvGrpSpPr>
      <p:grpSpPr>
        <a:xfrm>
          <a:off x="0" y="0"/>
          <a:ext cx="0" cy="0"/>
          <a:chOff x="0" y="0"/>
          <a:chExt cx="0" cy="0"/>
        </a:xfrm>
      </p:grpSpPr>
      <p:sp>
        <p:nvSpPr>
          <p:cNvPr id="2" name="Google Shape;554;p8">
            <a:extLst>
              <a:ext uri="{FF2B5EF4-FFF2-40B4-BE49-F238E27FC236}">
                <a16:creationId xmlns:a16="http://schemas.microsoft.com/office/drawing/2014/main" id="{A41DA013-C2EC-182A-C16F-A9FDB4CAB4AC}"/>
              </a:ext>
            </a:extLst>
          </p:cNvPr>
          <p:cNvSpPr txBox="1">
            <a:spLocks/>
          </p:cNvSpPr>
          <p:nvPr/>
        </p:nvSpPr>
        <p:spPr>
          <a:xfrm>
            <a:off x="1" y="893"/>
            <a:ext cx="12188824" cy="914162"/>
          </a:xfrm>
          <a:prstGeom prst="rect">
            <a:avLst/>
          </a:prstGeom>
          <a:noFill/>
          <a:ln>
            <a:noFill/>
          </a:ln>
        </p:spPr>
        <p:txBody>
          <a:bodyPr spcFirstLastPara="1" wrap="square" lIns="91401" tIns="45688" rIns="91401" bIns="45688"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9pPr>
          </a:lstStyle>
          <a:p>
            <a:pPr>
              <a:buSzPts val="2800"/>
            </a:pPr>
            <a:r>
              <a:rPr lang="en-US" sz="2799" b="1">
                <a:solidFill>
                  <a:srgbClr val="FF0000"/>
                </a:solidFill>
                <a:ea typeface="Century Gothic"/>
                <a:cs typeface="Century Gothic"/>
                <a:sym typeface="Century Gothic"/>
              </a:rPr>
              <a:t>STATUS OF FY 2024 CONTINUING FUNDS BY MAJOR PAP</a:t>
            </a:r>
            <a:br>
              <a:rPr lang="en-US" sz="3199" b="1">
                <a:solidFill>
                  <a:srgbClr val="FF0000"/>
                </a:solidFill>
                <a:ea typeface="Century Gothic"/>
                <a:cs typeface="Century Gothic"/>
                <a:sym typeface="Century Gothic"/>
              </a:rPr>
            </a:br>
            <a:r>
              <a:rPr lang="en-US" sz="3199" b="1">
                <a:solidFill>
                  <a:srgbClr val="FF0000"/>
                </a:solidFill>
                <a:ea typeface="Century Gothic"/>
                <a:cs typeface="Century Gothic"/>
                <a:sym typeface="Century Gothic"/>
              </a:rPr>
              <a:t>MOOE &amp; Capital Outlay </a:t>
            </a:r>
            <a:r>
              <a:rPr lang="en-US" sz="1999" b="1">
                <a:solidFill>
                  <a:srgbClr val="FF0000"/>
                </a:solidFill>
                <a:ea typeface="Century Gothic"/>
                <a:cs typeface="Century Gothic"/>
                <a:sym typeface="Century Gothic"/>
              </a:rPr>
              <a:t>(IN MILLION PESOS)</a:t>
            </a:r>
            <a:endParaRPr lang="en-US" sz="1999" b="1" dirty="0">
              <a:solidFill>
                <a:srgbClr val="FF0000"/>
              </a:solidFill>
              <a:ea typeface="Century Gothic"/>
              <a:cs typeface="Century Gothic"/>
              <a:sym typeface="Century Gothic"/>
            </a:endParaRPr>
          </a:p>
        </p:txBody>
      </p:sp>
      <p:graphicFrame>
        <p:nvGraphicFramePr>
          <p:cNvPr id="3" name="Table 2">
            <a:extLst>
              <a:ext uri="{FF2B5EF4-FFF2-40B4-BE49-F238E27FC236}">
                <a16:creationId xmlns:a16="http://schemas.microsoft.com/office/drawing/2014/main" id="{97445946-37AA-E4D4-2AC7-4A156992B98B}"/>
              </a:ext>
            </a:extLst>
          </p:cNvPr>
          <p:cNvGraphicFramePr>
            <a:graphicFrameLocks noGrp="1"/>
          </p:cNvGraphicFramePr>
          <p:nvPr>
            <p:extLst>
              <p:ext uri="{D42A27DB-BD31-4B8C-83A1-F6EECF244321}">
                <p14:modId xmlns:p14="http://schemas.microsoft.com/office/powerpoint/2010/main" val="2445726990"/>
              </p:ext>
            </p:extLst>
          </p:nvPr>
        </p:nvGraphicFramePr>
        <p:xfrm>
          <a:off x="86626" y="905076"/>
          <a:ext cx="12027769" cy="5617508"/>
        </p:xfrm>
        <a:graphic>
          <a:graphicData uri="http://schemas.openxmlformats.org/drawingml/2006/table">
            <a:tbl>
              <a:tblPr firstRow="1" bandRow="1">
                <a:tableStyleId>{87BBE217-31D9-4F7C-999F-5D909A147C1F}</a:tableStyleId>
              </a:tblPr>
              <a:tblGrid>
                <a:gridCol w="4878779">
                  <a:extLst>
                    <a:ext uri="{9D8B030D-6E8A-4147-A177-3AD203B41FA5}">
                      <a16:colId xmlns:a16="http://schemas.microsoft.com/office/drawing/2014/main" val="3030456040"/>
                    </a:ext>
                  </a:extLst>
                </a:gridCol>
                <a:gridCol w="1116418">
                  <a:extLst>
                    <a:ext uri="{9D8B030D-6E8A-4147-A177-3AD203B41FA5}">
                      <a16:colId xmlns:a16="http://schemas.microsoft.com/office/drawing/2014/main" val="2575345760"/>
                    </a:ext>
                  </a:extLst>
                </a:gridCol>
                <a:gridCol w="1594884">
                  <a:extLst>
                    <a:ext uri="{9D8B030D-6E8A-4147-A177-3AD203B41FA5}">
                      <a16:colId xmlns:a16="http://schemas.microsoft.com/office/drawing/2014/main" val="240952953"/>
                    </a:ext>
                  </a:extLst>
                </a:gridCol>
                <a:gridCol w="1424763">
                  <a:extLst>
                    <a:ext uri="{9D8B030D-6E8A-4147-A177-3AD203B41FA5}">
                      <a16:colId xmlns:a16="http://schemas.microsoft.com/office/drawing/2014/main" val="4096391028"/>
                    </a:ext>
                  </a:extLst>
                </a:gridCol>
                <a:gridCol w="1382232">
                  <a:extLst>
                    <a:ext uri="{9D8B030D-6E8A-4147-A177-3AD203B41FA5}">
                      <a16:colId xmlns:a16="http://schemas.microsoft.com/office/drawing/2014/main" val="3873271630"/>
                    </a:ext>
                  </a:extLst>
                </a:gridCol>
                <a:gridCol w="1630693">
                  <a:extLst>
                    <a:ext uri="{9D8B030D-6E8A-4147-A177-3AD203B41FA5}">
                      <a16:colId xmlns:a16="http://schemas.microsoft.com/office/drawing/2014/main" val="720142697"/>
                    </a:ext>
                  </a:extLst>
                </a:gridCol>
              </a:tblGrid>
              <a:tr h="661884">
                <a:tc>
                  <a:txBody>
                    <a:bodyPr/>
                    <a:lstStyle/>
                    <a:p>
                      <a:pPr algn="ctr" fontAlgn="b">
                        <a:buNone/>
                      </a:pPr>
                      <a:r>
                        <a:rPr lang="en-PH" sz="1100" u="none" strike="noStrike" dirty="0">
                          <a:effectLst/>
                        </a:rPr>
                        <a:t>PAP</a:t>
                      </a:r>
                      <a:endParaRPr lang="en-PH" sz="1100" b="0"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a:effectLst/>
                        </a:rPr>
                        <a:t>Allotment</a:t>
                      </a:r>
                      <a:endParaRPr lang="en-PH" sz="1100" b="0"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a:effectLst/>
                        </a:rPr>
                        <a:t>Obligation </a:t>
                      </a:r>
                      <a:endParaRPr lang="en-PH" sz="1100" b="0"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a:effectLst/>
                        </a:rPr>
                        <a:t>Obligation Rate</a:t>
                      </a:r>
                      <a:endParaRPr lang="en-PH" sz="1100" b="0"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a:effectLst/>
                        </a:rPr>
                        <a:t>Disbursement</a:t>
                      </a:r>
                      <a:endParaRPr lang="en-PH" sz="1100" b="0"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u="none" strike="noStrike">
                          <a:effectLst/>
                        </a:rPr>
                        <a:t>Disbursement Rate</a:t>
                      </a:r>
                      <a:endParaRPr lang="en-PH" sz="1100" b="0"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2803344"/>
                  </a:ext>
                </a:extLst>
              </a:tr>
              <a:tr h="320517">
                <a:tc>
                  <a:txBody>
                    <a:bodyPr/>
                    <a:lstStyle/>
                    <a:p>
                      <a:pPr algn="l" fontAlgn="b">
                        <a:buNone/>
                      </a:pPr>
                      <a:r>
                        <a:rPr lang="en-PH" sz="1100" b="1" u="none" strike="noStrike">
                          <a:effectLst/>
                        </a:rPr>
                        <a:t>Operation of School -  Elementary</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274,000.00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274,000.00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100.00%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99,000.00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36.13%</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5327806"/>
                  </a:ext>
                </a:extLst>
              </a:tr>
              <a:tr h="363534">
                <a:tc>
                  <a:txBody>
                    <a:bodyPr/>
                    <a:lstStyle/>
                    <a:p>
                      <a:pPr algn="l" fontAlgn="b">
                        <a:buNone/>
                      </a:pPr>
                      <a:r>
                        <a:rPr lang="en-PH" sz="1100" b="1" u="none" strike="noStrike">
                          <a:effectLst/>
                        </a:rPr>
                        <a:t>General Management and Supervisions – Division Office</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350,910.34</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350,910.34</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100.00%</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305,357.79</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87.02%</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4096172"/>
                  </a:ext>
                </a:extLst>
              </a:tr>
              <a:tr h="363534">
                <a:tc>
                  <a:txBody>
                    <a:bodyPr/>
                    <a:lstStyle/>
                    <a:p>
                      <a:pPr algn="l" fontAlgn="b">
                        <a:buNone/>
                      </a:pPr>
                      <a:r>
                        <a:rPr lang="en-PH" sz="1100" b="1" u="none" strike="noStrike">
                          <a:effectLst/>
                        </a:rPr>
                        <a:t>Disaster Preparedness and Response Program</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150,854.75</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150,854.75</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100.00%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26,528.47</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17.59%</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4944136"/>
                  </a:ext>
                </a:extLst>
              </a:tr>
              <a:tr h="363534">
                <a:tc>
                  <a:txBody>
                    <a:bodyPr/>
                    <a:lstStyle/>
                    <a:p>
                      <a:pPr algn="l" fontAlgn="b">
                        <a:buNone/>
                      </a:pPr>
                      <a:r>
                        <a:rPr lang="en-PH" sz="1100" b="1" u="none" strike="noStrike">
                          <a:effectLst/>
                        </a:rPr>
                        <a:t>Building Partner and Linkages Program</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1,944.00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1,944.00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100.00%</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1,944.00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100.00%</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2118178"/>
                  </a:ext>
                </a:extLst>
              </a:tr>
              <a:tr h="363534">
                <a:tc>
                  <a:txBody>
                    <a:bodyPr/>
                    <a:lstStyle/>
                    <a:p>
                      <a:pPr algn="l" fontAlgn="b">
                        <a:buNone/>
                      </a:pPr>
                      <a:r>
                        <a:rPr lang="en-PH" sz="1100" b="1" u="none" strike="noStrike">
                          <a:effectLst/>
                        </a:rPr>
                        <a:t>BEFF-Rehabilitation, Renovation, Repair of Schools Buildings and Water and Sanitation Facilities</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6,957,205.23</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6,944,535.48</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99.82%</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5,976,460.49</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86.06%</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3937851"/>
                  </a:ext>
                </a:extLst>
              </a:tr>
              <a:tr h="307520">
                <a:tc>
                  <a:txBody>
                    <a:bodyPr/>
                    <a:lstStyle/>
                    <a:p>
                      <a:pPr algn="l" fontAlgn="b">
                        <a:buNone/>
                      </a:pPr>
                      <a:r>
                        <a:rPr lang="en-PH" sz="1100" b="1" u="none" strike="noStrike">
                          <a:effectLst/>
                        </a:rPr>
                        <a:t>Early Language Literacy and Numeracy</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1,980.00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1,968.00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99.39%</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1,968.00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100.00%</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441034"/>
                  </a:ext>
                </a:extLst>
              </a:tr>
              <a:tr h="328713">
                <a:tc>
                  <a:txBody>
                    <a:bodyPr/>
                    <a:lstStyle/>
                    <a:p>
                      <a:pPr algn="l" fontAlgn="b">
                        <a:buNone/>
                      </a:pPr>
                      <a:r>
                        <a:rPr lang="en-PH" sz="1100" b="1" u="none" strike="noStrike" dirty="0">
                          <a:effectLst/>
                        </a:rPr>
                        <a:t>Grant of Cash Allowance</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1,151,000.00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1,138,000.00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98.87%</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1,138,000.00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100.00%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02342459"/>
                  </a:ext>
                </a:extLst>
              </a:tr>
              <a:tr h="363534">
                <a:tc>
                  <a:txBody>
                    <a:bodyPr/>
                    <a:lstStyle/>
                    <a:p>
                      <a:pPr algn="l" fontAlgn="b">
                        <a:buNone/>
                      </a:pPr>
                      <a:r>
                        <a:rPr lang="en-PH" sz="1100" b="1" u="none" strike="noStrike">
                          <a:effectLst/>
                        </a:rPr>
                        <a:t>Human Resource Development for Personnel in Schools in Schools and Learning Centers</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983,132.33</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970,389.33</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98.70%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580,020.80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59.77%</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81976735"/>
                  </a:ext>
                </a:extLst>
              </a:tr>
              <a:tr h="363534">
                <a:tc>
                  <a:txBody>
                    <a:bodyPr/>
                    <a:lstStyle/>
                    <a:p>
                      <a:pPr algn="l" fontAlgn="b">
                        <a:buNone/>
                      </a:pPr>
                      <a:r>
                        <a:rPr lang="en-PH" sz="1100" b="1" u="none" strike="noStrike">
                          <a:effectLst/>
                        </a:rPr>
                        <a:t>General Management and Supervisions – Central Office</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4,040,643.08</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3,971,614.52</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98.29%</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1,856,138.14</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46.74%</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7998007"/>
                  </a:ext>
                </a:extLst>
              </a:tr>
              <a:tr h="363534">
                <a:tc>
                  <a:txBody>
                    <a:bodyPr/>
                    <a:lstStyle/>
                    <a:p>
                      <a:pPr algn="l" fontAlgn="b">
                        <a:buNone/>
                      </a:pPr>
                      <a:r>
                        <a:rPr lang="en-PH" sz="1100" b="1" u="none" strike="noStrike">
                          <a:effectLst/>
                        </a:rPr>
                        <a:t>Learning Tools And Equipment -SME</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180,121.01</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176,895.00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98.21%</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0.00%</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9279096"/>
                  </a:ext>
                </a:extLst>
              </a:tr>
              <a:tr h="363534">
                <a:tc>
                  <a:txBody>
                    <a:bodyPr/>
                    <a:lstStyle/>
                    <a:p>
                      <a:pPr algn="l" fontAlgn="b">
                        <a:buNone/>
                      </a:pPr>
                      <a:r>
                        <a:rPr lang="en-PH" sz="1100" b="1" u="none" strike="noStrike">
                          <a:effectLst/>
                        </a:rPr>
                        <a:t>Physical Fitness and School Sports</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632,921.92</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611,871.46</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96.67%</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497,989.90</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81.39%</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759619"/>
                  </a:ext>
                </a:extLst>
              </a:tr>
              <a:tr h="363534">
                <a:tc>
                  <a:txBody>
                    <a:bodyPr/>
                    <a:lstStyle/>
                    <a:p>
                      <a:pPr algn="l" fontAlgn="b">
                        <a:buNone/>
                      </a:pPr>
                      <a:r>
                        <a:rPr lang="en-PH" sz="1100" b="1" u="none" strike="noStrike">
                          <a:effectLst/>
                        </a:rPr>
                        <a:t>Learning Support Program</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607,480.00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586,149.13</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96.49%</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344,345.77</a:t>
                      </a:r>
                      <a:endParaRPr lang="en-PH" sz="1200" b="0"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58.75%</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1377520"/>
                  </a:ext>
                </a:extLst>
              </a:tr>
              <a:tr h="363534">
                <a:tc>
                  <a:txBody>
                    <a:bodyPr/>
                    <a:lstStyle/>
                    <a:p>
                      <a:pPr algn="l" fontAlgn="b">
                        <a:buNone/>
                      </a:pPr>
                      <a:r>
                        <a:rPr lang="en-PH" sz="1100" b="1" u="none" strike="noStrike">
                          <a:effectLst/>
                        </a:rPr>
                        <a:t>School Based Feeding Program</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745,602.57</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708,531.00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95.03%</a:t>
                      </a:r>
                      <a:endParaRPr lang="en-PH" sz="1200" b="1"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271,663.00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38.34%</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542885"/>
                  </a:ext>
                </a:extLst>
              </a:tr>
              <a:tr h="363534">
                <a:tc>
                  <a:txBody>
                    <a:bodyPr/>
                    <a:lstStyle/>
                    <a:p>
                      <a:pPr algn="l" fontAlgn="b">
                        <a:buNone/>
                      </a:pPr>
                      <a:r>
                        <a:rPr lang="en-PH" sz="1100" b="1" u="none" strike="noStrike">
                          <a:effectLst/>
                        </a:rPr>
                        <a:t>Flexible Learning Options – Alternative Learning System</a:t>
                      </a:r>
                      <a:endParaRPr lang="en-PH" sz="1100" b="1" i="0" u="none" strike="noStrike" dirty="0">
                        <a:solidFill>
                          <a:srgbClr val="000000"/>
                        </a:solidFill>
                        <a:effectLst/>
                        <a:latin typeface="Aptos Narrow" panose="020B0004020202020204" pitchFamily="34"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1,739,098.06</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1,639,028.40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94.25%</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390,971.40</a:t>
                      </a:r>
                      <a:endParaRPr lang="en-PH" sz="1200" b="0" i="0" u="none" strike="noStrike">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23.85%</a:t>
                      </a:r>
                      <a:endParaRPr lang="en-PH" sz="1200" b="1" i="0" u="none" strike="noStrike" dirty="0">
                        <a:solidFill>
                          <a:srgbClr val="000000"/>
                        </a:solidFill>
                        <a:effectLst/>
                        <a:latin typeface="Aptos Narrow" panose="020B0004020202020204" pitchFamily="34" charset="0"/>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0765532"/>
                  </a:ext>
                </a:extLst>
              </a:tr>
            </a:tbl>
          </a:graphicData>
        </a:graphic>
      </p:graphicFrame>
    </p:spTree>
    <p:extLst>
      <p:ext uri="{BB962C8B-B14F-4D97-AF65-F5344CB8AC3E}">
        <p14:creationId xmlns:p14="http://schemas.microsoft.com/office/powerpoint/2010/main" val="34952827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447D1A0-A846-0B33-2DF3-E0D01DC70D2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61C3A53-6D4A-67F0-F2A1-D9F7D9DF3F70}"/>
              </a:ext>
            </a:extLst>
          </p:cNvPr>
          <p:cNvSpPr/>
          <p:nvPr/>
        </p:nvSpPr>
        <p:spPr>
          <a:xfrm>
            <a:off x="8187263" y="5731932"/>
            <a:ext cx="1320801" cy="321733"/>
          </a:xfrm>
          <a:prstGeom prst="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extLst>
              <a:ext uri="{FF2B5EF4-FFF2-40B4-BE49-F238E27FC236}">
                <a16:creationId xmlns:a16="http://schemas.microsoft.com/office/drawing/2014/main" id="{ECF9B823-2E6F-F77F-8B3E-40209A43B3A4}"/>
              </a:ext>
            </a:extLst>
          </p:cNvPr>
          <p:cNvSpPr/>
          <p:nvPr/>
        </p:nvSpPr>
        <p:spPr>
          <a:xfrm>
            <a:off x="6908801" y="5731933"/>
            <a:ext cx="1193800" cy="321733"/>
          </a:xfrm>
          <a:prstGeom prst="rect">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graphicFrame>
        <p:nvGraphicFramePr>
          <p:cNvPr id="6" name="Chart 5">
            <a:extLst>
              <a:ext uri="{FF2B5EF4-FFF2-40B4-BE49-F238E27FC236}">
                <a16:creationId xmlns:a16="http://schemas.microsoft.com/office/drawing/2014/main" id="{EDAEFC7E-1411-51C2-5186-44E49CD74BD8}"/>
              </a:ext>
            </a:extLst>
          </p:cNvPr>
          <p:cNvGraphicFramePr>
            <a:graphicFrameLocks/>
          </p:cNvGraphicFramePr>
          <p:nvPr>
            <p:extLst>
              <p:ext uri="{D42A27DB-BD31-4B8C-83A1-F6EECF244321}">
                <p14:modId xmlns:p14="http://schemas.microsoft.com/office/powerpoint/2010/main" val="48429373"/>
              </p:ext>
            </p:extLst>
          </p:nvPr>
        </p:nvGraphicFramePr>
        <p:xfrm>
          <a:off x="1109133" y="1236134"/>
          <a:ext cx="11079692" cy="4927599"/>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554;p8">
            <a:extLst>
              <a:ext uri="{FF2B5EF4-FFF2-40B4-BE49-F238E27FC236}">
                <a16:creationId xmlns:a16="http://schemas.microsoft.com/office/drawing/2014/main" id="{8DAD1492-6864-0428-5F3C-4FFE794D7E52}"/>
              </a:ext>
            </a:extLst>
          </p:cNvPr>
          <p:cNvSpPr txBox="1">
            <a:spLocks/>
          </p:cNvSpPr>
          <p:nvPr/>
        </p:nvSpPr>
        <p:spPr>
          <a:xfrm>
            <a:off x="1" y="893"/>
            <a:ext cx="12188824" cy="914162"/>
          </a:xfrm>
          <a:prstGeom prst="rect">
            <a:avLst/>
          </a:prstGeom>
          <a:noFill/>
          <a:ln>
            <a:noFill/>
          </a:ln>
        </p:spPr>
        <p:txBody>
          <a:bodyPr spcFirstLastPara="1" wrap="square" lIns="91401" tIns="45688" rIns="91401" bIns="45688"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9pPr>
          </a:lstStyle>
          <a:p>
            <a:pPr>
              <a:buSzPts val="2800"/>
            </a:pPr>
            <a:r>
              <a:rPr lang="en-US" sz="2799" b="1">
                <a:solidFill>
                  <a:srgbClr val="FF0000"/>
                </a:solidFill>
                <a:ea typeface="Century Gothic"/>
                <a:cs typeface="Century Gothic"/>
                <a:sym typeface="Century Gothic"/>
              </a:rPr>
              <a:t>STATUS OF FY 2024 CONTINUING FUNDS BY MAJOR PAP</a:t>
            </a:r>
            <a:br>
              <a:rPr lang="en-US" sz="3199" b="1">
                <a:solidFill>
                  <a:srgbClr val="FF0000"/>
                </a:solidFill>
                <a:ea typeface="Century Gothic"/>
                <a:cs typeface="Century Gothic"/>
                <a:sym typeface="Century Gothic"/>
              </a:rPr>
            </a:br>
            <a:r>
              <a:rPr lang="en-US" sz="3199" b="1">
                <a:solidFill>
                  <a:srgbClr val="FF0000"/>
                </a:solidFill>
                <a:ea typeface="Century Gothic"/>
                <a:cs typeface="Century Gothic"/>
                <a:sym typeface="Century Gothic"/>
              </a:rPr>
              <a:t>MOOE &amp; Capital Outlay </a:t>
            </a:r>
            <a:r>
              <a:rPr lang="en-US" sz="1999" b="1">
                <a:solidFill>
                  <a:srgbClr val="FF0000"/>
                </a:solidFill>
                <a:ea typeface="Century Gothic"/>
                <a:cs typeface="Century Gothic"/>
                <a:sym typeface="Century Gothic"/>
              </a:rPr>
              <a:t>(IN MILLION PESOS)</a:t>
            </a:r>
            <a:endParaRPr lang="en-US" sz="1999" b="1" dirty="0">
              <a:solidFill>
                <a:srgbClr val="FF0000"/>
              </a:solidFill>
              <a:ea typeface="Century Gothic"/>
              <a:cs typeface="Century Gothic"/>
              <a:sym typeface="Century Gothic"/>
            </a:endParaRPr>
          </a:p>
        </p:txBody>
      </p:sp>
    </p:spTree>
    <p:extLst>
      <p:ext uri="{BB962C8B-B14F-4D97-AF65-F5344CB8AC3E}">
        <p14:creationId xmlns:p14="http://schemas.microsoft.com/office/powerpoint/2010/main" val="36009504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A59CA2-FC0C-EB33-43DC-CBD739EF2964}"/>
            </a:ext>
          </a:extLst>
        </p:cNvPr>
        <p:cNvGrpSpPr/>
        <p:nvPr/>
      </p:nvGrpSpPr>
      <p:grpSpPr>
        <a:xfrm>
          <a:off x="0" y="0"/>
          <a:ext cx="0" cy="0"/>
          <a:chOff x="0" y="0"/>
          <a:chExt cx="0" cy="0"/>
        </a:xfrm>
      </p:grpSpPr>
      <p:sp>
        <p:nvSpPr>
          <p:cNvPr id="2" name="Google Shape;554;p8">
            <a:extLst>
              <a:ext uri="{FF2B5EF4-FFF2-40B4-BE49-F238E27FC236}">
                <a16:creationId xmlns:a16="http://schemas.microsoft.com/office/drawing/2014/main" id="{C5C21726-79FB-B6E9-F519-7C5BDADD573D}"/>
              </a:ext>
            </a:extLst>
          </p:cNvPr>
          <p:cNvSpPr txBox="1">
            <a:spLocks/>
          </p:cNvSpPr>
          <p:nvPr/>
        </p:nvSpPr>
        <p:spPr>
          <a:xfrm>
            <a:off x="1" y="893"/>
            <a:ext cx="12188824" cy="914162"/>
          </a:xfrm>
          <a:prstGeom prst="rect">
            <a:avLst/>
          </a:prstGeom>
          <a:noFill/>
          <a:ln>
            <a:noFill/>
          </a:ln>
        </p:spPr>
        <p:txBody>
          <a:bodyPr spcFirstLastPara="1" wrap="square" lIns="91401" tIns="45688" rIns="91401" bIns="45688"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9pPr>
          </a:lstStyle>
          <a:p>
            <a:pPr>
              <a:buSzPts val="2800"/>
            </a:pPr>
            <a:r>
              <a:rPr lang="en-US" sz="2799" b="1">
                <a:solidFill>
                  <a:srgbClr val="FF0000"/>
                </a:solidFill>
                <a:ea typeface="Century Gothic"/>
                <a:cs typeface="Century Gothic"/>
                <a:sym typeface="Century Gothic"/>
              </a:rPr>
              <a:t>STATUS OF FY 2024 CONTINUING FUNDS BY MAJOR PAP</a:t>
            </a:r>
            <a:br>
              <a:rPr lang="en-US" sz="3199" b="1">
                <a:solidFill>
                  <a:srgbClr val="FF0000"/>
                </a:solidFill>
                <a:ea typeface="Century Gothic"/>
                <a:cs typeface="Century Gothic"/>
                <a:sym typeface="Century Gothic"/>
              </a:rPr>
            </a:br>
            <a:r>
              <a:rPr lang="en-US" sz="3199" b="1">
                <a:solidFill>
                  <a:srgbClr val="FF0000"/>
                </a:solidFill>
                <a:ea typeface="Century Gothic"/>
                <a:cs typeface="Century Gothic"/>
                <a:sym typeface="Century Gothic"/>
              </a:rPr>
              <a:t>MOOE &amp; Capital Outlay </a:t>
            </a:r>
            <a:r>
              <a:rPr lang="en-US" sz="1999" b="1">
                <a:solidFill>
                  <a:srgbClr val="FF0000"/>
                </a:solidFill>
                <a:ea typeface="Century Gothic"/>
                <a:cs typeface="Century Gothic"/>
                <a:sym typeface="Century Gothic"/>
              </a:rPr>
              <a:t>(IN MILLION PESOS)</a:t>
            </a:r>
            <a:endParaRPr lang="en-US" sz="1999" b="1" dirty="0">
              <a:solidFill>
                <a:srgbClr val="FF0000"/>
              </a:solidFill>
              <a:ea typeface="Century Gothic"/>
              <a:cs typeface="Century Gothic"/>
              <a:sym typeface="Century Gothic"/>
            </a:endParaRPr>
          </a:p>
        </p:txBody>
      </p:sp>
      <p:graphicFrame>
        <p:nvGraphicFramePr>
          <p:cNvPr id="3" name="Table 2">
            <a:extLst>
              <a:ext uri="{FF2B5EF4-FFF2-40B4-BE49-F238E27FC236}">
                <a16:creationId xmlns:a16="http://schemas.microsoft.com/office/drawing/2014/main" id="{D7DBF1E3-B4F5-E5E4-DBAE-6ADF3B5C91A1}"/>
              </a:ext>
            </a:extLst>
          </p:cNvPr>
          <p:cNvGraphicFramePr>
            <a:graphicFrameLocks noGrp="1"/>
          </p:cNvGraphicFramePr>
          <p:nvPr>
            <p:extLst>
              <p:ext uri="{D42A27DB-BD31-4B8C-83A1-F6EECF244321}">
                <p14:modId xmlns:p14="http://schemas.microsoft.com/office/powerpoint/2010/main" val="353803346"/>
              </p:ext>
            </p:extLst>
          </p:nvPr>
        </p:nvGraphicFramePr>
        <p:xfrm>
          <a:off x="38501" y="1402183"/>
          <a:ext cx="12111822" cy="5012963"/>
        </p:xfrm>
        <a:graphic>
          <a:graphicData uri="http://schemas.openxmlformats.org/drawingml/2006/table">
            <a:tbl>
              <a:tblPr firstRow="1" bandRow="1">
                <a:tableStyleId>{87BBE217-31D9-4F7C-999F-5D909A147C1F}</a:tableStyleId>
              </a:tblPr>
              <a:tblGrid>
                <a:gridCol w="3607458">
                  <a:extLst>
                    <a:ext uri="{9D8B030D-6E8A-4147-A177-3AD203B41FA5}">
                      <a16:colId xmlns:a16="http://schemas.microsoft.com/office/drawing/2014/main" val="2990295887"/>
                    </a:ext>
                  </a:extLst>
                </a:gridCol>
                <a:gridCol w="1477925">
                  <a:extLst>
                    <a:ext uri="{9D8B030D-6E8A-4147-A177-3AD203B41FA5}">
                      <a16:colId xmlns:a16="http://schemas.microsoft.com/office/drawing/2014/main" val="1885643711"/>
                    </a:ext>
                  </a:extLst>
                </a:gridCol>
                <a:gridCol w="2073349">
                  <a:extLst>
                    <a:ext uri="{9D8B030D-6E8A-4147-A177-3AD203B41FA5}">
                      <a16:colId xmlns:a16="http://schemas.microsoft.com/office/drawing/2014/main" val="3835245483"/>
                    </a:ext>
                  </a:extLst>
                </a:gridCol>
                <a:gridCol w="1796903">
                  <a:extLst>
                    <a:ext uri="{9D8B030D-6E8A-4147-A177-3AD203B41FA5}">
                      <a16:colId xmlns:a16="http://schemas.microsoft.com/office/drawing/2014/main" val="4094112566"/>
                    </a:ext>
                  </a:extLst>
                </a:gridCol>
                <a:gridCol w="1488558">
                  <a:extLst>
                    <a:ext uri="{9D8B030D-6E8A-4147-A177-3AD203B41FA5}">
                      <a16:colId xmlns:a16="http://schemas.microsoft.com/office/drawing/2014/main" val="3918158926"/>
                    </a:ext>
                  </a:extLst>
                </a:gridCol>
                <a:gridCol w="1667629">
                  <a:extLst>
                    <a:ext uri="{9D8B030D-6E8A-4147-A177-3AD203B41FA5}">
                      <a16:colId xmlns:a16="http://schemas.microsoft.com/office/drawing/2014/main" val="101734263"/>
                    </a:ext>
                  </a:extLst>
                </a:gridCol>
              </a:tblGrid>
              <a:tr h="362445">
                <a:tc>
                  <a:txBody>
                    <a:bodyPr/>
                    <a:lstStyle/>
                    <a:p>
                      <a:pPr algn="ctr" fontAlgn="b">
                        <a:buNone/>
                      </a:pPr>
                      <a:r>
                        <a:rPr lang="en-PH" sz="1100" b="1" u="none" strike="noStrike" dirty="0">
                          <a:effectLst/>
                        </a:rPr>
                        <a:t>PAP</a:t>
                      </a:r>
                      <a:endParaRPr lang="en-PH" sz="1100" b="1"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b="1" u="none" strike="noStrike" dirty="0">
                          <a:effectLst/>
                        </a:rPr>
                        <a:t>Allotment</a:t>
                      </a:r>
                      <a:endParaRPr lang="en-PH" sz="1100" b="1"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b="1" u="none" strike="noStrike" dirty="0">
                          <a:effectLst/>
                        </a:rPr>
                        <a:t>Obligation </a:t>
                      </a:r>
                      <a:endParaRPr lang="en-PH" sz="1100" b="1"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b="1" u="none" strike="noStrike" dirty="0">
                          <a:effectLst/>
                        </a:rPr>
                        <a:t>Obligation Rate</a:t>
                      </a:r>
                      <a:endParaRPr lang="en-PH" sz="1100" b="1"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b="1" u="none" strike="noStrike" dirty="0">
                          <a:effectLst/>
                        </a:rPr>
                        <a:t>Disbursement</a:t>
                      </a:r>
                      <a:endParaRPr lang="en-PH" sz="1100" b="1"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buNone/>
                      </a:pPr>
                      <a:r>
                        <a:rPr lang="en-PH" sz="1100" b="1" u="none" strike="noStrike" dirty="0">
                          <a:effectLst/>
                        </a:rPr>
                        <a:t>Disbursement Rate</a:t>
                      </a:r>
                      <a:endParaRPr lang="en-PH" sz="1100" b="1" i="0" u="none" strike="noStrike" dirty="0">
                        <a:solidFill>
                          <a:srgbClr val="000000"/>
                        </a:solidFill>
                        <a:effectLst/>
                        <a:latin typeface="Aptos Narrow" panose="020B0004020202020204" pitchFamily="34"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3531405"/>
                  </a:ext>
                </a:extLst>
              </a:tr>
              <a:tr h="362445">
                <a:tc>
                  <a:txBody>
                    <a:bodyPr/>
                    <a:lstStyle/>
                    <a:p>
                      <a:pPr algn="l" fontAlgn="b">
                        <a:buNone/>
                      </a:pPr>
                      <a:r>
                        <a:rPr lang="en-PH" sz="1100" b="1" u="none" strike="noStrike" dirty="0">
                          <a:effectLst/>
                        </a:rPr>
                        <a:t>Organizational and Professional Development for Non-Teaching Personnel</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149,195.00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140,608.00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94.24%</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16,244.00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11.55%</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566386"/>
                  </a:ext>
                </a:extLst>
              </a:tr>
              <a:tr h="362445">
                <a:tc>
                  <a:txBody>
                    <a:bodyPr/>
                    <a:lstStyle/>
                    <a:p>
                      <a:pPr algn="l" fontAlgn="b">
                        <a:buNone/>
                      </a:pPr>
                      <a:r>
                        <a:rPr lang="en-PH" sz="1100" b="1" u="none" strike="noStrike" dirty="0">
                          <a:effectLst/>
                        </a:rPr>
                        <a:t>National Assessment System for Basic Education</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1,604,641.33</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1,457,382.00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90.82%</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3373239"/>
                  </a:ext>
                </a:extLst>
              </a:tr>
              <a:tr h="362445">
                <a:tc>
                  <a:txBody>
                    <a:bodyPr/>
                    <a:lstStyle/>
                    <a:p>
                      <a:pPr algn="l" fontAlgn="b">
                        <a:buNone/>
                      </a:pPr>
                      <a:r>
                        <a:rPr lang="en-PH" sz="1100" b="1" u="none" strike="noStrike" dirty="0">
                          <a:effectLst/>
                        </a:rPr>
                        <a:t>Flexible Learning Options – Learning Resources </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1,140,405.00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1,024,007.14</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89.79%</a:t>
                      </a:r>
                      <a:endParaRPr lang="en-PH" sz="1200" b="1"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992,472.00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96.92%</a:t>
                      </a:r>
                      <a:endParaRPr lang="en-PH" sz="1200" b="1"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12576072"/>
                  </a:ext>
                </a:extLst>
              </a:tr>
              <a:tr h="362445">
                <a:tc>
                  <a:txBody>
                    <a:bodyPr/>
                    <a:lstStyle/>
                    <a:p>
                      <a:pPr algn="l" fontAlgn="b">
                        <a:buNone/>
                      </a:pPr>
                      <a:r>
                        <a:rPr lang="en-PH" sz="1100" b="1" u="none" strike="noStrike" dirty="0">
                          <a:effectLst/>
                        </a:rPr>
                        <a:t>Textbooks and Other Instructional Materials</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2,392,242.40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2,088,326.37</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87.30%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944,666.24</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45.24%</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1769889"/>
                  </a:ext>
                </a:extLst>
              </a:tr>
              <a:tr h="362445">
                <a:tc>
                  <a:txBody>
                    <a:bodyPr/>
                    <a:lstStyle/>
                    <a:p>
                      <a:pPr algn="l" fontAlgn="b">
                        <a:buNone/>
                      </a:pPr>
                      <a:r>
                        <a:rPr lang="en-PH" sz="1100" b="1" u="none" strike="noStrike" dirty="0">
                          <a:effectLst/>
                        </a:rPr>
                        <a:t>Basic Education Curriculum</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1,610,795.58</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1,356,390.99</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84.21%</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913,406.07</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67.34%</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7369191"/>
                  </a:ext>
                </a:extLst>
              </a:tr>
              <a:tr h="362445">
                <a:tc>
                  <a:txBody>
                    <a:bodyPr/>
                    <a:lstStyle/>
                    <a:p>
                      <a:pPr algn="l" fontAlgn="b">
                        <a:buNone/>
                      </a:pPr>
                      <a:r>
                        <a:rPr lang="en-PH" sz="1100" b="1" u="none" strike="noStrike" dirty="0">
                          <a:effectLst/>
                        </a:rPr>
                        <a:t>Flexible Learning Options – Alternative Delivery Mode</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74,509.00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62,451.00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83.82%</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0.00%</a:t>
                      </a:r>
                      <a:endParaRPr lang="en-PH" sz="1200" b="1"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9646317"/>
                  </a:ext>
                </a:extLst>
              </a:tr>
              <a:tr h="301178">
                <a:tc>
                  <a:txBody>
                    <a:bodyPr/>
                    <a:lstStyle/>
                    <a:p>
                      <a:pPr algn="l" fontAlgn="b">
                        <a:buNone/>
                      </a:pPr>
                      <a:r>
                        <a:rPr lang="en-PH" sz="1100" b="1" u="none" strike="noStrike" dirty="0">
                          <a:effectLst/>
                        </a:rPr>
                        <a:t>Computerization Program</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283,779.80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233,940.00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82.44%</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9937819"/>
                  </a:ext>
                </a:extLst>
              </a:tr>
              <a:tr h="362445">
                <a:tc>
                  <a:txBody>
                    <a:bodyPr/>
                    <a:lstStyle/>
                    <a:p>
                      <a:pPr algn="l" fontAlgn="b">
                        <a:buNone/>
                      </a:pPr>
                      <a:r>
                        <a:rPr lang="en-PH" sz="1100" b="1" u="none" strike="noStrike" dirty="0">
                          <a:effectLst/>
                        </a:rPr>
                        <a:t>Child Protection Program</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25,000.00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18,775.00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75.10%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18,775.00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100.00%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6159022"/>
                  </a:ext>
                </a:extLst>
              </a:tr>
              <a:tr h="362445">
                <a:tc>
                  <a:txBody>
                    <a:bodyPr/>
                    <a:lstStyle/>
                    <a:p>
                      <a:pPr algn="l" fontAlgn="b">
                        <a:buNone/>
                      </a:pPr>
                      <a:r>
                        <a:rPr lang="en-PH" sz="1100" b="1" u="none" strike="noStrike" dirty="0">
                          <a:effectLst/>
                        </a:rPr>
                        <a:t>Operation of Schools – Junior High School</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1,586,017.77</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1,088,000.00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68.60%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348,236.00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a:effectLst/>
                        </a:rPr>
                        <a:t>32.01%</a:t>
                      </a:r>
                      <a:endParaRPr lang="en-PH" sz="1200" b="1"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1634345"/>
                  </a:ext>
                </a:extLst>
              </a:tr>
              <a:tr h="362445">
                <a:tc>
                  <a:txBody>
                    <a:bodyPr/>
                    <a:lstStyle/>
                    <a:p>
                      <a:pPr algn="l" fontAlgn="b">
                        <a:buNone/>
                      </a:pPr>
                      <a:r>
                        <a:rPr lang="en-PH" sz="1100" b="1" u="none" strike="noStrike" dirty="0">
                          <a:effectLst/>
                        </a:rPr>
                        <a:t>Multigrade Education</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44,949.00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27,853.00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61.97%</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18,000.00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64.62%</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3152051"/>
                  </a:ext>
                </a:extLst>
              </a:tr>
              <a:tr h="362445">
                <a:tc>
                  <a:txBody>
                    <a:bodyPr/>
                    <a:lstStyle/>
                    <a:p>
                      <a:pPr algn="l" fontAlgn="b">
                        <a:buNone/>
                      </a:pPr>
                      <a:r>
                        <a:rPr lang="en-PH" sz="1100" b="1" u="none" strike="noStrike" dirty="0">
                          <a:effectLst/>
                        </a:rPr>
                        <a:t>Special Need Education Program</a:t>
                      </a: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1,017,968.72</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329,603.00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32.38%</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dirty="0">
                          <a:effectLst/>
                        </a:rPr>
                        <a:t>95,261.00</a:t>
                      </a:r>
                      <a:endParaRPr lang="en-PH" sz="1200" b="0"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28.90%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4198800"/>
                  </a:ext>
                </a:extLst>
              </a:tr>
              <a:tr h="362445">
                <a:tc>
                  <a:txBody>
                    <a:bodyPr/>
                    <a:lstStyle/>
                    <a:p>
                      <a:pPr algn="l" fontAlgn="b">
                        <a:buNone/>
                      </a:pPr>
                      <a:r>
                        <a:rPr lang="en-PH" sz="1100" b="1" u="none" strike="noStrike" dirty="0">
                          <a:effectLst/>
                        </a:rPr>
                        <a:t>Operation of School – Senior High School</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865,336.66</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67,000.00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7.74%</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14,000.00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20.90%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57976359"/>
                  </a:ext>
                </a:extLst>
              </a:tr>
              <a:tr h="362445">
                <a:tc>
                  <a:txBody>
                    <a:bodyPr/>
                    <a:lstStyle/>
                    <a:p>
                      <a:pPr algn="l" fontAlgn="b">
                        <a:buNone/>
                      </a:pPr>
                      <a:r>
                        <a:rPr lang="en-PH" sz="1100" b="1" u="none" strike="noStrike" dirty="0">
                          <a:effectLst/>
                        </a:rPr>
                        <a:t>Learning Tools and Equipment -TVE</a:t>
                      </a:r>
                      <a:endParaRPr lang="en-PH" sz="11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2,351.00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u="none" strike="noStrike">
                          <a:effectLst/>
                        </a:rPr>
                        <a:t>0.00</a:t>
                      </a:r>
                      <a:endParaRPr lang="en-PH" sz="1200" b="0" i="0" u="none" strike="noStrike">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buNone/>
                      </a:pPr>
                      <a:r>
                        <a:rPr lang="en-PH" sz="1200" b="1" u="none" strike="noStrike" dirty="0">
                          <a:effectLst/>
                        </a:rPr>
                        <a:t>0.00%</a:t>
                      </a:r>
                      <a:endParaRPr lang="en-PH" sz="1200" b="1" i="0" u="none" strike="noStrike" dirty="0">
                        <a:solidFill>
                          <a:srgbClr val="000000"/>
                        </a:solidFill>
                        <a:effectLst/>
                        <a:latin typeface="Aptos Narrow" panose="020B00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41967129"/>
                  </a:ext>
                </a:extLst>
              </a:tr>
            </a:tbl>
          </a:graphicData>
        </a:graphic>
      </p:graphicFrame>
    </p:spTree>
    <p:extLst>
      <p:ext uri="{BB962C8B-B14F-4D97-AF65-F5344CB8AC3E}">
        <p14:creationId xmlns:p14="http://schemas.microsoft.com/office/powerpoint/2010/main" val="41702966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4ACE49-A54D-1543-BE6B-BA26691A16E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B2A109B-D4D8-B821-5B04-AFBF56AA8DCB}"/>
              </a:ext>
            </a:extLst>
          </p:cNvPr>
          <p:cNvSpPr/>
          <p:nvPr/>
        </p:nvSpPr>
        <p:spPr>
          <a:xfrm>
            <a:off x="8431209" y="6079068"/>
            <a:ext cx="1339323" cy="321733"/>
          </a:xfrm>
          <a:prstGeom prst="rect">
            <a:avLst/>
          </a:prstGeom>
          <a:solidFill>
            <a:srgbClr val="00B05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extLst>
              <a:ext uri="{FF2B5EF4-FFF2-40B4-BE49-F238E27FC236}">
                <a16:creationId xmlns:a16="http://schemas.microsoft.com/office/drawing/2014/main" id="{BED2361C-EF0A-A46E-A87A-F5A339EEAE2F}"/>
              </a:ext>
            </a:extLst>
          </p:cNvPr>
          <p:cNvSpPr/>
          <p:nvPr/>
        </p:nvSpPr>
        <p:spPr>
          <a:xfrm>
            <a:off x="7188199" y="6104467"/>
            <a:ext cx="1083729" cy="262466"/>
          </a:xfrm>
          <a:prstGeom prst="rect">
            <a:avLst/>
          </a:prstGeom>
          <a:solidFill>
            <a:srgbClr val="FFFF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graphicFrame>
        <p:nvGraphicFramePr>
          <p:cNvPr id="6" name="Chart 5">
            <a:extLst>
              <a:ext uri="{FF2B5EF4-FFF2-40B4-BE49-F238E27FC236}">
                <a16:creationId xmlns:a16="http://schemas.microsoft.com/office/drawing/2014/main" id="{8BF6ABAE-3BE8-0AAF-D9AA-63ADF751332D}"/>
              </a:ext>
            </a:extLst>
          </p:cNvPr>
          <p:cNvGraphicFramePr>
            <a:graphicFrameLocks/>
          </p:cNvGraphicFramePr>
          <p:nvPr>
            <p:extLst>
              <p:ext uri="{D42A27DB-BD31-4B8C-83A1-F6EECF244321}">
                <p14:modId xmlns:p14="http://schemas.microsoft.com/office/powerpoint/2010/main" val="4045470225"/>
              </p:ext>
            </p:extLst>
          </p:nvPr>
        </p:nvGraphicFramePr>
        <p:xfrm>
          <a:off x="1600200" y="1041399"/>
          <a:ext cx="10588626" cy="5444461"/>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554;p8">
            <a:extLst>
              <a:ext uri="{FF2B5EF4-FFF2-40B4-BE49-F238E27FC236}">
                <a16:creationId xmlns:a16="http://schemas.microsoft.com/office/drawing/2014/main" id="{8B132631-2CAF-621D-ADD2-632B4C757473}"/>
              </a:ext>
            </a:extLst>
          </p:cNvPr>
          <p:cNvSpPr txBox="1">
            <a:spLocks/>
          </p:cNvSpPr>
          <p:nvPr/>
        </p:nvSpPr>
        <p:spPr>
          <a:xfrm>
            <a:off x="1" y="893"/>
            <a:ext cx="12188824" cy="914162"/>
          </a:xfrm>
          <a:prstGeom prst="rect">
            <a:avLst/>
          </a:prstGeom>
          <a:noFill/>
          <a:ln>
            <a:noFill/>
          </a:ln>
        </p:spPr>
        <p:txBody>
          <a:bodyPr spcFirstLastPara="1" wrap="square" lIns="91401" tIns="45688" rIns="91401" bIns="45688"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2pPr>
            <a:lvl3pPr marR="0" lvl="2"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3pPr>
            <a:lvl4pPr marR="0" lvl="3"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4pPr>
            <a:lvl5pPr marR="0" lvl="4"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5pPr>
            <a:lvl6pPr marR="0" lvl="5"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6pPr>
            <a:lvl7pPr marR="0" lvl="6"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7pPr>
            <a:lvl8pPr marR="0" lvl="7"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8pPr>
            <a:lvl9pPr marR="0" lvl="8" algn="ctr" rtl="0">
              <a:lnSpc>
                <a:spcPct val="100000"/>
              </a:lnSpc>
              <a:spcBef>
                <a:spcPts val="0"/>
              </a:spcBef>
              <a:spcAft>
                <a:spcPts val="0"/>
              </a:spcAft>
              <a:buClr>
                <a:schemeClr val="dk1"/>
              </a:buClr>
              <a:buSzPts val="5200"/>
              <a:buFont typeface="Arial"/>
              <a:buNone/>
              <a:defRPr sz="6932" b="0" i="0" u="none" strike="noStrike" cap="none">
                <a:solidFill>
                  <a:schemeClr val="dk1"/>
                </a:solidFill>
                <a:latin typeface="Arial"/>
                <a:ea typeface="Arial"/>
                <a:cs typeface="Arial"/>
                <a:sym typeface="Arial"/>
              </a:defRPr>
            </a:lvl9pPr>
          </a:lstStyle>
          <a:p>
            <a:pPr>
              <a:buSzPts val="2800"/>
            </a:pPr>
            <a:r>
              <a:rPr lang="en-US" sz="2799" b="1">
                <a:solidFill>
                  <a:srgbClr val="FF0000"/>
                </a:solidFill>
                <a:ea typeface="Century Gothic"/>
                <a:cs typeface="Century Gothic"/>
                <a:sym typeface="Century Gothic"/>
              </a:rPr>
              <a:t>STATUS OF FY 2024 CONTINUING FUNDS BY MAJOR PAP</a:t>
            </a:r>
            <a:br>
              <a:rPr lang="en-US" sz="3199" b="1">
                <a:solidFill>
                  <a:srgbClr val="FF0000"/>
                </a:solidFill>
                <a:ea typeface="Century Gothic"/>
                <a:cs typeface="Century Gothic"/>
                <a:sym typeface="Century Gothic"/>
              </a:rPr>
            </a:br>
            <a:r>
              <a:rPr lang="en-US" sz="3199" b="1">
                <a:solidFill>
                  <a:srgbClr val="FF0000"/>
                </a:solidFill>
                <a:ea typeface="Century Gothic"/>
                <a:cs typeface="Century Gothic"/>
                <a:sym typeface="Century Gothic"/>
              </a:rPr>
              <a:t>MOOE &amp; Capital Outlay </a:t>
            </a:r>
            <a:r>
              <a:rPr lang="en-US" sz="1999" b="1">
                <a:solidFill>
                  <a:srgbClr val="FF0000"/>
                </a:solidFill>
                <a:ea typeface="Century Gothic"/>
                <a:cs typeface="Century Gothic"/>
                <a:sym typeface="Century Gothic"/>
              </a:rPr>
              <a:t>(IN MILLION PESOS)</a:t>
            </a:r>
            <a:endParaRPr lang="en-US" sz="1999" b="1" dirty="0">
              <a:solidFill>
                <a:srgbClr val="FF0000"/>
              </a:solidFill>
              <a:ea typeface="Century Gothic"/>
              <a:cs typeface="Century Gothic"/>
              <a:sym typeface="Century Gothic"/>
            </a:endParaRPr>
          </a:p>
        </p:txBody>
      </p:sp>
    </p:spTree>
    <p:extLst>
      <p:ext uri="{BB962C8B-B14F-4D97-AF65-F5344CB8AC3E}">
        <p14:creationId xmlns:p14="http://schemas.microsoft.com/office/powerpoint/2010/main" val="22196411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6B25D4-EAF4-52DC-B129-21361628DE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BC18EA-B7E7-A23F-2CFE-0BD49BBC97DD}"/>
              </a:ext>
            </a:extLst>
          </p:cNvPr>
          <p:cNvSpPr txBox="1">
            <a:spLocks/>
          </p:cNvSpPr>
          <p:nvPr/>
        </p:nvSpPr>
        <p:spPr>
          <a:xfrm>
            <a:off x="77950" y="2106091"/>
            <a:ext cx="11579560" cy="1791977"/>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ctr" defTabSz="609265" rtl="0" eaLnBrk="1" fontAlgn="auto" latinLnBrk="0" hangingPunct="1">
              <a:lnSpc>
                <a:spcPct val="100000"/>
              </a:lnSpc>
              <a:spcBef>
                <a:spcPct val="0"/>
              </a:spcBef>
              <a:spcAft>
                <a:spcPts val="0"/>
              </a:spcAft>
              <a:buClrTx/>
              <a:buSzTx/>
              <a:buFontTx/>
              <a:buNone/>
              <a:tabLst/>
              <a:defRPr/>
            </a:pPr>
            <a:r>
              <a:rPr kumimoji="0" lang="en-US" sz="4000" b="1" i="0"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Other office updates</a:t>
            </a:r>
          </a:p>
          <a:p>
            <a:pPr marL="285750" marR="0" lvl="0" indent="-285750" algn="ctr" defTabSz="609265"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800">
                <a:solidFill>
                  <a:srgbClr val="1F497D">
                    <a:lumMod val="75000"/>
                  </a:srgbClr>
                </a:solidFill>
                <a:latin typeface="Congenial Black" panose="02000503040000020004" pitchFamily="2" charset="0"/>
              </a:rPr>
              <a:t>Enrolment data</a:t>
            </a:r>
          </a:p>
          <a:p>
            <a:pPr marL="285750" marR="0" lvl="0" indent="-285750" algn="ctr" defTabSz="609265"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2800" b="1"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rPr>
              <a:t>Initiatives</a:t>
            </a:r>
          </a:p>
          <a:p>
            <a:pPr marL="285750" marR="0" lvl="0" indent="-285750" algn="ctr" defTabSz="609265"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sz="2800">
                <a:solidFill>
                  <a:srgbClr val="1F497D">
                    <a:lumMod val="75000"/>
                  </a:srgbClr>
                </a:solidFill>
                <a:latin typeface="Congenial Black" panose="02000503040000020004" pitchFamily="2" charset="0"/>
              </a:rPr>
              <a:t>QUICK WINS AND BEST PRACTICES</a:t>
            </a:r>
            <a:endParaRPr kumimoji="0" lang="en-US" sz="2800" b="1" u="none" strike="noStrike" kern="1200" cap="all" spc="0" normalizeH="0" baseline="0" noProof="0">
              <a:ln>
                <a:noFill/>
              </a:ln>
              <a:solidFill>
                <a:srgbClr val="1F497D">
                  <a:lumMod val="75000"/>
                </a:srgbClr>
              </a:solidFill>
              <a:effectLst/>
              <a:uLnTx/>
              <a:uFillTx/>
              <a:latin typeface="Congenial Black" panose="02000503040000020004" pitchFamily="2" charset="0"/>
              <a:ea typeface="+mj-ea"/>
              <a:cs typeface="+mj-cs"/>
            </a:endParaRPr>
          </a:p>
        </p:txBody>
      </p:sp>
    </p:spTree>
    <p:extLst>
      <p:ext uri="{BB962C8B-B14F-4D97-AF65-F5344CB8AC3E}">
        <p14:creationId xmlns:p14="http://schemas.microsoft.com/office/powerpoint/2010/main" val="40042461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7A08321-A275-4834-7ACD-960DFFE655DD}"/>
            </a:ext>
          </a:extLst>
        </p:cNvPr>
        <p:cNvGrpSpPr/>
        <p:nvPr/>
      </p:nvGrpSpPr>
      <p:grpSpPr>
        <a:xfrm>
          <a:off x="0" y="0"/>
          <a:ext cx="0" cy="0"/>
          <a:chOff x="0" y="0"/>
          <a:chExt cx="0" cy="0"/>
        </a:xfrm>
      </p:grpSpPr>
      <p:sp>
        <p:nvSpPr>
          <p:cNvPr id="3" name="Google Shape;423;p29">
            <a:extLst>
              <a:ext uri="{FF2B5EF4-FFF2-40B4-BE49-F238E27FC236}">
                <a16:creationId xmlns:a16="http://schemas.microsoft.com/office/drawing/2014/main" id="{C339B5FF-9916-F3B7-70E7-60D2396509CC}"/>
              </a:ext>
            </a:extLst>
          </p:cNvPr>
          <p:cNvSpPr txBox="1"/>
          <p:nvPr/>
        </p:nvSpPr>
        <p:spPr>
          <a:xfrm>
            <a:off x="310484" y="810105"/>
            <a:ext cx="11567855" cy="9538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99" b="1" i="0" u="none" strike="noStrike" kern="0" cap="none" spc="0" normalizeH="0" baseline="0" noProof="0" dirty="0">
                <a:ln>
                  <a:noFill/>
                </a:ln>
                <a:solidFill>
                  <a:srgbClr val="000000"/>
                </a:solidFill>
                <a:effectLst/>
                <a:uLnTx/>
                <a:uFillTx/>
                <a:latin typeface="Arial"/>
                <a:ea typeface="Arial"/>
                <a:cs typeface="Arial"/>
                <a:sym typeface="Arial"/>
              </a:rPr>
              <a:t>Total Enrolment by Level of Education &amp; by Sector SY 202</a:t>
            </a:r>
            <a:r>
              <a:rPr kumimoji="0" lang="en-US" sz="2799" b="1" i="0" u="none" strike="noStrike" kern="0" cap="none" spc="0" normalizeH="0" baseline="0" noProof="0" dirty="0">
                <a:ln>
                  <a:noFill/>
                </a:ln>
                <a:solidFill>
                  <a:srgbClr val="000000"/>
                </a:solidFill>
                <a:effectLst/>
                <a:uLnTx/>
                <a:uFillTx/>
                <a:latin typeface="Arial"/>
                <a:cs typeface="Arial"/>
                <a:sym typeface="Arial"/>
              </a:rPr>
              <a:t>5</a:t>
            </a:r>
            <a:r>
              <a:rPr kumimoji="0" lang="en-US" sz="2799" b="1" i="0" u="none" strike="noStrike" kern="0" cap="none" spc="0" normalizeH="0" baseline="0" noProof="0" dirty="0">
                <a:ln>
                  <a:noFill/>
                </a:ln>
                <a:solidFill>
                  <a:srgbClr val="000000"/>
                </a:solidFill>
                <a:effectLst/>
                <a:uLnTx/>
                <a:uFillTx/>
                <a:latin typeface="Arial"/>
                <a:ea typeface="Arial"/>
                <a:cs typeface="Arial"/>
                <a:sym typeface="Arial"/>
              </a:rPr>
              <a:t>-202</a:t>
            </a:r>
            <a:r>
              <a:rPr kumimoji="0" lang="en-US" sz="2799" b="1" i="0" u="none" strike="noStrike" kern="0" cap="none" spc="0" normalizeH="0" baseline="0" noProof="0" dirty="0">
                <a:ln>
                  <a:noFill/>
                </a:ln>
                <a:solidFill>
                  <a:srgbClr val="000000"/>
                </a:solidFill>
                <a:effectLst/>
                <a:uLnTx/>
                <a:uFillTx/>
                <a:latin typeface="Arial"/>
                <a:cs typeface="Arial"/>
                <a:sym typeface="Arial"/>
              </a:rPr>
              <a:t>6</a:t>
            </a:r>
            <a:r>
              <a:rPr kumimoji="0" lang="en-US" sz="2799" b="1" i="0" u="none" strike="noStrike" kern="0" cap="none" spc="0" normalizeH="0" baseline="0" noProof="0" dirty="0">
                <a:ln>
                  <a:noFill/>
                </a:ln>
                <a:solidFill>
                  <a:srgbClr val="000000"/>
                </a:solidFill>
                <a:effectLst/>
                <a:uLnTx/>
                <a:uFillTx/>
                <a:latin typeface="Arial"/>
                <a:ea typeface="Arial"/>
                <a:cs typeface="Arial"/>
                <a:sym typeface="Arial"/>
              </a:rPr>
              <a:t> </a:t>
            </a:r>
            <a:br>
              <a:rPr kumimoji="0" lang="en-US" sz="2799" b="1" i="0" u="none" strike="noStrike" kern="0" cap="none" spc="0" normalizeH="0" baseline="0" noProof="0" dirty="0">
                <a:ln>
                  <a:noFill/>
                </a:ln>
                <a:solidFill>
                  <a:srgbClr val="000000"/>
                </a:solidFill>
                <a:effectLst/>
                <a:uLnTx/>
                <a:uFillTx/>
                <a:latin typeface="Arial"/>
                <a:ea typeface="Arial"/>
                <a:cs typeface="Arial"/>
                <a:sym typeface="Arial"/>
              </a:rPr>
            </a:br>
            <a:endParaRPr kumimoji="0" sz="2799" b="1"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4" name="Table 3">
            <a:extLst>
              <a:ext uri="{FF2B5EF4-FFF2-40B4-BE49-F238E27FC236}">
                <a16:creationId xmlns:a16="http://schemas.microsoft.com/office/drawing/2014/main" id="{E1F9ECC4-70FB-9AFF-04C7-71101697D578}"/>
              </a:ext>
            </a:extLst>
          </p:cNvPr>
          <p:cNvGraphicFramePr>
            <a:graphicFrameLocks noGrp="1"/>
          </p:cNvGraphicFramePr>
          <p:nvPr>
            <p:extLst>
              <p:ext uri="{D42A27DB-BD31-4B8C-83A1-F6EECF244321}">
                <p14:modId xmlns:p14="http://schemas.microsoft.com/office/powerpoint/2010/main" val="451792246"/>
              </p:ext>
            </p:extLst>
          </p:nvPr>
        </p:nvGraphicFramePr>
        <p:xfrm>
          <a:off x="1590858" y="1370046"/>
          <a:ext cx="9060463" cy="3081091"/>
        </p:xfrm>
        <a:graphic>
          <a:graphicData uri="http://schemas.openxmlformats.org/drawingml/2006/table">
            <a:tbl>
              <a:tblPr firstRow="1" bandRow="1">
                <a:tableStyleId>{5C22544A-7EE6-4342-B048-85BDC9FD1C3A}</a:tableStyleId>
              </a:tblPr>
              <a:tblGrid>
                <a:gridCol w="2264602">
                  <a:extLst>
                    <a:ext uri="{9D8B030D-6E8A-4147-A177-3AD203B41FA5}">
                      <a16:colId xmlns:a16="http://schemas.microsoft.com/office/drawing/2014/main" val="3439436534"/>
                    </a:ext>
                  </a:extLst>
                </a:gridCol>
                <a:gridCol w="1955995">
                  <a:extLst>
                    <a:ext uri="{9D8B030D-6E8A-4147-A177-3AD203B41FA5}">
                      <a16:colId xmlns:a16="http://schemas.microsoft.com/office/drawing/2014/main" val="2633390898"/>
                    </a:ext>
                  </a:extLst>
                </a:gridCol>
                <a:gridCol w="2305778">
                  <a:extLst>
                    <a:ext uri="{9D8B030D-6E8A-4147-A177-3AD203B41FA5}">
                      <a16:colId xmlns:a16="http://schemas.microsoft.com/office/drawing/2014/main" val="3480534334"/>
                    </a:ext>
                  </a:extLst>
                </a:gridCol>
                <a:gridCol w="2534088">
                  <a:extLst>
                    <a:ext uri="{9D8B030D-6E8A-4147-A177-3AD203B41FA5}">
                      <a16:colId xmlns:a16="http://schemas.microsoft.com/office/drawing/2014/main" val="1488955159"/>
                    </a:ext>
                  </a:extLst>
                </a:gridCol>
              </a:tblGrid>
              <a:tr h="6487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rgbClr val="FFFFFF"/>
                          </a:solidFill>
                          <a:sym typeface="Century Gothic"/>
                        </a:rPr>
                        <a:t>Sector</a:t>
                      </a:r>
                      <a:endParaRPr lang="en-US" dirty="0"/>
                    </a:p>
                    <a:p>
                      <a:pPr algn="ctr"/>
                      <a:endParaRPr lang="en-PH" dirty="0">
                        <a:solidFill>
                          <a:schemeClr val="bg1"/>
                        </a:solidFill>
                      </a:endParaRPr>
                    </a:p>
                  </a:txBody>
                  <a:tcPr/>
                </a:tc>
                <a:tc>
                  <a:txBody>
                    <a:bodyPr/>
                    <a:lstStyle/>
                    <a:p>
                      <a:pPr algn="ctr"/>
                      <a:r>
                        <a:rPr lang="en-US" dirty="0">
                          <a:solidFill>
                            <a:schemeClr val="bg1"/>
                          </a:solidFill>
                        </a:rPr>
                        <a:t>Elementary</a:t>
                      </a:r>
                    </a:p>
                    <a:p>
                      <a:pPr algn="ctr"/>
                      <a:r>
                        <a:rPr lang="en-US" dirty="0">
                          <a:solidFill>
                            <a:schemeClr val="bg1"/>
                          </a:solidFill>
                        </a:rPr>
                        <a:t>(K to Gr 6)</a:t>
                      </a:r>
                      <a:endParaRPr lang="en-PH" dirty="0">
                        <a:solidFill>
                          <a:schemeClr val="bg1"/>
                        </a:solidFill>
                      </a:endParaRPr>
                    </a:p>
                  </a:txBody>
                  <a:tcPr/>
                </a:tc>
                <a:tc>
                  <a:txBody>
                    <a:bodyPr/>
                    <a:lstStyle/>
                    <a:p>
                      <a:pPr algn="ctr"/>
                      <a:r>
                        <a:rPr lang="en-US" dirty="0">
                          <a:solidFill>
                            <a:schemeClr val="bg1"/>
                          </a:solidFill>
                        </a:rPr>
                        <a:t>Secondary</a:t>
                      </a:r>
                    </a:p>
                    <a:p>
                      <a:pPr algn="ctr"/>
                      <a:r>
                        <a:rPr lang="en-US" dirty="0">
                          <a:solidFill>
                            <a:schemeClr val="bg1"/>
                          </a:solidFill>
                        </a:rPr>
                        <a:t>(JHS &amp; SHS)</a:t>
                      </a:r>
                      <a:endParaRPr lang="en-PH" dirty="0">
                        <a:solidFill>
                          <a:schemeClr val="bg1"/>
                        </a:solidFill>
                      </a:endParaRPr>
                    </a:p>
                  </a:txBody>
                  <a:tcPr/>
                </a:tc>
                <a:tc>
                  <a:txBody>
                    <a:bodyPr/>
                    <a:lstStyle/>
                    <a:p>
                      <a:pPr algn="ctr"/>
                      <a:r>
                        <a:rPr lang="en-US" dirty="0">
                          <a:solidFill>
                            <a:schemeClr val="bg1"/>
                          </a:solidFill>
                        </a:rPr>
                        <a:t>Total</a:t>
                      </a:r>
                      <a:endParaRPr lang="en-PH" dirty="0">
                        <a:solidFill>
                          <a:schemeClr val="bg1"/>
                        </a:solidFill>
                      </a:endParaRPr>
                    </a:p>
                  </a:txBody>
                  <a:tcPr/>
                </a:tc>
                <a:extLst>
                  <a:ext uri="{0D108BD9-81ED-4DB2-BD59-A6C34878D82A}">
                    <a16:rowId xmlns:a16="http://schemas.microsoft.com/office/drawing/2014/main" val="4243132109"/>
                  </a:ext>
                </a:extLst>
              </a:tr>
              <a:tr h="486464">
                <a:tc>
                  <a:txBody>
                    <a:bodyPr/>
                    <a:lstStyle/>
                    <a:p>
                      <a:r>
                        <a:rPr lang="en-US" sz="1800" dirty="0"/>
                        <a:t>Public</a:t>
                      </a:r>
                      <a:endParaRPr lang="en-PH" sz="1800" dirty="0"/>
                    </a:p>
                  </a:txBody>
                  <a:tcPr/>
                </a:tc>
                <a:tc>
                  <a:txBody>
                    <a:bodyPr/>
                    <a:lstStyle/>
                    <a:p>
                      <a:pPr algn="r"/>
                      <a:r>
                        <a:rPr lang="en-US" sz="1800" dirty="0"/>
                        <a:t>13,983</a:t>
                      </a:r>
                      <a:endParaRPr lang="en-PH" sz="1800" dirty="0"/>
                    </a:p>
                  </a:txBody>
                  <a:tcPr/>
                </a:tc>
                <a:tc>
                  <a:txBody>
                    <a:bodyPr/>
                    <a:lstStyle/>
                    <a:p>
                      <a:pPr algn="r"/>
                      <a:r>
                        <a:rPr lang="en-US" sz="1800" dirty="0"/>
                        <a:t>10,080</a:t>
                      </a:r>
                      <a:endParaRPr lang="en-PH" sz="1800" dirty="0"/>
                    </a:p>
                  </a:txBody>
                  <a:tcPr/>
                </a:tc>
                <a:tc>
                  <a:txBody>
                    <a:bodyPr/>
                    <a:lstStyle/>
                    <a:p>
                      <a:pPr algn="r"/>
                      <a:r>
                        <a:rPr lang="en-US" sz="1800" dirty="0"/>
                        <a:t>24,063</a:t>
                      </a:r>
                      <a:endParaRPr lang="en-PH" sz="1800" dirty="0"/>
                    </a:p>
                  </a:txBody>
                  <a:tcPr/>
                </a:tc>
                <a:extLst>
                  <a:ext uri="{0D108BD9-81ED-4DB2-BD59-A6C34878D82A}">
                    <a16:rowId xmlns:a16="http://schemas.microsoft.com/office/drawing/2014/main" val="1343520841"/>
                  </a:ext>
                </a:extLst>
              </a:tr>
              <a:tr h="486464">
                <a:tc>
                  <a:txBody>
                    <a:bodyPr/>
                    <a:lstStyle/>
                    <a:p>
                      <a:r>
                        <a:rPr lang="en-US" sz="1800" dirty="0"/>
                        <a:t>Private</a:t>
                      </a:r>
                      <a:endParaRPr lang="en-PH" sz="1800" dirty="0"/>
                    </a:p>
                  </a:txBody>
                  <a:tcPr/>
                </a:tc>
                <a:tc>
                  <a:txBody>
                    <a:bodyPr/>
                    <a:lstStyle/>
                    <a:p>
                      <a:pPr algn="r"/>
                      <a:r>
                        <a:rPr lang="en-US" sz="1800" dirty="0"/>
                        <a:t>2,878</a:t>
                      </a:r>
                      <a:endParaRPr lang="en-PH" sz="1800" dirty="0"/>
                    </a:p>
                  </a:txBody>
                  <a:tcPr/>
                </a:tc>
                <a:tc>
                  <a:txBody>
                    <a:bodyPr/>
                    <a:lstStyle/>
                    <a:p>
                      <a:pPr algn="r"/>
                      <a:r>
                        <a:rPr lang="en-US" sz="1800" dirty="0"/>
                        <a:t>5,938</a:t>
                      </a:r>
                      <a:endParaRPr lang="en-PH" sz="1800" dirty="0"/>
                    </a:p>
                  </a:txBody>
                  <a:tcPr/>
                </a:tc>
                <a:tc>
                  <a:txBody>
                    <a:bodyPr/>
                    <a:lstStyle/>
                    <a:p>
                      <a:pPr algn="r"/>
                      <a:r>
                        <a:rPr lang="en-US" sz="1800" dirty="0"/>
                        <a:t>8,816</a:t>
                      </a:r>
                      <a:endParaRPr lang="en-PH" sz="1800" dirty="0"/>
                    </a:p>
                  </a:txBody>
                  <a:tcPr/>
                </a:tc>
                <a:extLst>
                  <a:ext uri="{0D108BD9-81ED-4DB2-BD59-A6C34878D82A}">
                    <a16:rowId xmlns:a16="http://schemas.microsoft.com/office/drawing/2014/main" val="1508959161"/>
                  </a:ext>
                </a:extLst>
              </a:tr>
              <a:tr h="486464">
                <a:tc>
                  <a:txBody>
                    <a:bodyPr/>
                    <a:lstStyle/>
                    <a:p>
                      <a:r>
                        <a:rPr lang="en-US" sz="1800" dirty="0"/>
                        <a:t>SUC/LUC</a:t>
                      </a:r>
                      <a:endParaRPr lang="en-PH" sz="1800" dirty="0"/>
                    </a:p>
                  </a:txBody>
                  <a:tcPr/>
                </a:tc>
                <a:tc>
                  <a:txBody>
                    <a:bodyPr/>
                    <a:lstStyle/>
                    <a:p>
                      <a:pPr algn="r"/>
                      <a:endParaRPr lang="en-PH" sz="1800" dirty="0"/>
                    </a:p>
                  </a:txBody>
                  <a:tcPr/>
                </a:tc>
                <a:tc>
                  <a:txBody>
                    <a:bodyPr/>
                    <a:lstStyle/>
                    <a:p>
                      <a:pPr algn="r"/>
                      <a:endParaRPr lang="en-PH" sz="1800" dirty="0"/>
                    </a:p>
                  </a:txBody>
                  <a:tcPr/>
                </a:tc>
                <a:tc>
                  <a:txBody>
                    <a:bodyPr/>
                    <a:lstStyle/>
                    <a:p>
                      <a:pPr algn="r"/>
                      <a:r>
                        <a:rPr lang="en-US" sz="1800" dirty="0"/>
                        <a:t>0</a:t>
                      </a:r>
                      <a:endParaRPr lang="en-PH" sz="1800" dirty="0"/>
                    </a:p>
                  </a:txBody>
                  <a:tcPr/>
                </a:tc>
                <a:extLst>
                  <a:ext uri="{0D108BD9-81ED-4DB2-BD59-A6C34878D82A}">
                    <a16:rowId xmlns:a16="http://schemas.microsoft.com/office/drawing/2014/main" val="2452310195"/>
                  </a:ext>
                </a:extLst>
              </a:tr>
              <a:tr h="486464">
                <a:tc>
                  <a:txBody>
                    <a:bodyPr/>
                    <a:lstStyle/>
                    <a:p>
                      <a:r>
                        <a:rPr lang="en-US" sz="1800" dirty="0"/>
                        <a:t>ALS</a:t>
                      </a:r>
                      <a:endParaRPr lang="en-PH" sz="1800" dirty="0"/>
                    </a:p>
                  </a:txBody>
                  <a:tcPr/>
                </a:tc>
                <a:tc>
                  <a:txBody>
                    <a:bodyPr/>
                    <a:lstStyle/>
                    <a:p>
                      <a:pPr algn="r"/>
                      <a:endParaRPr lang="en-PH" sz="1800" dirty="0"/>
                    </a:p>
                  </a:txBody>
                  <a:tcPr/>
                </a:tc>
                <a:tc>
                  <a:txBody>
                    <a:bodyPr/>
                    <a:lstStyle/>
                    <a:p>
                      <a:pPr algn="r"/>
                      <a:endParaRPr lang="en-PH" sz="1800" dirty="0"/>
                    </a:p>
                  </a:txBody>
                  <a:tcPr/>
                </a:tc>
                <a:tc>
                  <a:txBody>
                    <a:bodyPr/>
                    <a:lstStyle/>
                    <a:p>
                      <a:pPr algn="r"/>
                      <a:r>
                        <a:rPr lang="en-US" sz="1800" dirty="0"/>
                        <a:t>606</a:t>
                      </a:r>
                      <a:endParaRPr lang="en-PH" sz="1800" dirty="0"/>
                    </a:p>
                  </a:txBody>
                  <a:tcPr/>
                </a:tc>
                <a:extLst>
                  <a:ext uri="{0D108BD9-81ED-4DB2-BD59-A6C34878D82A}">
                    <a16:rowId xmlns:a16="http://schemas.microsoft.com/office/drawing/2014/main" val="3973516385"/>
                  </a:ext>
                </a:extLst>
              </a:tr>
              <a:tr h="486464">
                <a:tc>
                  <a:txBody>
                    <a:bodyPr/>
                    <a:lstStyle/>
                    <a:p>
                      <a:pPr algn="ctr"/>
                      <a:r>
                        <a:rPr lang="en-US" sz="1800" b="1" dirty="0"/>
                        <a:t>IRIGA</a:t>
                      </a:r>
                      <a:r>
                        <a:rPr lang="en-US" sz="1800" b="1" baseline="0" dirty="0"/>
                        <a:t> CITY TOTAL</a:t>
                      </a:r>
                      <a:endParaRPr lang="en-PH" sz="1800" b="1" dirty="0"/>
                    </a:p>
                  </a:txBody>
                  <a:tcPr/>
                </a:tc>
                <a:tc>
                  <a:txBody>
                    <a:bodyPr/>
                    <a:lstStyle/>
                    <a:p>
                      <a:pPr algn="r"/>
                      <a:endParaRPr lang="en-PH" sz="1800" b="1" dirty="0">
                        <a:solidFill>
                          <a:srgbClr val="FF0000"/>
                        </a:solidFill>
                      </a:endParaRPr>
                    </a:p>
                  </a:txBody>
                  <a:tcPr/>
                </a:tc>
                <a:tc>
                  <a:txBody>
                    <a:bodyPr/>
                    <a:lstStyle/>
                    <a:p>
                      <a:pPr algn="r"/>
                      <a:endParaRPr lang="en-PH" sz="1800" b="1" dirty="0">
                        <a:solidFill>
                          <a:srgbClr val="FF0000"/>
                        </a:solidFill>
                      </a:endParaRPr>
                    </a:p>
                  </a:txBody>
                  <a:tcPr/>
                </a:tc>
                <a:tc>
                  <a:txBody>
                    <a:bodyPr/>
                    <a:lstStyle/>
                    <a:p>
                      <a:pPr algn="r"/>
                      <a:r>
                        <a:rPr lang="en-US" sz="1800" b="1" dirty="0">
                          <a:solidFill>
                            <a:srgbClr val="FF0000"/>
                          </a:solidFill>
                        </a:rPr>
                        <a:t>33,382</a:t>
                      </a:r>
                      <a:endParaRPr lang="en-PH" sz="1800" b="1" dirty="0">
                        <a:solidFill>
                          <a:srgbClr val="FF0000"/>
                        </a:solidFill>
                      </a:endParaRPr>
                    </a:p>
                  </a:txBody>
                  <a:tcPr/>
                </a:tc>
                <a:extLst>
                  <a:ext uri="{0D108BD9-81ED-4DB2-BD59-A6C34878D82A}">
                    <a16:rowId xmlns:a16="http://schemas.microsoft.com/office/drawing/2014/main" val="4091760203"/>
                  </a:ext>
                </a:extLst>
              </a:tr>
            </a:tbl>
          </a:graphicData>
        </a:graphic>
      </p:graphicFrame>
      <p:grpSp>
        <p:nvGrpSpPr>
          <p:cNvPr id="5" name="Google Shape;407;p29">
            <a:extLst>
              <a:ext uri="{FF2B5EF4-FFF2-40B4-BE49-F238E27FC236}">
                <a16:creationId xmlns:a16="http://schemas.microsoft.com/office/drawing/2014/main" id="{24E3196B-F13E-EEA2-9693-F3C2B4D78602}"/>
              </a:ext>
            </a:extLst>
          </p:cNvPr>
          <p:cNvGrpSpPr/>
          <p:nvPr/>
        </p:nvGrpSpPr>
        <p:grpSpPr>
          <a:xfrm>
            <a:off x="1804286" y="4333635"/>
            <a:ext cx="2713597" cy="1960535"/>
            <a:chOff x="-60079" y="3753858"/>
            <a:chExt cx="2714304" cy="1961046"/>
          </a:xfrm>
        </p:grpSpPr>
        <p:graphicFrame>
          <p:nvGraphicFramePr>
            <p:cNvPr id="6" name="Google Shape;408;p29">
              <a:extLst>
                <a:ext uri="{FF2B5EF4-FFF2-40B4-BE49-F238E27FC236}">
                  <a16:creationId xmlns:a16="http://schemas.microsoft.com/office/drawing/2014/main" id="{71836B5C-F364-DC60-2AAD-536343214020}"/>
                </a:ext>
              </a:extLst>
            </p:cNvPr>
            <p:cNvGraphicFramePr/>
            <p:nvPr/>
          </p:nvGraphicFramePr>
          <p:xfrm>
            <a:off x="-60079" y="3753858"/>
            <a:ext cx="2714304" cy="1713088"/>
          </p:xfrm>
          <a:graphic>
            <a:graphicData uri="http://schemas.openxmlformats.org/drawingml/2006/chart">
              <c:chart xmlns:c="http://schemas.openxmlformats.org/drawingml/2006/chart" xmlns:r="http://schemas.openxmlformats.org/officeDocument/2006/relationships" r:id="rId3"/>
            </a:graphicData>
          </a:graphic>
        </p:graphicFrame>
        <p:sp>
          <p:nvSpPr>
            <p:cNvPr id="7" name="Google Shape;409;p29">
              <a:extLst>
                <a:ext uri="{FF2B5EF4-FFF2-40B4-BE49-F238E27FC236}">
                  <a16:creationId xmlns:a16="http://schemas.microsoft.com/office/drawing/2014/main" id="{997CB896-053E-1A0A-C610-16800E7C52CF}"/>
                </a:ext>
              </a:extLst>
            </p:cNvPr>
            <p:cNvSpPr/>
            <p:nvPr/>
          </p:nvSpPr>
          <p:spPr>
            <a:xfrm>
              <a:off x="866789" y="5407127"/>
              <a:ext cx="713657"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2060"/>
                  </a:solidFill>
                  <a:effectLst/>
                  <a:uLnTx/>
                  <a:uFillTx/>
                  <a:latin typeface="Century Gothic"/>
                  <a:ea typeface="Century Gothic"/>
                  <a:cs typeface="Century Gothic"/>
                  <a:sym typeface="Century Gothic"/>
                </a:rPr>
                <a:t>Public</a:t>
              </a:r>
              <a:endParaRPr kumimoji="0" sz="1400" b="0" i="0" u="none" strike="noStrike" kern="0" cap="none" spc="0" normalizeH="0" baseline="0" noProof="0">
                <a:ln>
                  <a:noFill/>
                </a:ln>
                <a:solidFill>
                  <a:srgbClr val="002060"/>
                </a:solidFill>
                <a:effectLst/>
                <a:uLnTx/>
                <a:uFillTx/>
                <a:latin typeface="Calibri"/>
                <a:ea typeface="Calibri"/>
                <a:cs typeface="Calibri"/>
                <a:sym typeface="Calibri"/>
              </a:endParaRPr>
            </a:p>
          </p:txBody>
        </p:sp>
        <p:sp>
          <p:nvSpPr>
            <p:cNvPr id="8" name="Google Shape;410;p29">
              <a:extLst>
                <a:ext uri="{FF2B5EF4-FFF2-40B4-BE49-F238E27FC236}">
                  <a16:creationId xmlns:a16="http://schemas.microsoft.com/office/drawing/2014/main" id="{E005B97C-6A0C-AF4C-DD61-86AED087C0D4}"/>
                </a:ext>
              </a:extLst>
            </p:cNvPr>
            <p:cNvSpPr/>
            <p:nvPr/>
          </p:nvSpPr>
          <p:spPr>
            <a:xfrm>
              <a:off x="819168" y="4585313"/>
              <a:ext cx="833883" cy="3231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dirty="0">
                  <a:ln>
                    <a:noFill/>
                  </a:ln>
                  <a:solidFill>
                    <a:srgbClr val="232C12"/>
                  </a:solidFill>
                  <a:effectLst/>
                  <a:uLnTx/>
                  <a:uFillTx/>
                  <a:latin typeface="Century Gothic"/>
                  <a:ea typeface="Century Gothic"/>
                  <a:cs typeface="Century Gothic"/>
                  <a:sym typeface="Century Gothic"/>
                </a:rPr>
                <a:t>71.86%</a:t>
              </a:r>
              <a:endParaRPr kumimoji="0" sz="1500" b="0" i="0" u="none" strike="noStrike" kern="0" cap="none" spc="0" normalizeH="0" baseline="0" noProof="0" dirty="0">
                <a:ln>
                  <a:noFill/>
                </a:ln>
                <a:solidFill>
                  <a:srgbClr val="232C12"/>
                </a:solidFill>
                <a:effectLst/>
                <a:uLnTx/>
                <a:uFillTx/>
                <a:latin typeface="Calibri"/>
                <a:ea typeface="Calibri"/>
                <a:cs typeface="Calibri"/>
                <a:sym typeface="Calibri"/>
              </a:endParaRPr>
            </a:p>
          </p:txBody>
        </p:sp>
      </p:grpSp>
      <p:grpSp>
        <p:nvGrpSpPr>
          <p:cNvPr id="9" name="Google Shape;411;p29">
            <a:extLst>
              <a:ext uri="{FF2B5EF4-FFF2-40B4-BE49-F238E27FC236}">
                <a16:creationId xmlns:a16="http://schemas.microsoft.com/office/drawing/2014/main" id="{E852A144-D125-147E-C7EF-AC4EAF9E5512}"/>
              </a:ext>
            </a:extLst>
          </p:cNvPr>
          <p:cNvGrpSpPr/>
          <p:nvPr/>
        </p:nvGrpSpPr>
        <p:grpSpPr>
          <a:xfrm>
            <a:off x="3987591" y="4470108"/>
            <a:ext cx="2087688" cy="1914661"/>
            <a:chOff x="494859" y="3888029"/>
            <a:chExt cx="2088232" cy="1915160"/>
          </a:xfrm>
        </p:grpSpPr>
        <p:graphicFrame>
          <p:nvGraphicFramePr>
            <p:cNvPr id="10" name="Google Shape;412;p29">
              <a:extLst>
                <a:ext uri="{FF2B5EF4-FFF2-40B4-BE49-F238E27FC236}">
                  <a16:creationId xmlns:a16="http://schemas.microsoft.com/office/drawing/2014/main" id="{7F50F8D6-FE83-1097-EEB3-CDBE77B50CF7}"/>
                </a:ext>
              </a:extLst>
            </p:cNvPr>
            <p:cNvGraphicFramePr/>
            <p:nvPr/>
          </p:nvGraphicFramePr>
          <p:xfrm>
            <a:off x="494859" y="3888029"/>
            <a:ext cx="2088232" cy="1713088"/>
          </p:xfrm>
          <a:graphic>
            <a:graphicData uri="http://schemas.openxmlformats.org/drawingml/2006/chart">
              <c:chart xmlns:c="http://schemas.openxmlformats.org/drawingml/2006/chart" xmlns:r="http://schemas.openxmlformats.org/officeDocument/2006/relationships" r:id="rId4"/>
            </a:graphicData>
          </a:graphic>
        </p:graphicFrame>
        <p:sp>
          <p:nvSpPr>
            <p:cNvPr id="11" name="Google Shape;413;p29">
              <a:extLst>
                <a:ext uri="{FF2B5EF4-FFF2-40B4-BE49-F238E27FC236}">
                  <a16:creationId xmlns:a16="http://schemas.microsoft.com/office/drawing/2014/main" id="{6097B2EE-A7BA-10E0-D12A-8C25A1B8ED2C}"/>
                </a:ext>
              </a:extLst>
            </p:cNvPr>
            <p:cNvSpPr/>
            <p:nvPr/>
          </p:nvSpPr>
          <p:spPr>
            <a:xfrm>
              <a:off x="1212927" y="5495412"/>
              <a:ext cx="776175"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2060"/>
                  </a:solidFill>
                  <a:effectLst/>
                  <a:uLnTx/>
                  <a:uFillTx/>
                  <a:latin typeface="Century Gothic"/>
                  <a:ea typeface="Century Gothic"/>
                  <a:cs typeface="Century Gothic"/>
                  <a:sym typeface="Century Gothic"/>
                </a:rPr>
                <a:t>Private</a:t>
              </a:r>
              <a:endParaRPr kumimoji="0" sz="1400" b="0" i="0" u="none" strike="noStrike" kern="0" cap="none" spc="0" normalizeH="0" baseline="0" noProof="0">
                <a:ln>
                  <a:noFill/>
                </a:ln>
                <a:solidFill>
                  <a:srgbClr val="002060"/>
                </a:solidFill>
                <a:effectLst/>
                <a:uLnTx/>
                <a:uFillTx/>
                <a:latin typeface="Calibri"/>
                <a:ea typeface="Calibri"/>
                <a:cs typeface="Calibri"/>
                <a:sym typeface="Calibri"/>
              </a:endParaRPr>
            </a:p>
          </p:txBody>
        </p:sp>
        <p:sp>
          <p:nvSpPr>
            <p:cNvPr id="12" name="Google Shape;414;p29">
              <a:extLst>
                <a:ext uri="{FF2B5EF4-FFF2-40B4-BE49-F238E27FC236}">
                  <a16:creationId xmlns:a16="http://schemas.microsoft.com/office/drawing/2014/main" id="{D2297FF8-5F54-5D5D-ABF7-195E26851BBE}"/>
                </a:ext>
              </a:extLst>
            </p:cNvPr>
            <p:cNvSpPr/>
            <p:nvPr/>
          </p:nvSpPr>
          <p:spPr>
            <a:xfrm>
              <a:off x="1134916" y="4636545"/>
              <a:ext cx="854187" cy="32320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dirty="0">
                  <a:ln>
                    <a:noFill/>
                  </a:ln>
                  <a:solidFill>
                    <a:srgbClr val="301702"/>
                  </a:solidFill>
                  <a:effectLst/>
                  <a:uLnTx/>
                  <a:uFillTx/>
                  <a:latin typeface="Century Gothic"/>
                  <a:ea typeface="Century Gothic"/>
                  <a:cs typeface="Century Gothic"/>
                  <a:sym typeface="Century Gothic"/>
                </a:rPr>
                <a:t>26.33%</a:t>
              </a:r>
              <a:endParaRPr kumimoji="0" sz="1500" b="0" i="0" u="none" strike="noStrike" kern="0" cap="none" spc="0" normalizeH="0" baseline="0" noProof="0" dirty="0">
                <a:ln>
                  <a:noFill/>
                </a:ln>
                <a:solidFill>
                  <a:srgbClr val="301702"/>
                </a:solidFill>
                <a:effectLst/>
                <a:uLnTx/>
                <a:uFillTx/>
                <a:latin typeface="Calibri"/>
                <a:ea typeface="Calibri"/>
                <a:cs typeface="Calibri"/>
                <a:sym typeface="Calibri"/>
              </a:endParaRPr>
            </a:p>
          </p:txBody>
        </p:sp>
      </p:grpSp>
      <p:grpSp>
        <p:nvGrpSpPr>
          <p:cNvPr id="13" name="Google Shape;415;p29">
            <a:extLst>
              <a:ext uri="{FF2B5EF4-FFF2-40B4-BE49-F238E27FC236}">
                <a16:creationId xmlns:a16="http://schemas.microsoft.com/office/drawing/2014/main" id="{10FC24D4-7C50-4D04-0FFE-EA1EF1F97665}"/>
              </a:ext>
            </a:extLst>
          </p:cNvPr>
          <p:cNvGrpSpPr/>
          <p:nvPr/>
        </p:nvGrpSpPr>
        <p:grpSpPr>
          <a:xfrm>
            <a:off x="6121090" y="4492968"/>
            <a:ext cx="2087688" cy="1916224"/>
            <a:chOff x="319480" y="3841727"/>
            <a:chExt cx="2088232" cy="1916723"/>
          </a:xfrm>
        </p:grpSpPr>
        <p:graphicFrame>
          <p:nvGraphicFramePr>
            <p:cNvPr id="14" name="Google Shape;416;p29">
              <a:extLst>
                <a:ext uri="{FF2B5EF4-FFF2-40B4-BE49-F238E27FC236}">
                  <a16:creationId xmlns:a16="http://schemas.microsoft.com/office/drawing/2014/main" id="{AC15CA66-B82F-34F9-0C5C-7F5B7070D048}"/>
                </a:ext>
              </a:extLst>
            </p:cNvPr>
            <p:cNvGraphicFramePr/>
            <p:nvPr/>
          </p:nvGraphicFramePr>
          <p:xfrm>
            <a:off x="319480" y="3841727"/>
            <a:ext cx="2088232" cy="1713088"/>
          </p:xfrm>
          <a:graphic>
            <a:graphicData uri="http://schemas.openxmlformats.org/drawingml/2006/chart">
              <c:chart xmlns:c="http://schemas.openxmlformats.org/drawingml/2006/chart" xmlns:r="http://schemas.openxmlformats.org/officeDocument/2006/relationships" r:id="rId5"/>
            </a:graphicData>
          </a:graphic>
        </p:graphicFrame>
        <p:sp>
          <p:nvSpPr>
            <p:cNvPr id="15" name="Google Shape;417;p29">
              <a:extLst>
                <a:ext uri="{FF2B5EF4-FFF2-40B4-BE49-F238E27FC236}">
                  <a16:creationId xmlns:a16="http://schemas.microsoft.com/office/drawing/2014/main" id="{40485FAB-B3DE-C812-2128-D1E01E13F090}"/>
                </a:ext>
              </a:extLst>
            </p:cNvPr>
            <p:cNvSpPr/>
            <p:nvPr/>
          </p:nvSpPr>
          <p:spPr>
            <a:xfrm>
              <a:off x="903846" y="5450673"/>
              <a:ext cx="949299"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2060"/>
                  </a:solidFill>
                  <a:effectLst/>
                  <a:uLnTx/>
                  <a:uFillTx/>
                  <a:latin typeface="Century Gothic"/>
                  <a:ea typeface="Century Gothic"/>
                  <a:cs typeface="Century Gothic"/>
                  <a:sym typeface="Century Gothic"/>
                </a:rPr>
                <a:t>SUC/LUC</a:t>
              </a:r>
              <a:endParaRPr kumimoji="0" sz="1400" b="0" i="0" u="none" strike="noStrike" kern="0" cap="none" spc="0" normalizeH="0" baseline="0" noProof="0">
                <a:ln>
                  <a:noFill/>
                </a:ln>
                <a:solidFill>
                  <a:srgbClr val="002060"/>
                </a:solidFill>
                <a:effectLst/>
                <a:uLnTx/>
                <a:uFillTx/>
                <a:latin typeface="Calibri"/>
                <a:ea typeface="Calibri"/>
                <a:cs typeface="Calibri"/>
                <a:sym typeface="Calibri"/>
              </a:endParaRPr>
            </a:p>
          </p:txBody>
        </p:sp>
        <p:sp>
          <p:nvSpPr>
            <p:cNvPr id="16" name="Google Shape;418;p29">
              <a:extLst>
                <a:ext uri="{FF2B5EF4-FFF2-40B4-BE49-F238E27FC236}">
                  <a16:creationId xmlns:a16="http://schemas.microsoft.com/office/drawing/2014/main" id="{A2A4EEB6-EDBF-E2E8-9CEB-256FA771BE91}"/>
                </a:ext>
              </a:extLst>
            </p:cNvPr>
            <p:cNvSpPr/>
            <p:nvPr/>
          </p:nvSpPr>
          <p:spPr>
            <a:xfrm>
              <a:off x="947866" y="4567377"/>
              <a:ext cx="771828" cy="32320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dirty="0">
                  <a:ln>
                    <a:noFill/>
                  </a:ln>
                  <a:solidFill>
                    <a:srgbClr val="221A2C"/>
                  </a:solidFill>
                  <a:effectLst/>
                  <a:uLnTx/>
                  <a:uFillTx/>
                  <a:latin typeface="Century Gothic"/>
                  <a:ea typeface="Century Gothic"/>
                  <a:cs typeface="Century Gothic"/>
                  <a:sym typeface="Century Gothic"/>
                </a:rPr>
                <a:t>0%</a:t>
              </a:r>
              <a:endParaRPr kumimoji="0" sz="1500" b="0" i="0" u="none" strike="noStrike" kern="0" cap="none" spc="0" normalizeH="0" baseline="0" noProof="0" dirty="0">
                <a:ln>
                  <a:noFill/>
                </a:ln>
                <a:solidFill>
                  <a:srgbClr val="221A2C"/>
                </a:solidFill>
                <a:effectLst/>
                <a:uLnTx/>
                <a:uFillTx/>
                <a:latin typeface="Calibri"/>
                <a:ea typeface="Calibri"/>
                <a:cs typeface="Calibri"/>
                <a:sym typeface="Calibri"/>
              </a:endParaRPr>
            </a:p>
          </p:txBody>
        </p:sp>
      </p:grpSp>
      <p:grpSp>
        <p:nvGrpSpPr>
          <p:cNvPr id="17" name="Google Shape;419;p29">
            <a:extLst>
              <a:ext uri="{FF2B5EF4-FFF2-40B4-BE49-F238E27FC236}">
                <a16:creationId xmlns:a16="http://schemas.microsoft.com/office/drawing/2014/main" id="{E3576751-5775-B46A-16FF-AC3E43DD54C1}"/>
              </a:ext>
            </a:extLst>
          </p:cNvPr>
          <p:cNvGrpSpPr/>
          <p:nvPr/>
        </p:nvGrpSpPr>
        <p:grpSpPr>
          <a:xfrm>
            <a:off x="8333795" y="4492968"/>
            <a:ext cx="2087688" cy="1932383"/>
            <a:chOff x="2575403" y="3767521"/>
            <a:chExt cx="2088232" cy="1932886"/>
          </a:xfrm>
        </p:grpSpPr>
        <p:graphicFrame>
          <p:nvGraphicFramePr>
            <p:cNvPr id="18" name="Google Shape;420;p29">
              <a:extLst>
                <a:ext uri="{FF2B5EF4-FFF2-40B4-BE49-F238E27FC236}">
                  <a16:creationId xmlns:a16="http://schemas.microsoft.com/office/drawing/2014/main" id="{1544FEDC-4DD9-C6FE-563D-6C3A4D74F82D}"/>
                </a:ext>
              </a:extLst>
            </p:cNvPr>
            <p:cNvGraphicFramePr/>
            <p:nvPr/>
          </p:nvGraphicFramePr>
          <p:xfrm>
            <a:off x="2575403" y="3767521"/>
            <a:ext cx="2088232" cy="1713088"/>
          </p:xfrm>
          <a:graphic>
            <a:graphicData uri="http://schemas.openxmlformats.org/drawingml/2006/chart">
              <c:chart xmlns:c="http://schemas.openxmlformats.org/drawingml/2006/chart" xmlns:r="http://schemas.openxmlformats.org/officeDocument/2006/relationships" r:id="rId6"/>
            </a:graphicData>
          </a:graphic>
        </p:graphicFrame>
        <p:sp>
          <p:nvSpPr>
            <p:cNvPr id="19" name="Google Shape;421;p29">
              <a:extLst>
                <a:ext uri="{FF2B5EF4-FFF2-40B4-BE49-F238E27FC236}">
                  <a16:creationId xmlns:a16="http://schemas.microsoft.com/office/drawing/2014/main" id="{753F9A7A-CE48-A950-AB35-B6552F0101AE}"/>
                </a:ext>
              </a:extLst>
            </p:cNvPr>
            <p:cNvSpPr/>
            <p:nvPr/>
          </p:nvSpPr>
          <p:spPr>
            <a:xfrm>
              <a:off x="3443829" y="5392630"/>
              <a:ext cx="538930" cy="307777"/>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a:ln>
                    <a:noFill/>
                  </a:ln>
                  <a:solidFill>
                    <a:srgbClr val="002060"/>
                  </a:solidFill>
                  <a:effectLst/>
                  <a:uLnTx/>
                  <a:uFillTx/>
                  <a:latin typeface="Century Gothic"/>
                  <a:ea typeface="Century Gothic"/>
                  <a:cs typeface="Century Gothic"/>
                  <a:sym typeface="Century Gothic"/>
                </a:rPr>
                <a:t>ALS </a:t>
              </a:r>
              <a:endParaRPr kumimoji="0" sz="1400" b="0" i="0" u="none" strike="noStrike" kern="0" cap="none" spc="0" normalizeH="0" baseline="0" noProof="0">
                <a:ln>
                  <a:noFill/>
                </a:ln>
                <a:solidFill>
                  <a:srgbClr val="002060"/>
                </a:solidFill>
                <a:effectLst/>
                <a:uLnTx/>
                <a:uFillTx/>
                <a:latin typeface="Calibri"/>
                <a:ea typeface="Calibri"/>
                <a:cs typeface="Calibri"/>
                <a:sym typeface="Calibri"/>
              </a:endParaRPr>
            </a:p>
          </p:txBody>
        </p:sp>
        <p:sp>
          <p:nvSpPr>
            <p:cNvPr id="20" name="Google Shape;422;p29">
              <a:extLst>
                <a:ext uri="{FF2B5EF4-FFF2-40B4-BE49-F238E27FC236}">
                  <a16:creationId xmlns:a16="http://schemas.microsoft.com/office/drawing/2014/main" id="{6CD5DCE4-78A8-4531-53E8-99CBC0A25D3A}"/>
                </a:ext>
              </a:extLst>
            </p:cNvPr>
            <p:cNvSpPr/>
            <p:nvPr/>
          </p:nvSpPr>
          <p:spPr>
            <a:xfrm>
              <a:off x="3256278" y="4467852"/>
              <a:ext cx="726481" cy="3231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500" b="1" i="0" u="none" strike="noStrike" kern="0" cap="none" spc="0" normalizeH="0" baseline="0" noProof="0" dirty="0">
                  <a:ln>
                    <a:noFill/>
                  </a:ln>
                  <a:solidFill>
                    <a:srgbClr val="221A2C"/>
                  </a:solidFill>
                  <a:effectLst/>
                  <a:uLnTx/>
                  <a:uFillTx/>
                  <a:latin typeface="Century Gothic"/>
                  <a:ea typeface="Century Gothic"/>
                  <a:cs typeface="Century Gothic"/>
                  <a:sym typeface="Century Gothic"/>
                </a:rPr>
                <a:t>1.81%</a:t>
              </a:r>
              <a:endParaRPr kumimoji="0" sz="1500" b="0" i="0" u="none" strike="noStrike" kern="0" cap="none" spc="0" normalizeH="0" baseline="0" noProof="0" dirty="0">
                <a:ln>
                  <a:noFill/>
                </a:ln>
                <a:solidFill>
                  <a:srgbClr val="221A2C"/>
                </a:solidFill>
                <a:effectLst/>
                <a:uLnTx/>
                <a:uFillTx/>
                <a:latin typeface="Calibri"/>
                <a:ea typeface="Calibri"/>
                <a:cs typeface="Calibri"/>
                <a:sym typeface="Calibri"/>
              </a:endParaRPr>
            </a:p>
          </p:txBody>
        </p:sp>
      </p:grpSp>
      <p:pic>
        <p:nvPicPr>
          <p:cNvPr id="21" name="Picture 20" descr="No description available.">
            <a:extLst>
              <a:ext uri="{FF2B5EF4-FFF2-40B4-BE49-F238E27FC236}">
                <a16:creationId xmlns:a16="http://schemas.microsoft.com/office/drawing/2014/main" id="{3304068A-0E74-77EB-711E-57600C9C79DA}"/>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0010" y="3429000"/>
            <a:ext cx="1131570" cy="1151258"/>
          </a:xfrm>
          <a:prstGeom prst="rect">
            <a:avLst/>
          </a:prstGeom>
          <a:noFill/>
          <a:ln>
            <a:noFill/>
          </a:ln>
        </p:spPr>
      </p:pic>
      <p:sp>
        <p:nvSpPr>
          <p:cNvPr id="22" name="TextBox 21">
            <a:extLst>
              <a:ext uri="{FF2B5EF4-FFF2-40B4-BE49-F238E27FC236}">
                <a16:creationId xmlns:a16="http://schemas.microsoft.com/office/drawing/2014/main" id="{4F16AC7E-9C1B-AB1C-171F-B8536BF799E0}"/>
              </a:ext>
            </a:extLst>
          </p:cNvPr>
          <p:cNvSpPr txBox="1"/>
          <p:nvPr/>
        </p:nvSpPr>
        <p:spPr>
          <a:xfrm>
            <a:off x="10334840" y="5251503"/>
            <a:ext cx="1853985" cy="95410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B050"/>
                </a:solidFill>
                <a:effectLst/>
                <a:uLnTx/>
                <a:uFillTx/>
                <a:latin typeface="D-DINExp"/>
                <a:cs typeface="Arial"/>
                <a:sym typeface="Arial"/>
              </a:rPr>
              <a:t>Source: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B050"/>
              </a:solidFill>
              <a:effectLst/>
              <a:uLnTx/>
              <a:uFillTx/>
              <a:latin typeface="D-DINExp"/>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B050"/>
                </a:solidFill>
                <a:effectLst/>
                <a:uLnTx/>
                <a:uFillTx/>
                <a:latin typeface="D-DINExp"/>
                <a:cs typeface="Arial"/>
                <a:sym typeface="Arial"/>
              </a:rPr>
              <a:t>LIS Quick Count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B050"/>
                </a:solidFill>
                <a:effectLst/>
                <a:uLnTx/>
                <a:uFillTx/>
                <a:latin typeface="D-DINExp"/>
                <a:cs typeface="Arial"/>
                <a:sym typeface="Arial"/>
              </a:rPr>
              <a:t>SY 2025-2026</a:t>
            </a:r>
            <a:endParaRPr kumimoji="0" lang="en-PH" sz="1400" b="0" i="0" u="none" strike="noStrike" kern="0" cap="none" spc="0" normalizeH="0" baseline="0" noProof="0" dirty="0">
              <a:ln>
                <a:noFill/>
              </a:ln>
              <a:solidFill>
                <a:srgbClr val="00B050"/>
              </a:solidFill>
              <a:effectLst/>
              <a:uLnTx/>
              <a:uFillTx/>
              <a:latin typeface="Arial"/>
              <a:cs typeface="Arial"/>
              <a:sym typeface="Arial"/>
            </a:endParaRPr>
          </a:p>
        </p:txBody>
      </p:sp>
      <p:sp>
        <p:nvSpPr>
          <p:cNvPr id="23" name="Title 1">
            <a:extLst>
              <a:ext uri="{FF2B5EF4-FFF2-40B4-BE49-F238E27FC236}">
                <a16:creationId xmlns:a16="http://schemas.microsoft.com/office/drawing/2014/main" id="{1F06D532-7D5A-58A8-47BC-5BEC24DC06A8}"/>
              </a:ext>
            </a:extLst>
          </p:cNvPr>
          <p:cNvSpPr txBox="1">
            <a:spLocks/>
          </p:cNvSpPr>
          <p:nvPr/>
        </p:nvSpPr>
        <p:spPr>
          <a:xfrm>
            <a:off x="80010" y="291008"/>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Enrolment data</a:t>
            </a:r>
          </a:p>
        </p:txBody>
      </p:sp>
    </p:spTree>
    <p:extLst>
      <p:ext uri="{BB962C8B-B14F-4D97-AF65-F5344CB8AC3E}">
        <p14:creationId xmlns:p14="http://schemas.microsoft.com/office/powerpoint/2010/main" val="16272974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ADF205B-AD5F-9490-4861-8CC5BF03A824}"/>
            </a:ext>
          </a:extLst>
        </p:cNvPr>
        <p:cNvGrpSpPr/>
        <p:nvPr/>
      </p:nvGrpSpPr>
      <p:grpSpPr>
        <a:xfrm>
          <a:off x="0" y="0"/>
          <a:ext cx="0" cy="0"/>
          <a:chOff x="0" y="0"/>
          <a:chExt cx="0" cy="0"/>
        </a:xfrm>
      </p:grpSpPr>
      <p:pic>
        <p:nvPicPr>
          <p:cNvPr id="3" name="Picture 2" descr="No description available.">
            <a:extLst>
              <a:ext uri="{FF2B5EF4-FFF2-40B4-BE49-F238E27FC236}">
                <a16:creationId xmlns:a16="http://schemas.microsoft.com/office/drawing/2014/main" id="{211FF2E9-1ECD-8CE9-68FB-FEE905E354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89" y="3392844"/>
            <a:ext cx="1131570" cy="1151258"/>
          </a:xfrm>
          <a:prstGeom prst="rect">
            <a:avLst/>
          </a:prstGeom>
          <a:noFill/>
          <a:ln>
            <a:noFill/>
          </a:ln>
        </p:spPr>
      </p:pic>
      <p:grpSp>
        <p:nvGrpSpPr>
          <p:cNvPr id="4" name="Google Shape;472;p31">
            <a:extLst>
              <a:ext uri="{FF2B5EF4-FFF2-40B4-BE49-F238E27FC236}">
                <a16:creationId xmlns:a16="http://schemas.microsoft.com/office/drawing/2014/main" id="{D8BB59EF-B39D-117C-2E77-2FAC2A92521C}"/>
              </a:ext>
            </a:extLst>
          </p:cNvPr>
          <p:cNvGrpSpPr/>
          <p:nvPr/>
        </p:nvGrpSpPr>
        <p:grpSpPr>
          <a:xfrm>
            <a:off x="80010" y="459033"/>
            <a:ext cx="2951559" cy="3911295"/>
            <a:chOff x="5588527" y="1596913"/>
            <a:chExt cx="3159936" cy="3942544"/>
          </a:xfrm>
        </p:grpSpPr>
        <p:sp>
          <p:nvSpPr>
            <p:cNvPr id="5" name="Google Shape;473;p31">
              <a:extLst>
                <a:ext uri="{FF2B5EF4-FFF2-40B4-BE49-F238E27FC236}">
                  <a16:creationId xmlns:a16="http://schemas.microsoft.com/office/drawing/2014/main" id="{163EE4B7-90CD-D565-9162-212D0B81103F}"/>
                </a:ext>
              </a:extLst>
            </p:cNvPr>
            <p:cNvSpPr txBox="1"/>
            <p:nvPr/>
          </p:nvSpPr>
          <p:spPr>
            <a:xfrm>
              <a:off x="5704036" y="2877599"/>
              <a:ext cx="2928921" cy="5894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dirty="0">
                  <a:solidFill>
                    <a:srgbClr val="000000"/>
                  </a:solidFill>
                  <a:latin typeface="Arial Rounded"/>
                  <a:ea typeface="Arial Rounded"/>
                  <a:cs typeface="Arial Rounded"/>
                  <a:sym typeface="Arial Rounded"/>
                </a:rPr>
                <a:t>Total number of schools in all sectors</a:t>
              </a:r>
              <a:endParaRPr dirty="0"/>
            </a:p>
          </p:txBody>
        </p:sp>
        <p:sp>
          <p:nvSpPr>
            <p:cNvPr id="6" name="Google Shape;474;p31">
              <a:extLst>
                <a:ext uri="{FF2B5EF4-FFF2-40B4-BE49-F238E27FC236}">
                  <a16:creationId xmlns:a16="http://schemas.microsoft.com/office/drawing/2014/main" id="{5DE4EC31-9CF0-E3BA-C0F3-4D431B6008F8}"/>
                </a:ext>
              </a:extLst>
            </p:cNvPr>
            <p:cNvSpPr/>
            <p:nvPr/>
          </p:nvSpPr>
          <p:spPr>
            <a:xfrm>
              <a:off x="6009364" y="1918378"/>
              <a:ext cx="2481930" cy="93038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5398" b="1" dirty="0">
                  <a:solidFill>
                    <a:srgbClr val="1F497D"/>
                  </a:solidFill>
                  <a:latin typeface="Century Gothic"/>
                  <a:ea typeface="Century Gothic"/>
                  <a:cs typeface="Century Gothic"/>
                  <a:sym typeface="Century Gothic"/>
                </a:rPr>
                <a:t> </a:t>
              </a:r>
              <a:r>
                <a:rPr lang="en-US" sz="5398" b="1" dirty="0">
                  <a:solidFill>
                    <a:srgbClr val="7030A0"/>
                  </a:solidFill>
                  <a:latin typeface="Century Gothic"/>
                  <a:ea typeface="Century Gothic"/>
                  <a:cs typeface="Century Gothic"/>
                  <a:sym typeface="Century Gothic"/>
                </a:rPr>
                <a:t>73 </a:t>
              </a:r>
              <a:endParaRPr dirty="0"/>
            </a:p>
          </p:txBody>
        </p:sp>
        <p:grpSp>
          <p:nvGrpSpPr>
            <p:cNvPr id="7" name="Google Shape;475;p31">
              <a:extLst>
                <a:ext uri="{FF2B5EF4-FFF2-40B4-BE49-F238E27FC236}">
                  <a16:creationId xmlns:a16="http://schemas.microsoft.com/office/drawing/2014/main" id="{BB32E63B-A621-222F-4DAB-172CB3E64182}"/>
                </a:ext>
              </a:extLst>
            </p:cNvPr>
            <p:cNvGrpSpPr/>
            <p:nvPr/>
          </p:nvGrpSpPr>
          <p:grpSpPr>
            <a:xfrm>
              <a:off x="5588527" y="1596913"/>
              <a:ext cx="3159936" cy="3942544"/>
              <a:chOff x="5635667" y="1145699"/>
              <a:chExt cx="3159936" cy="3942544"/>
            </a:xfrm>
          </p:grpSpPr>
          <p:sp>
            <p:nvSpPr>
              <p:cNvPr id="8" name="Google Shape;476;p31">
                <a:extLst>
                  <a:ext uri="{FF2B5EF4-FFF2-40B4-BE49-F238E27FC236}">
                    <a16:creationId xmlns:a16="http://schemas.microsoft.com/office/drawing/2014/main" id="{1120C8C6-AA65-B852-BB7A-48020C3EC0B8}"/>
                  </a:ext>
                </a:extLst>
              </p:cNvPr>
              <p:cNvSpPr/>
              <p:nvPr/>
            </p:nvSpPr>
            <p:spPr>
              <a:xfrm>
                <a:off x="5635667" y="1145699"/>
                <a:ext cx="3159936" cy="3942544"/>
              </a:xfrm>
              <a:prstGeom prst="roundRect">
                <a:avLst>
                  <a:gd name="adj" fmla="val 16667"/>
                </a:avLst>
              </a:prstGeom>
              <a:noFill/>
              <a:ln w="25400" cap="flat" cmpd="sng">
                <a:solidFill>
                  <a:schemeClr val="l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rgbClr val="FFFFFF"/>
                  </a:solidFill>
                  <a:latin typeface="Calibri"/>
                  <a:ea typeface="Calibri"/>
                  <a:cs typeface="Calibri"/>
                  <a:sym typeface="Calibri"/>
                </a:endParaRPr>
              </a:p>
            </p:txBody>
          </p:sp>
          <p:pic>
            <p:nvPicPr>
              <p:cNvPr id="9" name="Google Shape;477;p31">
                <a:extLst>
                  <a:ext uri="{FF2B5EF4-FFF2-40B4-BE49-F238E27FC236}">
                    <a16:creationId xmlns:a16="http://schemas.microsoft.com/office/drawing/2014/main" id="{7F9F4AA6-971A-E114-A855-FEDDB26FB010}"/>
                  </a:ext>
                </a:extLst>
              </p:cNvPr>
              <p:cNvPicPr preferRelativeResize="0"/>
              <p:nvPr/>
            </p:nvPicPr>
            <p:blipFill rotWithShape="1">
              <a:blip r:embed="rId4">
                <a:alphaModFix/>
              </a:blip>
              <a:srcRect/>
              <a:stretch/>
            </p:blipFill>
            <p:spPr>
              <a:xfrm>
                <a:off x="5669156" y="2590639"/>
                <a:ext cx="2928921" cy="2196691"/>
              </a:xfrm>
              <a:prstGeom prst="rect">
                <a:avLst/>
              </a:prstGeom>
              <a:noFill/>
              <a:ln>
                <a:noFill/>
              </a:ln>
            </p:spPr>
          </p:pic>
        </p:grpSp>
      </p:grpSp>
      <p:sp>
        <p:nvSpPr>
          <p:cNvPr id="10" name="Google Shape;483;p31">
            <a:extLst>
              <a:ext uri="{FF2B5EF4-FFF2-40B4-BE49-F238E27FC236}">
                <a16:creationId xmlns:a16="http://schemas.microsoft.com/office/drawing/2014/main" id="{03E62943-AC43-4DB1-8663-CCB2D98EC3E0}"/>
              </a:ext>
            </a:extLst>
          </p:cNvPr>
          <p:cNvSpPr txBox="1"/>
          <p:nvPr/>
        </p:nvSpPr>
        <p:spPr>
          <a:xfrm>
            <a:off x="216820" y="158317"/>
            <a:ext cx="11567855" cy="73862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dk1"/>
                </a:solidFill>
                <a:latin typeface="Arial"/>
                <a:ea typeface="Arial"/>
                <a:cs typeface="Arial"/>
                <a:sym typeface="Arial"/>
              </a:rPr>
              <a:t>Total Schools by Level of Education SY 2025-2026</a:t>
            </a:r>
            <a:br>
              <a:rPr lang="en-US" sz="2000" b="1" dirty="0">
                <a:solidFill>
                  <a:schemeClr val="dk1"/>
                </a:solidFill>
                <a:latin typeface="Arial"/>
                <a:ea typeface="Arial"/>
                <a:cs typeface="Arial"/>
                <a:sym typeface="Arial"/>
              </a:rPr>
            </a:br>
            <a:endParaRPr dirty="0"/>
          </a:p>
        </p:txBody>
      </p:sp>
      <p:graphicFrame>
        <p:nvGraphicFramePr>
          <p:cNvPr id="11" name="Table 10">
            <a:extLst>
              <a:ext uri="{FF2B5EF4-FFF2-40B4-BE49-F238E27FC236}">
                <a16:creationId xmlns:a16="http://schemas.microsoft.com/office/drawing/2014/main" id="{47D4A23B-7359-7C0D-7B6E-570899458ABE}"/>
              </a:ext>
            </a:extLst>
          </p:cNvPr>
          <p:cNvGraphicFramePr>
            <a:graphicFrameLocks noGrp="1"/>
          </p:cNvGraphicFramePr>
          <p:nvPr>
            <p:extLst>
              <p:ext uri="{D42A27DB-BD31-4B8C-83A1-F6EECF244321}">
                <p14:modId xmlns:p14="http://schemas.microsoft.com/office/powerpoint/2010/main" val="2675314711"/>
              </p:ext>
            </p:extLst>
          </p:nvPr>
        </p:nvGraphicFramePr>
        <p:xfrm>
          <a:off x="3323730" y="712538"/>
          <a:ext cx="6943604" cy="3332480"/>
        </p:xfrm>
        <a:graphic>
          <a:graphicData uri="http://schemas.openxmlformats.org/drawingml/2006/table">
            <a:tbl>
              <a:tblPr firstRow="1" bandRow="1">
                <a:tableStyleId>{73BC31CE-1242-4BC9-A643-25FC92FE5BE2}</a:tableStyleId>
              </a:tblPr>
              <a:tblGrid>
                <a:gridCol w="1735901">
                  <a:extLst>
                    <a:ext uri="{9D8B030D-6E8A-4147-A177-3AD203B41FA5}">
                      <a16:colId xmlns:a16="http://schemas.microsoft.com/office/drawing/2014/main" val="2693794001"/>
                    </a:ext>
                  </a:extLst>
                </a:gridCol>
                <a:gridCol w="1735901">
                  <a:extLst>
                    <a:ext uri="{9D8B030D-6E8A-4147-A177-3AD203B41FA5}">
                      <a16:colId xmlns:a16="http://schemas.microsoft.com/office/drawing/2014/main" val="2680541333"/>
                    </a:ext>
                  </a:extLst>
                </a:gridCol>
                <a:gridCol w="1735901">
                  <a:extLst>
                    <a:ext uri="{9D8B030D-6E8A-4147-A177-3AD203B41FA5}">
                      <a16:colId xmlns:a16="http://schemas.microsoft.com/office/drawing/2014/main" val="3624623507"/>
                    </a:ext>
                  </a:extLst>
                </a:gridCol>
                <a:gridCol w="1735901">
                  <a:extLst>
                    <a:ext uri="{9D8B030D-6E8A-4147-A177-3AD203B41FA5}">
                      <a16:colId xmlns:a16="http://schemas.microsoft.com/office/drawing/2014/main" val="4098498565"/>
                    </a:ext>
                  </a:extLst>
                </a:gridCol>
              </a:tblGrid>
              <a:tr h="0">
                <a:tc gridSpan="4">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b="1" dirty="0">
                          <a:solidFill>
                            <a:srgbClr val="000000"/>
                          </a:solidFill>
                          <a:latin typeface="Arial"/>
                          <a:ea typeface="Arial"/>
                          <a:cs typeface="Arial"/>
                          <a:sym typeface="Arial"/>
                        </a:rPr>
                        <a:t>Number of Schools Based on Curricular Offerings</a:t>
                      </a:r>
                      <a:endParaRPr lang="en-US" sz="1800" dirty="0"/>
                    </a:p>
                  </a:txBody>
                  <a:tcPr/>
                </a:tc>
                <a:tc hMerge="1">
                  <a:txBody>
                    <a:bodyPr/>
                    <a:lstStyle/>
                    <a:p>
                      <a:endParaRPr lang="en-PH" dirty="0"/>
                    </a:p>
                  </a:txBody>
                  <a:tcPr/>
                </a:tc>
                <a:tc hMerge="1">
                  <a:txBody>
                    <a:bodyPr/>
                    <a:lstStyle/>
                    <a:p>
                      <a:endParaRPr lang="en-PH"/>
                    </a:p>
                  </a:txBody>
                  <a:tcPr/>
                </a:tc>
                <a:tc hMerge="1">
                  <a:txBody>
                    <a:bodyPr/>
                    <a:lstStyle/>
                    <a:p>
                      <a:endParaRPr lang="en-PH" dirty="0"/>
                    </a:p>
                  </a:txBody>
                  <a:tcPr/>
                </a:tc>
                <a:extLst>
                  <a:ext uri="{0D108BD9-81ED-4DB2-BD59-A6C34878D82A}">
                    <a16:rowId xmlns:a16="http://schemas.microsoft.com/office/drawing/2014/main" val="1753102534"/>
                  </a:ext>
                </a:extLst>
              </a:tr>
              <a:tr h="370840">
                <a:tc>
                  <a:txBody>
                    <a:bodyPr/>
                    <a:lstStyle/>
                    <a:p>
                      <a:endParaRPr lang="en-PH" dirty="0"/>
                    </a:p>
                  </a:txBody>
                  <a:tcPr/>
                </a:tc>
                <a:tc>
                  <a:txBody>
                    <a:bodyPr/>
                    <a:lstStyle/>
                    <a:p>
                      <a:pPr algn="ctr"/>
                      <a:r>
                        <a:rPr lang="en-US" dirty="0"/>
                        <a:t>Public</a:t>
                      </a:r>
                      <a:endParaRPr lang="en-PH" dirty="0"/>
                    </a:p>
                  </a:txBody>
                  <a:tcPr/>
                </a:tc>
                <a:tc>
                  <a:txBody>
                    <a:bodyPr/>
                    <a:lstStyle/>
                    <a:p>
                      <a:pPr algn="ctr"/>
                      <a:r>
                        <a:rPr lang="en-US" dirty="0"/>
                        <a:t>Private</a:t>
                      </a:r>
                      <a:endParaRPr lang="en-PH" dirty="0"/>
                    </a:p>
                  </a:txBody>
                  <a:tcPr/>
                </a:tc>
                <a:tc>
                  <a:txBody>
                    <a:bodyPr/>
                    <a:lstStyle/>
                    <a:p>
                      <a:pPr algn="ctr"/>
                      <a:r>
                        <a:rPr lang="en-US" dirty="0"/>
                        <a:t>Total</a:t>
                      </a:r>
                      <a:endParaRPr lang="en-PH" dirty="0"/>
                    </a:p>
                  </a:txBody>
                  <a:tcPr/>
                </a:tc>
                <a:extLst>
                  <a:ext uri="{0D108BD9-81ED-4DB2-BD59-A6C34878D82A}">
                    <a16:rowId xmlns:a16="http://schemas.microsoft.com/office/drawing/2014/main" val="143049370"/>
                  </a:ext>
                </a:extLst>
              </a:tr>
              <a:tr h="370840">
                <a:tc>
                  <a:txBody>
                    <a:bodyPr/>
                    <a:lstStyle/>
                    <a:p>
                      <a:r>
                        <a:rPr lang="en-US" dirty="0"/>
                        <a:t>Purely ES</a:t>
                      </a:r>
                      <a:endParaRPr lang="en-PH" dirty="0"/>
                    </a:p>
                  </a:txBody>
                  <a:tcPr/>
                </a:tc>
                <a:tc>
                  <a:txBody>
                    <a:bodyPr/>
                    <a:lstStyle/>
                    <a:p>
                      <a:pPr algn="ctr"/>
                      <a:r>
                        <a:rPr lang="en-US" dirty="0"/>
                        <a:t>32</a:t>
                      </a:r>
                      <a:endParaRPr lang="en-PH" dirty="0"/>
                    </a:p>
                  </a:txBody>
                  <a:tcPr/>
                </a:tc>
                <a:tc>
                  <a:txBody>
                    <a:bodyPr/>
                    <a:lstStyle/>
                    <a:p>
                      <a:pPr algn="ctr"/>
                      <a:r>
                        <a:rPr lang="en-US" dirty="0"/>
                        <a:t>11</a:t>
                      </a:r>
                      <a:endParaRPr lang="en-PH" dirty="0"/>
                    </a:p>
                  </a:txBody>
                  <a:tcPr/>
                </a:tc>
                <a:tc>
                  <a:txBody>
                    <a:bodyPr/>
                    <a:lstStyle/>
                    <a:p>
                      <a:pPr algn="ctr"/>
                      <a:r>
                        <a:rPr lang="en-US" dirty="0"/>
                        <a:t>43</a:t>
                      </a:r>
                      <a:endParaRPr lang="en-PH" dirty="0"/>
                    </a:p>
                  </a:txBody>
                  <a:tcPr/>
                </a:tc>
                <a:extLst>
                  <a:ext uri="{0D108BD9-81ED-4DB2-BD59-A6C34878D82A}">
                    <a16:rowId xmlns:a16="http://schemas.microsoft.com/office/drawing/2014/main" val="1240832352"/>
                  </a:ext>
                </a:extLst>
              </a:tr>
              <a:tr h="370840">
                <a:tc>
                  <a:txBody>
                    <a:bodyPr/>
                    <a:lstStyle/>
                    <a:p>
                      <a:r>
                        <a:rPr lang="en-US" dirty="0"/>
                        <a:t>Purely JHS</a:t>
                      </a:r>
                      <a:endParaRPr lang="en-PH" dirty="0"/>
                    </a:p>
                  </a:txBody>
                  <a:tcPr/>
                </a:tc>
                <a:tc>
                  <a:txBody>
                    <a:bodyPr/>
                    <a:lstStyle/>
                    <a:p>
                      <a:pPr algn="ctr"/>
                      <a:r>
                        <a:rPr lang="en-US" dirty="0"/>
                        <a:t>2</a:t>
                      </a:r>
                      <a:endParaRPr lang="en-PH" dirty="0"/>
                    </a:p>
                  </a:txBody>
                  <a:tcPr/>
                </a:tc>
                <a:tc>
                  <a:txBody>
                    <a:bodyPr/>
                    <a:lstStyle/>
                    <a:p>
                      <a:pPr algn="ctr"/>
                      <a:r>
                        <a:rPr lang="en-US" dirty="0"/>
                        <a:t>1</a:t>
                      </a:r>
                      <a:endParaRPr lang="en-PH" dirty="0"/>
                    </a:p>
                  </a:txBody>
                  <a:tcPr/>
                </a:tc>
                <a:tc>
                  <a:txBody>
                    <a:bodyPr/>
                    <a:lstStyle/>
                    <a:p>
                      <a:pPr algn="ctr"/>
                      <a:r>
                        <a:rPr lang="en-US" dirty="0"/>
                        <a:t>3</a:t>
                      </a:r>
                      <a:endParaRPr lang="en-PH" dirty="0"/>
                    </a:p>
                  </a:txBody>
                  <a:tcPr/>
                </a:tc>
                <a:extLst>
                  <a:ext uri="{0D108BD9-81ED-4DB2-BD59-A6C34878D82A}">
                    <a16:rowId xmlns:a16="http://schemas.microsoft.com/office/drawing/2014/main" val="3366084436"/>
                  </a:ext>
                </a:extLst>
              </a:tr>
              <a:tr h="370840">
                <a:tc>
                  <a:txBody>
                    <a:bodyPr/>
                    <a:lstStyle/>
                    <a:p>
                      <a:r>
                        <a:rPr lang="en-US" dirty="0"/>
                        <a:t>Purely SHS</a:t>
                      </a:r>
                      <a:endParaRPr lang="en-PH" dirty="0"/>
                    </a:p>
                  </a:txBody>
                  <a:tcPr/>
                </a:tc>
                <a:tc>
                  <a:txBody>
                    <a:bodyPr/>
                    <a:lstStyle/>
                    <a:p>
                      <a:pPr algn="ctr"/>
                      <a:r>
                        <a:rPr lang="en-US" dirty="0"/>
                        <a:t>1</a:t>
                      </a:r>
                      <a:endParaRPr lang="en-PH" dirty="0"/>
                    </a:p>
                  </a:txBody>
                  <a:tcPr/>
                </a:tc>
                <a:tc>
                  <a:txBody>
                    <a:bodyPr/>
                    <a:lstStyle/>
                    <a:p>
                      <a:pPr algn="ctr"/>
                      <a:r>
                        <a:rPr lang="en-US" dirty="0"/>
                        <a:t>5</a:t>
                      </a:r>
                      <a:endParaRPr lang="en-PH" dirty="0"/>
                    </a:p>
                  </a:txBody>
                  <a:tcPr/>
                </a:tc>
                <a:tc>
                  <a:txBody>
                    <a:bodyPr/>
                    <a:lstStyle/>
                    <a:p>
                      <a:pPr algn="ctr"/>
                      <a:r>
                        <a:rPr lang="en-US" dirty="0"/>
                        <a:t>6</a:t>
                      </a:r>
                      <a:endParaRPr lang="en-PH" dirty="0"/>
                    </a:p>
                  </a:txBody>
                  <a:tcPr/>
                </a:tc>
                <a:extLst>
                  <a:ext uri="{0D108BD9-81ED-4DB2-BD59-A6C34878D82A}">
                    <a16:rowId xmlns:a16="http://schemas.microsoft.com/office/drawing/2014/main" val="1247862680"/>
                  </a:ext>
                </a:extLst>
              </a:tr>
              <a:tr h="370840">
                <a:tc>
                  <a:txBody>
                    <a:bodyPr/>
                    <a:lstStyle/>
                    <a:p>
                      <a:r>
                        <a:rPr lang="en-US" dirty="0"/>
                        <a:t>JHS with SHS</a:t>
                      </a:r>
                      <a:endParaRPr lang="en-PH" dirty="0"/>
                    </a:p>
                  </a:txBody>
                  <a:tcPr/>
                </a:tc>
                <a:tc>
                  <a:txBody>
                    <a:bodyPr/>
                    <a:lstStyle/>
                    <a:p>
                      <a:pPr algn="ctr"/>
                      <a:r>
                        <a:rPr lang="en-US" dirty="0"/>
                        <a:t>8</a:t>
                      </a:r>
                      <a:endParaRPr lang="en-PH" dirty="0"/>
                    </a:p>
                  </a:txBody>
                  <a:tcPr/>
                </a:tc>
                <a:tc>
                  <a:txBody>
                    <a:bodyPr/>
                    <a:lstStyle/>
                    <a:p>
                      <a:pPr algn="ctr"/>
                      <a:r>
                        <a:rPr lang="en-US" dirty="0"/>
                        <a:t>0</a:t>
                      </a:r>
                      <a:endParaRPr lang="en-PH" dirty="0"/>
                    </a:p>
                  </a:txBody>
                  <a:tcPr/>
                </a:tc>
                <a:tc>
                  <a:txBody>
                    <a:bodyPr/>
                    <a:lstStyle/>
                    <a:p>
                      <a:pPr algn="ctr"/>
                      <a:r>
                        <a:rPr lang="en-US" dirty="0"/>
                        <a:t>8</a:t>
                      </a:r>
                      <a:endParaRPr lang="en-PH" dirty="0"/>
                    </a:p>
                  </a:txBody>
                  <a:tcPr/>
                </a:tc>
                <a:extLst>
                  <a:ext uri="{0D108BD9-81ED-4DB2-BD59-A6C34878D82A}">
                    <a16:rowId xmlns:a16="http://schemas.microsoft.com/office/drawing/2014/main" val="1063300166"/>
                  </a:ext>
                </a:extLst>
              </a:tr>
              <a:tr h="370840">
                <a:tc>
                  <a:txBody>
                    <a:bodyPr/>
                    <a:lstStyle/>
                    <a:p>
                      <a:r>
                        <a:rPr lang="en-US" dirty="0"/>
                        <a:t>ES and JHS</a:t>
                      </a:r>
                      <a:endParaRPr lang="en-PH" dirty="0"/>
                    </a:p>
                  </a:txBody>
                  <a:tcPr/>
                </a:tc>
                <a:tc>
                  <a:txBody>
                    <a:bodyPr/>
                    <a:lstStyle/>
                    <a:p>
                      <a:pPr algn="ctr"/>
                      <a:r>
                        <a:rPr lang="en-US" dirty="0"/>
                        <a:t>6</a:t>
                      </a:r>
                      <a:endParaRPr lang="en-PH" dirty="0"/>
                    </a:p>
                  </a:txBody>
                  <a:tcPr/>
                </a:tc>
                <a:tc>
                  <a:txBody>
                    <a:bodyPr/>
                    <a:lstStyle/>
                    <a:p>
                      <a:pPr algn="ctr"/>
                      <a:r>
                        <a:rPr lang="en-US" dirty="0"/>
                        <a:t>1</a:t>
                      </a:r>
                      <a:endParaRPr lang="en-PH" dirty="0"/>
                    </a:p>
                  </a:txBody>
                  <a:tcPr/>
                </a:tc>
                <a:tc>
                  <a:txBody>
                    <a:bodyPr/>
                    <a:lstStyle/>
                    <a:p>
                      <a:pPr algn="ctr"/>
                      <a:r>
                        <a:rPr lang="en-US" dirty="0"/>
                        <a:t>7</a:t>
                      </a:r>
                      <a:endParaRPr lang="en-PH" dirty="0"/>
                    </a:p>
                  </a:txBody>
                  <a:tcPr/>
                </a:tc>
                <a:extLst>
                  <a:ext uri="{0D108BD9-81ED-4DB2-BD59-A6C34878D82A}">
                    <a16:rowId xmlns:a16="http://schemas.microsoft.com/office/drawing/2014/main" val="2219769435"/>
                  </a:ext>
                </a:extLst>
              </a:tr>
              <a:tr h="370840">
                <a:tc>
                  <a:txBody>
                    <a:bodyPr/>
                    <a:lstStyle/>
                    <a:p>
                      <a:r>
                        <a:rPr lang="en-US" dirty="0"/>
                        <a:t>All Offering</a:t>
                      </a:r>
                      <a:endParaRPr lang="en-PH" dirty="0"/>
                    </a:p>
                  </a:txBody>
                  <a:tcPr/>
                </a:tc>
                <a:tc>
                  <a:txBody>
                    <a:bodyPr/>
                    <a:lstStyle/>
                    <a:p>
                      <a:pPr algn="ctr"/>
                      <a:r>
                        <a:rPr lang="en-US" dirty="0"/>
                        <a:t>2</a:t>
                      </a:r>
                      <a:endParaRPr lang="en-PH" dirty="0"/>
                    </a:p>
                  </a:txBody>
                  <a:tcPr/>
                </a:tc>
                <a:tc>
                  <a:txBody>
                    <a:bodyPr/>
                    <a:lstStyle/>
                    <a:p>
                      <a:pPr algn="ctr"/>
                      <a:r>
                        <a:rPr lang="en-US" dirty="0"/>
                        <a:t>4</a:t>
                      </a:r>
                      <a:endParaRPr lang="en-PH" dirty="0"/>
                    </a:p>
                  </a:txBody>
                  <a:tcPr/>
                </a:tc>
                <a:tc>
                  <a:txBody>
                    <a:bodyPr/>
                    <a:lstStyle/>
                    <a:p>
                      <a:pPr algn="ctr"/>
                      <a:r>
                        <a:rPr lang="en-US" dirty="0"/>
                        <a:t>6</a:t>
                      </a:r>
                      <a:endParaRPr lang="en-PH" dirty="0"/>
                    </a:p>
                  </a:txBody>
                  <a:tcPr/>
                </a:tc>
                <a:extLst>
                  <a:ext uri="{0D108BD9-81ED-4DB2-BD59-A6C34878D82A}">
                    <a16:rowId xmlns:a16="http://schemas.microsoft.com/office/drawing/2014/main" val="519613777"/>
                  </a:ext>
                </a:extLst>
              </a:tr>
              <a:tr h="370840">
                <a:tc>
                  <a:txBody>
                    <a:bodyPr/>
                    <a:lstStyle/>
                    <a:p>
                      <a:pPr algn="ctr"/>
                      <a:r>
                        <a:rPr lang="en-US" b="1" dirty="0"/>
                        <a:t>Total</a:t>
                      </a:r>
                      <a:endParaRPr lang="en-PH" b="1" dirty="0"/>
                    </a:p>
                  </a:txBody>
                  <a:tcPr/>
                </a:tc>
                <a:tc>
                  <a:txBody>
                    <a:bodyPr/>
                    <a:lstStyle/>
                    <a:p>
                      <a:pPr algn="ctr"/>
                      <a:r>
                        <a:rPr lang="en-US" b="1" dirty="0"/>
                        <a:t>51</a:t>
                      </a:r>
                      <a:endParaRPr lang="en-PH" b="1" dirty="0"/>
                    </a:p>
                  </a:txBody>
                  <a:tcPr/>
                </a:tc>
                <a:tc>
                  <a:txBody>
                    <a:bodyPr/>
                    <a:lstStyle/>
                    <a:p>
                      <a:pPr algn="ctr"/>
                      <a:r>
                        <a:rPr lang="en-US" b="1" dirty="0"/>
                        <a:t>22</a:t>
                      </a:r>
                      <a:endParaRPr lang="en-PH" b="1" dirty="0"/>
                    </a:p>
                  </a:txBody>
                  <a:tcPr/>
                </a:tc>
                <a:tc>
                  <a:txBody>
                    <a:bodyPr/>
                    <a:lstStyle/>
                    <a:p>
                      <a:pPr algn="ctr"/>
                      <a:r>
                        <a:rPr lang="en-US" b="1" dirty="0"/>
                        <a:t>73</a:t>
                      </a:r>
                      <a:endParaRPr lang="en-PH" b="1" dirty="0"/>
                    </a:p>
                  </a:txBody>
                  <a:tcPr/>
                </a:tc>
                <a:extLst>
                  <a:ext uri="{0D108BD9-81ED-4DB2-BD59-A6C34878D82A}">
                    <a16:rowId xmlns:a16="http://schemas.microsoft.com/office/drawing/2014/main" val="3856149047"/>
                  </a:ext>
                </a:extLst>
              </a:tr>
            </a:tbl>
          </a:graphicData>
        </a:graphic>
      </p:graphicFrame>
      <p:grpSp>
        <p:nvGrpSpPr>
          <p:cNvPr id="12" name="Google Shape;466;p31">
            <a:extLst>
              <a:ext uri="{FF2B5EF4-FFF2-40B4-BE49-F238E27FC236}">
                <a16:creationId xmlns:a16="http://schemas.microsoft.com/office/drawing/2014/main" id="{E20A4968-F9D6-CD71-A0AB-344F6D6A5C0A}"/>
              </a:ext>
            </a:extLst>
          </p:cNvPr>
          <p:cNvGrpSpPr/>
          <p:nvPr/>
        </p:nvGrpSpPr>
        <p:grpSpPr>
          <a:xfrm>
            <a:off x="642074" y="4336146"/>
            <a:ext cx="4972050" cy="1827984"/>
            <a:chOff x="1843963" y="4279316"/>
            <a:chExt cx="1666045" cy="1523582"/>
          </a:xfrm>
        </p:grpSpPr>
        <p:sp>
          <p:nvSpPr>
            <p:cNvPr id="13" name="Google Shape;467;p31">
              <a:extLst>
                <a:ext uri="{FF2B5EF4-FFF2-40B4-BE49-F238E27FC236}">
                  <a16:creationId xmlns:a16="http://schemas.microsoft.com/office/drawing/2014/main" id="{371ACDCA-4F07-A080-06D5-C809DE543906}"/>
                </a:ext>
              </a:extLst>
            </p:cNvPr>
            <p:cNvSpPr/>
            <p:nvPr/>
          </p:nvSpPr>
          <p:spPr>
            <a:xfrm>
              <a:off x="1843963" y="4279316"/>
              <a:ext cx="1666045" cy="1523582"/>
            </a:xfrm>
            <a:prstGeom prst="roundRect">
              <a:avLst>
                <a:gd name="adj" fmla="val 16667"/>
              </a:avLst>
            </a:prstGeom>
            <a:gradFill>
              <a:gsLst>
                <a:gs pos="0">
                  <a:srgbClr val="99EEFF"/>
                </a:gs>
                <a:gs pos="50000">
                  <a:srgbClr val="BFF3FF"/>
                </a:gs>
                <a:gs pos="100000">
                  <a:srgbClr val="E0F8FF"/>
                </a:gs>
              </a:gsLst>
              <a:lin ang="5400000" scaled="0"/>
            </a:gradFill>
            <a:ln>
              <a:noFill/>
            </a:ln>
          </p:spPr>
          <p:txBody>
            <a:bodyPr spcFirstLastPara="1" wrap="square" lIns="91425" tIns="45700" rIns="91425" bIns="45700" anchor="t" anchorCtr="0">
              <a:noAutofit/>
            </a:bodyPr>
            <a:lstStyle/>
            <a:p>
              <a:pPr marL="1348970" marR="0" lvl="0" indent="0" algn="l" rtl="0">
                <a:spcBef>
                  <a:spcPts val="0"/>
                </a:spcBef>
                <a:spcAft>
                  <a:spcPts val="0"/>
                </a:spcAft>
                <a:buNone/>
              </a:pPr>
              <a:endParaRPr lang="en-US" sz="1799" dirty="0">
                <a:latin typeface="Century Gothic"/>
                <a:ea typeface="Century Gothic"/>
                <a:cs typeface="Century Gothic"/>
                <a:sym typeface="Century Gothic"/>
              </a:endParaRPr>
            </a:p>
            <a:p>
              <a:pPr marL="1348970" marR="0" lvl="0" indent="0" algn="l" rtl="0">
                <a:spcBef>
                  <a:spcPts val="0"/>
                </a:spcBef>
                <a:spcAft>
                  <a:spcPts val="0"/>
                </a:spcAft>
                <a:buNone/>
              </a:pPr>
              <a:endParaRPr lang="en-US" sz="1799" dirty="0">
                <a:latin typeface="Century Gothic"/>
                <a:ea typeface="Century Gothic"/>
                <a:cs typeface="Century Gothic"/>
                <a:sym typeface="Century Gothic"/>
              </a:endParaRPr>
            </a:p>
            <a:p>
              <a:pPr marL="1348970" marR="0" lvl="0" indent="0" algn="l" rtl="0">
                <a:spcBef>
                  <a:spcPts val="0"/>
                </a:spcBef>
                <a:spcAft>
                  <a:spcPts val="0"/>
                </a:spcAft>
                <a:buNone/>
              </a:pPr>
              <a:r>
                <a:rPr lang="en-US" sz="1799" dirty="0">
                  <a:latin typeface="Century Gothic"/>
                  <a:ea typeface="Century Gothic"/>
                  <a:cs typeface="Century Gothic"/>
                  <a:sym typeface="Century Gothic"/>
                </a:rPr>
                <a:t>Public</a:t>
              </a:r>
              <a:r>
                <a:rPr lang="en-US" sz="1799" dirty="0">
                  <a:solidFill>
                    <a:srgbClr val="000000"/>
                  </a:solidFill>
                  <a:latin typeface="Century Gothic"/>
                  <a:ea typeface="Century Gothic"/>
                  <a:cs typeface="Century Gothic"/>
                  <a:sym typeface="Century Gothic"/>
                </a:rPr>
                <a:t>	</a:t>
              </a:r>
              <a:r>
                <a:rPr lang="en-US" sz="1799" dirty="0">
                  <a:solidFill>
                    <a:srgbClr val="000000"/>
                  </a:solidFill>
                  <a:latin typeface="Century" panose="02040604050505020304" pitchFamily="18" charset="0"/>
                  <a:ea typeface="Century Gothic"/>
                  <a:cs typeface="Century Gothic"/>
                  <a:sym typeface="Century Gothic"/>
                </a:rPr>
                <a:t>     </a:t>
              </a:r>
              <a:r>
                <a:rPr lang="en-US" sz="1799" b="1" dirty="0">
                  <a:solidFill>
                    <a:srgbClr val="000000"/>
                  </a:solidFill>
                  <a:latin typeface="Century" panose="02040604050505020304" pitchFamily="18" charset="0"/>
                  <a:ea typeface="Century Gothic"/>
                  <a:cs typeface="Century Gothic"/>
                  <a:sym typeface="Century Gothic"/>
                </a:rPr>
                <a:t>     51</a:t>
              </a:r>
              <a:endParaRPr sz="1799" b="1" dirty="0">
                <a:solidFill>
                  <a:srgbClr val="000000"/>
                </a:solidFill>
                <a:latin typeface="Century" panose="02040604050505020304" pitchFamily="18" charset="0"/>
                <a:ea typeface="Century Gothic"/>
                <a:cs typeface="Century Gothic"/>
                <a:sym typeface="Century Gothic"/>
              </a:endParaRPr>
            </a:p>
            <a:p>
              <a:pPr marL="1348970" marR="0" lvl="0" indent="0" algn="l" rtl="0">
                <a:spcBef>
                  <a:spcPts val="0"/>
                </a:spcBef>
                <a:spcAft>
                  <a:spcPts val="0"/>
                </a:spcAft>
                <a:buNone/>
              </a:pPr>
              <a:r>
                <a:rPr lang="en-US" sz="1799" dirty="0">
                  <a:solidFill>
                    <a:srgbClr val="000000"/>
                  </a:solidFill>
                  <a:latin typeface="Century Gothic"/>
                  <a:ea typeface="Century Gothic"/>
                  <a:cs typeface="Century Gothic"/>
                  <a:sym typeface="Century Gothic"/>
                </a:rPr>
                <a:t>Private	</a:t>
              </a:r>
              <a:r>
                <a:rPr lang="en-US" sz="1799" dirty="0">
                  <a:solidFill>
                    <a:srgbClr val="000000"/>
                  </a:solidFill>
                  <a:latin typeface="Century" panose="02040604050505020304" pitchFamily="18" charset="0"/>
                  <a:ea typeface="Century Gothic"/>
                  <a:cs typeface="Century Gothic"/>
                  <a:sym typeface="Century Gothic"/>
                </a:rPr>
                <a:t>        </a:t>
              </a:r>
              <a:r>
                <a:rPr lang="en-US" sz="1799" b="1" dirty="0">
                  <a:solidFill>
                    <a:srgbClr val="000000"/>
                  </a:solidFill>
                  <a:latin typeface="Century" panose="02040604050505020304" pitchFamily="18" charset="0"/>
                  <a:ea typeface="Century Gothic"/>
                  <a:cs typeface="Century Gothic"/>
                  <a:sym typeface="Century Gothic"/>
                </a:rPr>
                <a:t>  22</a:t>
              </a:r>
              <a:endParaRPr sz="1799" b="1" dirty="0">
                <a:solidFill>
                  <a:srgbClr val="000000"/>
                </a:solidFill>
                <a:latin typeface="Century" panose="02040604050505020304" pitchFamily="18" charset="0"/>
                <a:ea typeface="Century Gothic"/>
                <a:cs typeface="Century Gothic"/>
                <a:sym typeface="Century Gothic"/>
              </a:endParaRPr>
            </a:p>
            <a:p>
              <a:pPr marL="1348970" marR="0" lvl="0" indent="0" algn="l" rtl="0">
                <a:spcBef>
                  <a:spcPts val="0"/>
                </a:spcBef>
                <a:spcAft>
                  <a:spcPts val="0"/>
                </a:spcAft>
                <a:buNone/>
              </a:pPr>
              <a:r>
                <a:rPr lang="en-US" sz="1799" dirty="0">
                  <a:solidFill>
                    <a:srgbClr val="000000"/>
                  </a:solidFill>
                  <a:latin typeface="Century Gothic"/>
                  <a:ea typeface="Century Gothic"/>
                  <a:cs typeface="Century Gothic"/>
                  <a:sym typeface="Century Gothic"/>
                </a:rPr>
                <a:t>SUC/LUCs	</a:t>
              </a:r>
              <a:r>
                <a:rPr lang="en-US" sz="1799" dirty="0">
                  <a:solidFill>
                    <a:srgbClr val="000000"/>
                  </a:solidFill>
                  <a:latin typeface="Century" panose="02040604050505020304" pitchFamily="18" charset="0"/>
                  <a:ea typeface="Century Gothic"/>
                  <a:cs typeface="Century Gothic"/>
                  <a:sym typeface="Century Gothic"/>
                </a:rPr>
                <a:t>            </a:t>
              </a:r>
              <a:r>
                <a:rPr lang="en-US" sz="1799" b="1" dirty="0">
                  <a:solidFill>
                    <a:srgbClr val="000000"/>
                  </a:solidFill>
                  <a:latin typeface="Century" panose="02040604050505020304" pitchFamily="18" charset="0"/>
                  <a:ea typeface="Century Gothic"/>
                  <a:cs typeface="Century Gothic"/>
                  <a:sym typeface="Century Gothic"/>
                </a:rPr>
                <a:t>0</a:t>
              </a:r>
            </a:p>
            <a:p>
              <a:pPr marL="1348970" marR="0" lvl="0" indent="0" algn="l" rtl="0">
                <a:spcBef>
                  <a:spcPts val="0"/>
                </a:spcBef>
                <a:spcAft>
                  <a:spcPts val="0"/>
                </a:spcAft>
                <a:buNone/>
              </a:pPr>
              <a:r>
                <a:rPr lang="en-US" sz="1799" b="1" dirty="0">
                  <a:latin typeface="Century" panose="02040604050505020304" pitchFamily="18" charset="0"/>
                  <a:sym typeface="Century Gothic"/>
                </a:rPr>
                <a:t>    Total	          73</a:t>
              </a:r>
              <a:endParaRPr dirty="0">
                <a:latin typeface="Century" panose="02040604050505020304" pitchFamily="18" charset="0"/>
              </a:endParaRPr>
            </a:p>
          </p:txBody>
        </p:sp>
        <p:sp>
          <p:nvSpPr>
            <p:cNvPr id="14" name="Google Shape;468;p31">
              <a:extLst>
                <a:ext uri="{FF2B5EF4-FFF2-40B4-BE49-F238E27FC236}">
                  <a16:creationId xmlns:a16="http://schemas.microsoft.com/office/drawing/2014/main" id="{6A6FD998-B6A5-14BA-77BF-D146B358001A}"/>
                </a:ext>
              </a:extLst>
            </p:cNvPr>
            <p:cNvSpPr/>
            <p:nvPr/>
          </p:nvSpPr>
          <p:spPr>
            <a:xfrm>
              <a:off x="2051720" y="4365104"/>
              <a:ext cx="1449960" cy="504056"/>
            </a:xfrm>
            <a:prstGeom prst="roundRect">
              <a:avLst>
                <a:gd name="adj" fmla="val 16667"/>
              </a:avLst>
            </a:prstGeom>
            <a:solidFill>
              <a:srgbClr val="6DD6F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799" b="1" dirty="0">
                  <a:solidFill>
                    <a:srgbClr val="000000"/>
                  </a:solidFill>
                  <a:latin typeface="Arial"/>
                  <a:ea typeface="Arial"/>
                  <a:cs typeface="Arial"/>
                  <a:sym typeface="Arial"/>
                </a:rPr>
                <a:t>Number of Schools by Sector</a:t>
              </a:r>
              <a:endParaRPr dirty="0"/>
            </a:p>
          </p:txBody>
        </p:sp>
      </p:grpSp>
      <p:graphicFrame>
        <p:nvGraphicFramePr>
          <p:cNvPr id="15" name="Table 14">
            <a:extLst>
              <a:ext uri="{FF2B5EF4-FFF2-40B4-BE49-F238E27FC236}">
                <a16:creationId xmlns:a16="http://schemas.microsoft.com/office/drawing/2014/main" id="{6C6777E7-3C10-E1D4-509D-3005F2E57497}"/>
              </a:ext>
            </a:extLst>
          </p:cNvPr>
          <p:cNvGraphicFramePr>
            <a:graphicFrameLocks noGrp="1"/>
          </p:cNvGraphicFramePr>
          <p:nvPr>
            <p:extLst>
              <p:ext uri="{D42A27DB-BD31-4B8C-83A1-F6EECF244321}">
                <p14:modId xmlns:p14="http://schemas.microsoft.com/office/powerpoint/2010/main" val="3917204033"/>
              </p:ext>
            </p:extLst>
          </p:nvPr>
        </p:nvGraphicFramePr>
        <p:xfrm>
          <a:off x="6000748" y="4196150"/>
          <a:ext cx="5760720" cy="1827984"/>
        </p:xfrm>
        <a:graphic>
          <a:graphicData uri="http://schemas.openxmlformats.org/drawingml/2006/table">
            <a:tbl>
              <a:tblPr firstRow="1" bandRow="1">
                <a:tableStyleId>{35758FB7-9AC5-4552-8A53-C91805E547FA}</a:tableStyleId>
              </a:tblPr>
              <a:tblGrid>
                <a:gridCol w="2057402">
                  <a:extLst>
                    <a:ext uri="{9D8B030D-6E8A-4147-A177-3AD203B41FA5}">
                      <a16:colId xmlns:a16="http://schemas.microsoft.com/office/drawing/2014/main" val="2644162913"/>
                    </a:ext>
                  </a:extLst>
                </a:gridCol>
                <a:gridCol w="1325880">
                  <a:extLst>
                    <a:ext uri="{9D8B030D-6E8A-4147-A177-3AD203B41FA5}">
                      <a16:colId xmlns:a16="http://schemas.microsoft.com/office/drawing/2014/main" val="695449324"/>
                    </a:ext>
                  </a:extLst>
                </a:gridCol>
                <a:gridCol w="1154430">
                  <a:extLst>
                    <a:ext uri="{9D8B030D-6E8A-4147-A177-3AD203B41FA5}">
                      <a16:colId xmlns:a16="http://schemas.microsoft.com/office/drawing/2014/main" val="2102095428"/>
                    </a:ext>
                  </a:extLst>
                </a:gridCol>
                <a:gridCol w="1223008">
                  <a:extLst>
                    <a:ext uri="{9D8B030D-6E8A-4147-A177-3AD203B41FA5}">
                      <a16:colId xmlns:a16="http://schemas.microsoft.com/office/drawing/2014/main" val="3483226469"/>
                    </a:ext>
                  </a:extLst>
                </a:gridCol>
              </a:tblGrid>
              <a:tr h="0">
                <a:tc gridSpan="4">
                  <a:txBody>
                    <a:bodyPr/>
                    <a:lstStyle/>
                    <a:p>
                      <a:pPr algn="ctr"/>
                      <a:r>
                        <a:rPr lang="en-US" dirty="0"/>
                        <a:t>Number of Schools by Level of Education</a:t>
                      </a:r>
                    </a:p>
                  </a:txBody>
                  <a:tcPr/>
                </a:tc>
                <a:tc hMerge="1">
                  <a:txBody>
                    <a:bodyPr/>
                    <a:lstStyle/>
                    <a:p>
                      <a:endParaRPr lang="en-PH" dirty="0"/>
                    </a:p>
                  </a:txBody>
                  <a:tcPr/>
                </a:tc>
                <a:tc hMerge="1">
                  <a:txBody>
                    <a:bodyPr/>
                    <a:lstStyle/>
                    <a:p>
                      <a:endParaRPr lang="en-PH" dirty="0"/>
                    </a:p>
                  </a:txBody>
                  <a:tcPr/>
                </a:tc>
                <a:tc hMerge="1">
                  <a:txBody>
                    <a:bodyPr/>
                    <a:lstStyle/>
                    <a:p>
                      <a:endParaRPr lang="en-PH" dirty="0"/>
                    </a:p>
                  </a:txBody>
                  <a:tcPr/>
                </a:tc>
                <a:extLst>
                  <a:ext uri="{0D108BD9-81ED-4DB2-BD59-A6C34878D82A}">
                    <a16:rowId xmlns:a16="http://schemas.microsoft.com/office/drawing/2014/main" val="1406433663"/>
                  </a:ext>
                </a:extLst>
              </a:tr>
              <a:tr h="380796">
                <a:tc>
                  <a:txBody>
                    <a:bodyPr/>
                    <a:lstStyle/>
                    <a:p>
                      <a:endParaRPr lang="en-PH" dirty="0"/>
                    </a:p>
                  </a:txBody>
                  <a:tcPr/>
                </a:tc>
                <a:tc>
                  <a:txBody>
                    <a:bodyPr/>
                    <a:lstStyle/>
                    <a:p>
                      <a:pPr algn="ctr"/>
                      <a:r>
                        <a:rPr lang="en-US" dirty="0"/>
                        <a:t>Public</a:t>
                      </a:r>
                      <a:endParaRPr lang="en-PH" dirty="0"/>
                    </a:p>
                  </a:txBody>
                  <a:tcPr/>
                </a:tc>
                <a:tc>
                  <a:txBody>
                    <a:bodyPr/>
                    <a:lstStyle/>
                    <a:p>
                      <a:pPr algn="ctr"/>
                      <a:r>
                        <a:rPr lang="en-US" dirty="0"/>
                        <a:t>Private</a:t>
                      </a:r>
                      <a:endParaRPr lang="en-PH" dirty="0"/>
                    </a:p>
                  </a:txBody>
                  <a:tcPr/>
                </a:tc>
                <a:tc>
                  <a:txBody>
                    <a:bodyPr/>
                    <a:lstStyle/>
                    <a:p>
                      <a:pPr algn="ctr"/>
                      <a:r>
                        <a:rPr lang="en-US" dirty="0"/>
                        <a:t>Total</a:t>
                      </a:r>
                      <a:endParaRPr lang="en-PH" dirty="0"/>
                    </a:p>
                  </a:txBody>
                  <a:tcPr/>
                </a:tc>
                <a:extLst>
                  <a:ext uri="{0D108BD9-81ED-4DB2-BD59-A6C34878D82A}">
                    <a16:rowId xmlns:a16="http://schemas.microsoft.com/office/drawing/2014/main" val="734337846"/>
                  </a:ext>
                </a:extLst>
              </a:tr>
              <a:tr h="380796">
                <a:tc>
                  <a:txBody>
                    <a:bodyPr/>
                    <a:lstStyle/>
                    <a:p>
                      <a:r>
                        <a:rPr lang="en-US" dirty="0"/>
                        <a:t>Elementary</a:t>
                      </a:r>
                      <a:endParaRPr lang="en-PH" dirty="0"/>
                    </a:p>
                  </a:txBody>
                  <a:tcPr/>
                </a:tc>
                <a:tc>
                  <a:txBody>
                    <a:bodyPr/>
                    <a:lstStyle/>
                    <a:p>
                      <a:pPr algn="ctr"/>
                      <a:r>
                        <a:rPr lang="en-US" dirty="0"/>
                        <a:t>40</a:t>
                      </a:r>
                      <a:endParaRPr lang="en-PH" dirty="0"/>
                    </a:p>
                  </a:txBody>
                  <a:tcPr/>
                </a:tc>
                <a:tc>
                  <a:txBody>
                    <a:bodyPr/>
                    <a:lstStyle/>
                    <a:p>
                      <a:pPr algn="ctr"/>
                      <a:r>
                        <a:rPr lang="en-US" dirty="0"/>
                        <a:t>16</a:t>
                      </a:r>
                      <a:endParaRPr lang="en-PH" dirty="0"/>
                    </a:p>
                  </a:txBody>
                  <a:tcPr/>
                </a:tc>
                <a:tc>
                  <a:txBody>
                    <a:bodyPr/>
                    <a:lstStyle/>
                    <a:p>
                      <a:pPr algn="ctr"/>
                      <a:r>
                        <a:rPr lang="en-US" dirty="0"/>
                        <a:t>56</a:t>
                      </a:r>
                      <a:endParaRPr lang="en-PH" dirty="0"/>
                    </a:p>
                  </a:txBody>
                  <a:tcPr/>
                </a:tc>
                <a:extLst>
                  <a:ext uri="{0D108BD9-81ED-4DB2-BD59-A6C34878D82A}">
                    <a16:rowId xmlns:a16="http://schemas.microsoft.com/office/drawing/2014/main" val="2069687027"/>
                  </a:ext>
                </a:extLst>
              </a:tr>
              <a:tr h="380796">
                <a:tc>
                  <a:txBody>
                    <a:bodyPr/>
                    <a:lstStyle/>
                    <a:p>
                      <a:r>
                        <a:rPr lang="en-US" dirty="0"/>
                        <a:t>Junior High School</a:t>
                      </a:r>
                      <a:endParaRPr lang="en-PH" dirty="0"/>
                    </a:p>
                  </a:txBody>
                  <a:tcPr/>
                </a:tc>
                <a:tc>
                  <a:txBody>
                    <a:bodyPr/>
                    <a:lstStyle/>
                    <a:p>
                      <a:pPr algn="ctr"/>
                      <a:r>
                        <a:rPr lang="en-US" dirty="0"/>
                        <a:t>18</a:t>
                      </a:r>
                      <a:endParaRPr lang="en-PH" dirty="0"/>
                    </a:p>
                  </a:txBody>
                  <a:tcPr/>
                </a:tc>
                <a:tc>
                  <a:txBody>
                    <a:bodyPr/>
                    <a:lstStyle/>
                    <a:p>
                      <a:pPr algn="ctr"/>
                      <a:r>
                        <a:rPr lang="en-US" dirty="0"/>
                        <a:t>6</a:t>
                      </a:r>
                      <a:endParaRPr lang="en-PH" dirty="0"/>
                    </a:p>
                  </a:txBody>
                  <a:tcPr/>
                </a:tc>
                <a:tc>
                  <a:txBody>
                    <a:bodyPr/>
                    <a:lstStyle/>
                    <a:p>
                      <a:pPr algn="ctr"/>
                      <a:r>
                        <a:rPr lang="en-US" dirty="0"/>
                        <a:t>24</a:t>
                      </a:r>
                    </a:p>
                  </a:txBody>
                  <a:tcPr/>
                </a:tc>
                <a:extLst>
                  <a:ext uri="{0D108BD9-81ED-4DB2-BD59-A6C34878D82A}">
                    <a16:rowId xmlns:a16="http://schemas.microsoft.com/office/drawing/2014/main" val="234355494"/>
                  </a:ext>
                </a:extLst>
              </a:tr>
              <a:tr h="380796">
                <a:tc>
                  <a:txBody>
                    <a:bodyPr/>
                    <a:lstStyle/>
                    <a:p>
                      <a:r>
                        <a:rPr lang="en-US" dirty="0"/>
                        <a:t>Senior High School</a:t>
                      </a:r>
                      <a:endParaRPr lang="en-PH" dirty="0"/>
                    </a:p>
                  </a:txBody>
                  <a:tcPr/>
                </a:tc>
                <a:tc>
                  <a:txBody>
                    <a:bodyPr/>
                    <a:lstStyle/>
                    <a:p>
                      <a:pPr algn="ctr"/>
                      <a:r>
                        <a:rPr lang="en-US" dirty="0"/>
                        <a:t>11</a:t>
                      </a:r>
                      <a:endParaRPr lang="en-PH" dirty="0"/>
                    </a:p>
                  </a:txBody>
                  <a:tcPr/>
                </a:tc>
                <a:tc>
                  <a:txBody>
                    <a:bodyPr/>
                    <a:lstStyle/>
                    <a:p>
                      <a:pPr algn="ctr"/>
                      <a:r>
                        <a:rPr lang="en-US" dirty="0"/>
                        <a:t>9</a:t>
                      </a:r>
                      <a:endParaRPr lang="en-PH" dirty="0"/>
                    </a:p>
                  </a:txBody>
                  <a:tcPr/>
                </a:tc>
                <a:tc>
                  <a:txBody>
                    <a:bodyPr/>
                    <a:lstStyle/>
                    <a:p>
                      <a:pPr algn="ctr"/>
                      <a:r>
                        <a:rPr lang="en-US" dirty="0"/>
                        <a:t>20</a:t>
                      </a:r>
                    </a:p>
                  </a:txBody>
                  <a:tcPr/>
                </a:tc>
                <a:extLst>
                  <a:ext uri="{0D108BD9-81ED-4DB2-BD59-A6C34878D82A}">
                    <a16:rowId xmlns:a16="http://schemas.microsoft.com/office/drawing/2014/main" val="959298904"/>
                  </a:ext>
                </a:extLst>
              </a:tr>
            </a:tbl>
          </a:graphicData>
        </a:graphic>
      </p:graphicFrame>
    </p:spTree>
    <p:extLst>
      <p:ext uri="{BB962C8B-B14F-4D97-AF65-F5344CB8AC3E}">
        <p14:creationId xmlns:p14="http://schemas.microsoft.com/office/powerpoint/2010/main" val="26017072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2A4AD0-CF9F-0B00-7CCE-52EE8335B6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E1D0D1-2589-3685-385C-0E8F94F262D9}"/>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Quick wins</a:t>
            </a:r>
          </a:p>
        </p:txBody>
      </p:sp>
      <p:sp>
        <p:nvSpPr>
          <p:cNvPr id="16" name="TextBox 15">
            <a:extLst>
              <a:ext uri="{FF2B5EF4-FFF2-40B4-BE49-F238E27FC236}">
                <a16:creationId xmlns:a16="http://schemas.microsoft.com/office/drawing/2014/main" id="{CAA5C5CE-E8DF-00B7-CD4B-97DCA7E4F44B}"/>
              </a:ext>
            </a:extLst>
          </p:cNvPr>
          <p:cNvSpPr txBox="1"/>
          <p:nvPr/>
        </p:nvSpPr>
        <p:spPr>
          <a:xfrm>
            <a:off x="1085160" y="996841"/>
            <a:ext cx="8389345" cy="2923877"/>
          </a:xfrm>
          <a:prstGeom prst="rect">
            <a:avLst/>
          </a:prstGeom>
          <a:noFill/>
        </p:spPr>
        <p:txBody>
          <a:bodyPr wrap="square">
            <a:spAutoFit/>
          </a:bodyPr>
          <a:lstStyle/>
          <a:p>
            <a:r>
              <a:rPr lang="en-US" sz="3200" b="1" dirty="0"/>
              <a:t>National Winner of </a:t>
            </a:r>
          </a:p>
          <a:p>
            <a:r>
              <a:rPr lang="en-US" sz="3200" b="1" dirty="0"/>
              <a:t>Healthy </a:t>
            </a:r>
            <a:r>
              <a:rPr lang="en-US" sz="3200" b="1" dirty="0" err="1"/>
              <a:t>Pilipinas</a:t>
            </a:r>
            <a:r>
              <a:rPr lang="en-US" sz="3200" b="1" dirty="0"/>
              <a:t> Award</a:t>
            </a:r>
          </a:p>
          <a:p>
            <a:r>
              <a:rPr lang="en-US" sz="2000" dirty="0"/>
              <a:t>          </a:t>
            </a:r>
            <a:r>
              <a:rPr lang="en-US" sz="2000" b="1" dirty="0"/>
              <a:t>BEST HEALTHY SCHOOL</a:t>
            </a:r>
          </a:p>
          <a:p>
            <a:r>
              <a:rPr lang="en-US" sz="2000" b="1" dirty="0"/>
              <a:t>                   San Juan Integrated School</a:t>
            </a:r>
          </a:p>
          <a:p>
            <a:r>
              <a:rPr lang="en-US" sz="2000" b="1" dirty="0"/>
              <a:t>                   </a:t>
            </a:r>
            <a:r>
              <a:rPr lang="en-US" sz="2000" b="1" dirty="0" err="1"/>
              <a:t>Rinconada</a:t>
            </a:r>
            <a:r>
              <a:rPr lang="en-US" sz="2000" b="1" dirty="0"/>
              <a:t> National Technical </a:t>
            </a:r>
          </a:p>
          <a:p>
            <a:r>
              <a:rPr lang="en-US" sz="2000" b="1" dirty="0"/>
              <a:t>			Vocational School</a:t>
            </a:r>
          </a:p>
          <a:p>
            <a:r>
              <a:rPr lang="en-US" sz="2000" b="1" dirty="0"/>
              <a:t>          BEST PRACTICES AWARD</a:t>
            </a:r>
          </a:p>
          <a:p>
            <a:r>
              <a:rPr lang="en-US" sz="2000" dirty="0"/>
              <a:t>                   </a:t>
            </a:r>
            <a:r>
              <a:rPr lang="en-US" sz="2000" b="1" dirty="0"/>
              <a:t>San Juan </a:t>
            </a:r>
            <a:r>
              <a:rPr lang="en-US" sz="2000" b="1" dirty="0" err="1"/>
              <a:t>Instegrated</a:t>
            </a:r>
            <a:r>
              <a:rPr lang="en-US" sz="2000" b="1" dirty="0"/>
              <a:t> School</a:t>
            </a:r>
          </a:p>
        </p:txBody>
      </p:sp>
      <p:pic>
        <p:nvPicPr>
          <p:cNvPr id="17" name="Picture 16">
            <a:extLst>
              <a:ext uri="{FF2B5EF4-FFF2-40B4-BE49-F238E27FC236}">
                <a16:creationId xmlns:a16="http://schemas.microsoft.com/office/drawing/2014/main" id="{AC1C79F1-953E-6936-0CC3-F2F31AA5A36E}"/>
              </a:ext>
            </a:extLst>
          </p:cNvPr>
          <p:cNvPicPr>
            <a:picLocks noChangeAspect="1"/>
          </p:cNvPicPr>
          <p:nvPr/>
        </p:nvPicPr>
        <p:blipFill>
          <a:blip r:embed="rId3"/>
          <a:stretch>
            <a:fillRect/>
          </a:stretch>
        </p:blipFill>
        <p:spPr>
          <a:xfrm>
            <a:off x="6209374" y="71260"/>
            <a:ext cx="5154333" cy="3357740"/>
          </a:xfrm>
          <a:prstGeom prst="rect">
            <a:avLst/>
          </a:prstGeom>
        </p:spPr>
      </p:pic>
      <p:pic>
        <p:nvPicPr>
          <p:cNvPr id="18" name="Picture 17">
            <a:extLst>
              <a:ext uri="{FF2B5EF4-FFF2-40B4-BE49-F238E27FC236}">
                <a16:creationId xmlns:a16="http://schemas.microsoft.com/office/drawing/2014/main" id="{5A8BA37C-41D7-657B-45BC-6D5C5F702B9F}"/>
              </a:ext>
            </a:extLst>
          </p:cNvPr>
          <p:cNvPicPr>
            <a:picLocks noChangeAspect="1"/>
          </p:cNvPicPr>
          <p:nvPr/>
        </p:nvPicPr>
        <p:blipFill>
          <a:blip r:embed="rId4"/>
          <a:stretch>
            <a:fillRect/>
          </a:stretch>
        </p:blipFill>
        <p:spPr>
          <a:xfrm>
            <a:off x="6639033" y="3333037"/>
            <a:ext cx="5154334" cy="2874235"/>
          </a:xfrm>
          <a:prstGeom prst="rect">
            <a:avLst/>
          </a:prstGeom>
        </p:spPr>
      </p:pic>
      <p:sp>
        <p:nvSpPr>
          <p:cNvPr id="19" name="TextBox 18">
            <a:extLst>
              <a:ext uri="{FF2B5EF4-FFF2-40B4-BE49-F238E27FC236}">
                <a16:creationId xmlns:a16="http://schemas.microsoft.com/office/drawing/2014/main" id="{4D14AD50-AEC5-BCC6-4C3D-8ACE875ACC51}"/>
              </a:ext>
            </a:extLst>
          </p:cNvPr>
          <p:cNvSpPr txBox="1"/>
          <p:nvPr/>
        </p:nvSpPr>
        <p:spPr>
          <a:xfrm>
            <a:off x="2054646" y="4156054"/>
            <a:ext cx="4694555" cy="1815882"/>
          </a:xfrm>
          <a:prstGeom prst="rect">
            <a:avLst/>
          </a:prstGeom>
          <a:noFill/>
        </p:spPr>
        <p:txBody>
          <a:bodyPr wrap="square">
            <a:spAutoFit/>
          </a:bodyPr>
          <a:lstStyle/>
          <a:p>
            <a:r>
              <a:rPr lang="en-PH" sz="3600" b="1" dirty="0">
                <a:solidFill>
                  <a:srgbClr val="002060"/>
                </a:solidFill>
                <a:latin typeface="Amasis MT Pro Medium" panose="02040604050005020304" pitchFamily="18" charset="0"/>
              </a:rPr>
              <a:t>100% Completion </a:t>
            </a:r>
            <a:r>
              <a:rPr lang="en-PH" sz="2400" b="1" dirty="0">
                <a:solidFill>
                  <a:srgbClr val="002060"/>
                </a:solidFill>
                <a:latin typeface="Amasis MT Pro Medium" panose="02040604050005020304" pitchFamily="18" charset="0"/>
              </a:rPr>
              <a:t>CONSTRUCTION OF TWO STOREY SDO BUILDING </a:t>
            </a:r>
            <a:r>
              <a:rPr lang="en-PH" sz="1400" b="1" dirty="0">
                <a:solidFill>
                  <a:schemeClr val="accent5">
                    <a:lumMod val="50000"/>
                  </a:schemeClr>
                </a:solidFill>
                <a:latin typeface="Amasis MT Pro Medium" panose="02040604050005020304" pitchFamily="18" charset="0"/>
              </a:rPr>
              <a:t>AT IRIGA SOUTH CENTRAL SCHOOL COMPOUND, STO DOMINGO, IRIGA CITY.</a:t>
            </a:r>
            <a:endParaRPr lang="en-PH" b="1" dirty="0">
              <a:solidFill>
                <a:schemeClr val="accent5">
                  <a:lumMod val="50000"/>
                </a:schemeClr>
              </a:solidFill>
              <a:latin typeface="Bookman Old Style" panose="02050604050505020204" pitchFamily="18" charset="0"/>
            </a:endParaRPr>
          </a:p>
        </p:txBody>
      </p:sp>
    </p:spTree>
    <p:extLst>
      <p:ext uri="{BB962C8B-B14F-4D97-AF65-F5344CB8AC3E}">
        <p14:creationId xmlns:p14="http://schemas.microsoft.com/office/powerpoint/2010/main" val="31002835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480AF2-B24E-D8E4-0DCA-A3C34CF49FB8}"/>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141AC4D2-5A36-CB04-CB20-4EF411A373A7}"/>
              </a:ext>
            </a:extLst>
          </p:cNvPr>
          <p:cNvSpPr txBox="1">
            <a:spLocks/>
          </p:cNvSpPr>
          <p:nvPr/>
        </p:nvSpPr>
        <p:spPr>
          <a:xfrm>
            <a:off x="5184077" y="3881602"/>
            <a:ext cx="5789773" cy="3672675"/>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l" defTabSz="609265" rtl="0" eaLnBrk="1" fontAlgn="auto" latinLnBrk="0" hangingPunct="1">
              <a:lnSpc>
                <a:spcPct val="100000"/>
              </a:lnSpc>
              <a:spcBef>
                <a:spcPct val="0"/>
              </a:spcBef>
              <a:spcAft>
                <a:spcPts val="0"/>
              </a:spcAft>
              <a:buClrTx/>
              <a:buSzTx/>
              <a:buFontTx/>
              <a:buNone/>
              <a:tabLst/>
              <a:defRPr/>
            </a:pPr>
            <a:r>
              <a:rPr lang="en-US" sz="3200" dirty="0">
                <a:solidFill>
                  <a:srgbClr val="1F497D">
                    <a:lumMod val="75000"/>
                  </a:srgbClr>
                </a:solidFill>
                <a:latin typeface="Congenial Black" panose="02000503040000020004" pitchFamily="2" charset="0"/>
              </a:rPr>
              <a:t>Research &amp; development</a:t>
            </a:r>
            <a:br>
              <a:rPr kumimoji="0" lang="en-US" sz="2400" b="0" i="0" u="none" strike="noStrike" kern="1200" cap="none" spc="0" normalizeH="0" baseline="0" noProof="0" dirty="0">
                <a:ln>
                  <a:noFill/>
                </a:ln>
                <a:solidFill>
                  <a:schemeClr val="tx1"/>
                </a:solidFill>
                <a:effectLst/>
                <a:uLnTx/>
                <a:uFillTx/>
                <a:ea typeface="+mj-ea"/>
                <a:cs typeface="+mj-cs"/>
              </a:rPr>
            </a:br>
            <a:r>
              <a:rPr kumimoji="0" lang="en-US" sz="2400" b="0" i="0" u="none" strike="noStrike" kern="1200" cap="none" spc="0" normalizeH="0" baseline="0" noProof="0" dirty="0">
                <a:ln>
                  <a:noFill/>
                </a:ln>
                <a:solidFill>
                  <a:schemeClr val="tx1"/>
                </a:solidFill>
                <a:effectLst/>
                <a:uLnTx/>
                <a:uFillTx/>
                <a:ea typeface="+mj-ea"/>
                <a:cs typeface="+mj-cs"/>
              </a:rPr>
              <a:t>-   8  </a:t>
            </a:r>
            <a:r>
              <a:rPr lang="en-US" sz="2400" b="0" cap="none" dirty="0">
                <a:solidFill>
                  <a:schemeClr val="tx1"/>
                </a:solidFill>
              </a:rPr>
              <a:t>Education Research</a:t>
            </a:r>
            <a:r>
              <a:rPr kumimoji="0" lang="en-US" sz="2400" b="0" i="0" u="none" strike="noStrike" kern="1200" cap="none" spc="0" normalizeH="0" baseline="0" noProof="0" dirty="0">
                <a:ln>
                  <a:noFill/>
                </a:ln>
                <a:solidFill>
                  <a:schemeClr val="tx1"/>
                </a:solidFill>
                <a:effectLst/>
                <a:uLnTx/>
                <a:uFillTx/>
                <a:ea typeface="+mj-ea"/>
                <a:cs typeface="+mj-cs"/>
              </a:rPr>
              <a:t> by BERF   </a:t>
            </a:r>
          </a:p>
          <a:p>
            <a:pPr marL="0" marR="0" lvl="0" indent="0" algn="l" defTabSz="609265" rtl="0" eaLnBrk="1" fontAlgn="auto" latinLnBrk="0" hangingPunct="1">
              <a:lnSpc>
                <a:spcPct val="100000"/>
              </a:lnSpc>
              <a:spcBef>
                <a:spcPct val="0"/>
              </a:spcBef>
              <a:spcAft>
                <a:spcPts val="0"/>
              </a:spcAft>
              <a:buClrTx/>
              <a:buSzTx/>
              <a:buFontTx/>
              <a:buNone/>
              <a:tabLst/>
              <a:defRPr/>
            </a:pPr>
            <a:r>
              <a:rPr lang="en-US" sz="2400" b="0" cap="none" dirty="0">
                <a:solidFill>
                  <a:schemeClr val="tx1"/>
                </a:solidFill>
              </a:rPr>
              <a:t>     </a:t>
            </a:r>
            <a:r>
              <a:rPr kumimoji="0" lang="en-US" sz="2400" b="0" i="0" u="none" strike="noStrike" kern="1200" cap="none" spc="0" normalizeH="0" baseline="0" noProof="0" dirty="0">
                <a:ln>
                  <a:noFill/>
                </a:ln>
                <a:solidFill>
                  <a:schemeClr val="tx1"/>
                </a:solidFill>
                <a:effectLst/>
                <a:uLnTx/>
                <a:uFillTx/>
                <a:ea typeface="+mj-ea"/>
                <a:cs typeface="+mj-cs"/>
              </a:rPr>
              <a:t>for CY 2025</a:t>
            </a:r>
          </a:p>
          <a:p>
            <a:pPr marL="0" marR="0" lvl="0" indent="0" algn="l" defTabSz="609265" rtl="0" eaLnBrk="1" fontAlgn="auto" latinLnBrk="0" hangingPunct="1">
              <a:lnSpc>
                <a:spcPct val="100000"/>
              </a:lnSpc>
              <a:spcBef>
                <a:spcPct val="0"/>
              </a:spcBef>
              <a:spcAft>
                <a:spcPts val="0"/>
              </a:spcAft>
              <a:buClrTx/>
              <a:buSzTx/>
              <a:buFontTx/>
              <a:buNone/>
              <a:tabLst/>
              <a:defRPr/>
            </a:pPr>
            <a:r>
              <a:rPr lang="en-US" sz="2400" b="0" cap="none" dirty="0">
                <a:solidFill>
                  <a:schemeClr val="tx1"/>
                </a:solidFill>
              </a:rPr>
              <a:t>-   12 Action Research were given Cash Assistance by Special Education Fund (SEF) CY 2024</a:t>
            </a:r>
          </a:p>
        </p:txBody>
      </p:sp>
      <p:sp>
        <p:nvSpPr>
          <p:cNvPr id="2" name="Title 1">
            <a:extLst>
              <a:ext uri="{FF2B5EF4-FFF2-40B4-BE49-F238E27FC236}">
                <a16:creationId xmlns:a16="http://schemas.microsoft.com/office/drawing/2014/main" id="{A368B50D-00C9-ECD5-7727-649290C82B65}"/>
              </a:ext>
            </a:extLst>
          </p:cNvPr>
          <p:cNvSpPr txBox="1">
            <a:spLocks/>
          </p:cNvSpPr>
          <p:nvPr/>
        </p:nvSpPr>
        <p:spPr>
          <a:xfrm>
            <a:off x="1632580" y="54432"/>
            <a:ext cx="5056742" cy="3672675"/>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0" marR="0" lvl="0" indent="0" algn="l" defTabSz="609265" rtl="0" eaLnBrk="1" fontAlgn="auto" latinLnBrk="0" hangingPunct="1">
              <a:lnSpc>
                <a:spcPct val="100000"/>
              </a:lnSpc>
              <a:spcBef>
                <a:spcPct val="0"/>
              </a:spcBef>
              <a:spcAft>
                <a:spcPts val="0"/>
              </a:spcAft>
              <a:buClrTx/>
              <a:buSzTx/>
              <a:buFontTx/>
              <a:buNone/>
              <a:tabLst/>
              <a:defRPr/>
            </a:pPr>
            <a:r>
              <a:rPr lang="en-US" sz="4000" dirty="0">
                <a:solidFill>
                  <a:srgbClr val="1F497D">
                    <a:lumMod val="75000"/>
                  </a:srgbClr>
                </a:solidFill>
                <a:latin typeface="Congenial Black" panose="02000503040000020004" pitchFamily="2" charset="0"/>
              </a:rPr>
              <a:t>QUICK WINS</a:t>
            </a:r>
            <a:br>
              <a:rPr kumimoji="0" lang="en-US" sz="2400" b="1" i="0" u="none" strike="noStrike" kern="1200" cap="none" spc="0" normalizeH="0" baseline="0" noProof="0" dirty="0">
                <a:ln>
                  <a:noFill/>
                </a:ln>
                <a:solidFill>
                  <a:srgbClr val="1F497D">
                    <a:lumMod val="75000"/>
                  </a:srgbClr>
                </a:solidFill>
                <a:effectLst/>
                <a:uLnTx/>
                <a:uFillTx/>
                <a:latin typeface="Congenial Black" panose="02000503040000020004" pitchFamily="2" charset="0"/>
                <a:ea typeface="+mj-ea"/>
                <a:cs typeface="+mj-cs"/>
              </a:rPr>
            </a:br>
            <a:r>
              <a:rPr kumimoji="0" lang="en-US" sz="2400" b="1" i="0" u="none" strike="noStrike" kern="1200" cap="none" spc="0" normalizeH="0" baseline="0" noProof="0" dirty="0">
                <a:ln>
                  <a:noFill/>
                </a:ln>
                <a:solidFill>
                  <a:srgbClr val="1F497D">
                    <a:lumMod val="75000"/>
                  </a:srgbClr>
                </a:solidFill>
                <a:effectLst/>
                <a:uLnTx/>
                <a:uFillTx/>
                <a:ea typeface="+mj-ea"/>
                <a:cs typeface="+mj-cs"/>
              </a:rPr>
              <a:t>National Winners of the 2024-2025 Nestle Wellness Campus Competitions</a:t>
            </a:r>
          </a:p>
          <a:p>
            <a:pPr marL="342900" lvl="0" indent="-342900" defTabSz="609265">
              <a:buClrTx/>
              <a:buFont typeface="Arial" panose="020B0604020202020204" pitchFamily="34" charset="0"/>
              <a:buChar char="•"/>
              <a:defRPr/>
            </a:pPr>
            <a:r>
              <a:rPr lang="en-US" sz="2400" b="0" cap="none" dirty="0">
                <a:solidFill>
                  <a:srgbClr val="1F497D">
                    <a:lumMod val="75000"/>
                  </a:srgbClr>
                </a:solidFill>
              </a:rPr>
              <a:t>Most Outstanding Division of the Year</a:t>
            </a:r>
          </a:p>
          <a:p>
            <a:pPr marL="342900" lvl="0" indent="-342900" defTabSz="609265">
              <a:buClrTx/>
              <a:buFont typeface="Arial" panose="020B0604020202020204" pitchFamily="34" charset="0"/>
              <a:buChar char="•"/>
              <a:defRPr/>
            </a:pPr>
            <a:r>
              <a:rPr lang="en-US" sz="2400" b="0" cap="none" dirty="0">
                <a:solidFill>
                  <a:srgbClr val="1F497D">
                    <a:lumMod val="75000"/>
                  </a:srgbClr>
                </a:solidFill>
              </a:rPr>
              <a:t>Most Outstanding Focal Person of the Year</a:t>
            </a:r>
          </a:p>
          <a:p>
            <a:pPr marL="342900" lvl="0" indent="-342900" defTabSz="609265">
              <a:buClrTx/>
              <a:buFont typeface="Arial" panose="020B0604020202020204" pitchFamily="34" charset="0"/>
              <a:buChar char="•"/>
              <a:defRPr/>
            </a:pPr>
            <a:r>
              <a:rPr lang="en-US" sz="2400" b="0" cap="none" dirty="0">
                <a:solidFill>
                  <a:srgbClr val="1F497D">
                    <a:lumMod val="75000"/>
                  </a:srgbClr>
                </a:solidFill>
              </a:rPr>
              <a:t>Best Implementing School</a:t>
            </a:r>
          </a:p>
          <a:p>
            <a:pPr marL="342900" lvl="0" indent="-342900" defTabSz="609265">
              <a:buClrTx/>
              <a:buFont typeface="Arial" panose="020B0604020202020204" pitchFamily="34" charset="0"/>
              <a:buChar char="•"/>
              <a:defRPr/>
            </a:pPr>
            <a:r>
              <a:rPr lang="en-US" sz="2400" b="0" cap="none" dirty="0" err="1">
                <a:solidFill>
                  <a:srgbClr val="1F497D">
                    <a:lumMod val="75000"/>
                  </a:srgbClr>
                </a:solidFill>
              </a:rPr>
              <a:t>Hataw</a:t>
            </a:r>
            <a:r>
              <a:rPr lang="en-US" sz="2400" b="0" cap="none" dirty="0">
                <a:solidFill>
                  <a:srgbClr val="1F497D">
                    <a:lumMod val="75000"/>
                  </a:srgbClr>
                </a:solidFill>
              </a:rPr>
              <a:t> </a:t>
            </a:r>
            <a:r>
              <a:rPr lang="en-US" sz="2400" b="0" cap="none" dirty="0" err="1">
                <a:solidFill>
                  <a:srgbClr val="1F497D">
                    <a:lumMod val="75000"/>
                  </a:srgbClr>
                </a:solidFill>
              </a:rPr>
              <a:t>Sayaw</a:t>
            </a:r>
            <a:r>
              <a:rPr lang="en-US" sz="2400" b="0" cap="none" dirty="0">
                <a:solidFill>
                  <a:srgbClr val="1F497D">
                    <a:lumMod val="75000"/>
                  </a:srgbClr>
                </a:solidFill>
              </a:rPr>
              <a:t> Year 2</a:t>
            </a:r>
            <a:endParaRPr lang="en-US" sz="2000" b="0" cap="none" dirty="0">
              <a:solidFill>
                <a:schemeClr val="tx1"/>
              </a:solidFill>
            </a:endParaRPr>
          </a:p>
        </p:txBody>
      </p:sp>
      <p:pic>
        <p:nvPicPr>
          <p:cNvPr id="4" name="Picture 2" descr="No photo description available.">
            <a:extLst>
              <a:ext uri="{FF2B5EF4-FFF2-40B4-BE49-F238E27FC236}">
                <a16:creationId xmlns:a16="http://schemas.microsoft.com/office/drawing/2014/main" id="{E40A2B06-440D-FCF2-C28F-373FE9D6C8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7620" y="298107"/>
            <a:ext cx="5145087"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30583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76C689D-AB0E-88BD-56A0-A9FA60E5C9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C5B8D-73A4-5696-E42E-58B4A22CB7E5}"/>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a:t>
            </a:r>
          </a:p>
        </p:txBody>
      </p:sp>
      <p:sp>
        <p:nvSpPr>
          <p:cNvPr id="4" name="Google Shape;490;p32">
            <a:extLst>
              <a:ext uri="{FF2B5EF4-FFF2-40B4-BE49-F238E27FC236}">
                <a16:creationId xmlns:a16="http://schemas.microsoft.com/office/drawing/2014/main" id="{7E26A36B-5786-2AE2-671B-29FB327B99DE}"/>
              </a:ext>
            </a:extLst>
          </p:cNvPr>
          <p:cNvSpPr txBox="1">
            <a:spLocks/>
          </p:cNvSpPr>
          <p:nvPr/>
        </p:nvSpPr>
        <p:spPr>
          <a:xfrm>
            <a:off x="1014777" y="721604"/>
            <a:ext cx="5200073" cy="4830763"/>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866" b="0" i="0" u="none" strike="noStrike" cap="none">
                <a:solidFill>
                  <a:schemeClr val="dk2"/>
                </a:solidFill>
                <a:latin typeface="Arial"/>
                <a:ea typeface="Arial"/>
                <a:cs typeface="Arial"/>
                <a:sym typeface="Arial"/>
              </a:defRPr>
            </a:lvl9pPr>
          </a:lstStyle>
          <a:p>
            <a:pPr marL="25400" indent="0">
              <a:lnSpc>
                <a:spcPct val="120000"/>
              </a:lnSpc>
              <a:buFont typeface="Arial"/>
              <a:buNone/>
            </a:pPr>
            <a:endParaRPr lang="en-US" sz="2800" dirty="0">
              <a:latin typeface="+mj-lt"/>
            </a:endParaRPr>
          </a:p>
          <a:p>
            <a:pPr>
              <a:lnSpc>
                <a:spcPct val="120000"/>
              </a:lnSpc>
            </a:pPr>
            <a:r>
              <a:rPr lang="en-US" sz="2600" dirty="0">
                <a:solidFill>
                  <a:schemeClr val="tx1"/>
                </a:solidFill>
                <a:latin typeface="+mj-lt"/>
              </a:rPr>
              <a:t>Sustained partnership with Local Government Unit on grant for the 50,000.00 subsidy for the school physical improvement</a:t>
            </a:r>
          </a:p>
          <a:p>
            <a:pPr>
              <a:lnSpc>
                <a:spcPct val="120000"/>
              </a:lnSpc>
            </a:pPr>
            <a:r>
              <a:rPr lang="en-US" sz="2600" dirty="0">
                <a:solidFill>
                  <a:schemeClr val="tx1"/>
                </a:solidFill>
                <a:latin typeface="+mj-lt"/>
              </a:rPr>
              <a:t>CPD Accreditation of L &amp; D Programs</a:t>
            </a:r>
          </a:p>
          <a:p>
            <a:pPr>
              <a:lnSpc>
                <a:spcPct val="120000"/>
              </a:lnSpc>
            </a:pPr>
            <a:r>
              <a:rPr lang="en-US" sz="2600" dirty="0">
                <a:solidFill>
                  <a:schemeClr val="tx1"/>
                </a:solidFill>
                <a:latin typeface="+mj-lt"/>
              </a:rPr>
              <a:t>Implementation of programs and initiatives anchored on evidence-based planning guided by IRIGA-PLUS-PROGRAM focusing on literacy and numeracy </a:t>
            </a:r>
          </a:p>
          <a:p>
            <a:pPr>
              <a:lnSpc>
                <a:spcPct val="120000"/>
              </a:lnSpc>
            </a:pPr>
            <a:r>
              <a:rPr lang="en-US" sz="2600" dirty="0" err="1">
                <a:solidFill>
                  <a:schemeClr val="tx1"/>
                </a:solidFill>
                <a:latin typeface="+mj-lt"/>
              </a:rPr>
              <a:t>Proyektong</a:t>
            </a:r>
            <a:r>
              <a:rPr lang="en-US" sz="2600" dirty="0">
                <a:solidFill>
                  <a:schemeClr val="tx1"/>
                </a:solidFill>
                <a:latin typeface="+mj-lt"/>
              </a:rPr>
              <a:t> IRIGA Plus </a:t>
            </a:r>
            <a:r>
              <a:rPr lang="en-US" sz="2600" dirty="0" err="1">
                <a:solidFill>
                  <a:schemeClr val="tx1"/>
                </a:solidFill>
                <a:latin typeface="+mj-lt"/>
              </a:rPr>
              <a:t>sa</a:t>
            </a:r>
            <a:r>
              <a:rPr lang="en-US" sz="2600" dirty="0">
                <a:solidFill>
                  <a:schemeClr val="tx1"/>
                </a:solidFill>
                <a:latin typeface="+mj-lt"/>
              </a:rPr>
              <a:t> </a:t>
            </a:r>
            <a:r>
              <a:rPr lang="en-US" sz="2600" dirty="0" err="1">
                <a:solidFill>
                  <a:schemeClr val="tx1"/>
                </a:solidFill>
                <a:latin typeface="+mj-lt"/>
              </a:rPr>
              <a:t>Sekondarya</a:t>
            </a:r>
            <a:endParaRPr lang="en-US" sz="2600" dirty="0">
              <a:solidFill>
                <a:schemeClr val="tx1"/>
              </a:solidFill>
              <a:latin typeface="+mj-lt"/>
            </a:endParaRPr>
          </a:p>
          <a:p>
            <a:pPr>
              <a:lnSpc>
                <a:spcPct val="120000"/>
              </a:lnSpc>
            </a:pPr>
            <a:endParaRPr lang="en-US" dirty="0"/>
          </a:p>
          <a:p>
            <a:pPr indent="-228600" algn="just">
              <a:lnSpc>
                <a:spcPct val="100000"/>
              </a:lnSpc>
              <a:spcBef>
                <a:spcPts val="640"/>
              </a:spcBef>
              <a:buSzPct val="123552"/>
              <a:buFont typeface="Poppins"/>
              <a:buNone/>
            </a:pPr>
            <a:endParaRPr lang="en-US" sz="2800" dirty="0"/>
          </a:p>
        </p:txBody>
      </p:sp>
      <p:sp>
        <p:nvSpPr>
          <p:cNvPr id="5" name="Google Shape;490;p32">
            <a:extLst>
              <a:ext uri="{FF2B5EF4-FFF2-40B4-BE49-F238E27FC236}">
                <a16:creationId xmlns:a16="http://schemas.microsoft.com/office/drawing/2014/main" id="{A8DA8BFB-B68D-97F5-477C-ACF2D4B4A080}"/>
              </a:ext>
            </a:extLst>
          </p:cNvPr>
          <p:cNvSpPr txBox="1">
            <a:spLocks/>
          </p:cNvSpPr>
          <p:nvPr/>
        </p:nvSpPr>
        <p:spPr>
          <a:xfrm>
            <a:off x="6214850" y="345789"/>
            <a:ext cx="5640747" cy="5790607"/>
          </a:xfrm>
          <a:prstGeom prst="rect">
            <a:avLst/>
          </a:prstGeom>
          <a:noFill/>
          <a:ln>
            <a:noFill/>
          </a:ln>
        </p:spPr>
        <p:txBody>
          <a:bodyPr spcFirstLastPara="1" wrap="square" lIns="91425" tIns="45700" rIns="91425" bIns="45700" anchor="t" anchorCtr="0">
            <a:normAutofit fontScale="85000"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25400" indent="0">
              <a:lnSpc>
                <a:spcPct val="120000"/>
              </a:lnSpc>
              <a:buFont typeface="Arial"/>
              <a:buNone/>
            </a:pPr>
            <a:endParaRPr lang="en-US" sz="800" dirty="0">
              <a:latin typeface="+mj-lt"/>
            </a:endParaRPr>
          </a:p>
          <a:p>
            <a:pPr>
              <a:lnSpc>
                <a:spcPct val="120000"/>
              </a:lnSpc>
            </a:pPr>
            <a:r>
              <a:rPr lang="en-US" sz="2400" dirty="0">
                <a:latin typeface="+mj-lt"/>
              </a:rPr>
              <a:t>Established partnership with the Higher Education Institution, UPNISMED, SEAMEO, PNU,  CHED, and other TEIs for learning and development for teachers and school leaders</a:t>
            </a:r>
          </a:p>
          <a:p>
            <a:pPr>
              <a:lnSpc>
                <a:spcPct val="120000"/>
              </a:lnSpc>
            </a:pPr>
            <a:r>
              <a:rPr lang="en-US" sz="2400" dirty="0"/>
              <a:t>Providing technical assistance and conducted self-assessment  on School-Based Management (SBM) both Elementary and Secondary Schools</a:t>
            </a:r>
          </a:p>
          <a:p>
            <a:pPr>
              <a:lnSpc>
                <a:spcPct val="120000"/>
              </a:lnSpc>
            </a:pPr>
            <a:r>
              <a:rPr lang="en-US" sz="2400" dirty="0"/>
              <a:t>100% Functionality School Governance Council (SGC) among secondary schools and 100% for Elementary Schools</a:t>
            </a:r>
          </a:p>
          <a:p>
            <a:pPr>
              <a:lnSpc>
                <a:spcPct val="120000"/>
              </a:lnSpc>
            </a:pPr>
            <a:r>
              <a:rPr lang="en-US" sz="2400" dirty="0"/>
              <a:t>Conduct of Regular Meeting and Monitoring  for private schools </a:t>
            </a:r>
            <a:r>
              <a:rPr lang="en-US" sz="2400" dirty="0">
                <a:solidFill>
                  <a:srgbClr val="000000"/>
                </a:solidFill>
              </a:rPr>
              <a:t>100 % </a:t>
            </a:r>
            <a:r>
              <a:rPr lang="en-US" sz="2400" dirty="0"/>
              <a:t> </a:t>
            </a:r>
            <a:r>
              <a:rPr lang="en-US" sz="2400" dirty="0">
                <a:solidFill>
                  <a:srgbClr val="000000"/>
                </a:solidFill>
              </a:rPr>
              <a:t>compliance with regulatory</a:t>
            </a:r>
            <a:r>
              <a:rPr lang="en-US" sz="2400" dirty="0"/>
              <a:t>  </a:t>
            </a:r>
            <a:r>
              <a:rPr lang="en-US" sz="2400" dirty="0">
                <a:solidFill>
                  <a:srgbClr val="000000"/>
                </a:solidFill>
              </a:rPr>
              <a:t>requirement of private schools</a:t>
            </a:r>
          </a:p>
          <a:p>
            <a:pPr>
              <a:lnSpc>
                <a:spcPct val="120000"/>
              </a:lnSpc>
            </a:pPr>
            <a:endParaRPr lang="en-US" sz="2400" dirty="0"/>
          </a:p>
        </p:txBody>
      </p:sp>
    </p:spTree>
    <p:extLst>
      <p:ext uri="{BB962C8B-B14F-4D97-AF65-F5344CB8AC3E}">
        <p14:creationId xmlns:p14="http://schemas.microsoft.com/office/powerpoint/2010/main" val="19086203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3E79086-1FDA-FA7C-116D-B130F351EEF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459E0CF-2549-92FE-F48D-F49071A3E3B6}"/>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a:t>
            </a:r>
          </a:p>
        </p:txBody>
      </p:sp>
      <p:sp>
        <p:nvSpPr>
          <p:cNvPr id="6" name="Google Shape;490;p32">
            <a:extLst>
              <a:ext uri="{FF2B5EF4-FFF2-40B4-BE49-F238E27FC236}">
                <a16:creationId xmlns:a16="http://schemas.microsoft.com/office/drawing/2014/main" id="{6845CDC1-DA7E-5902-0CA3-0C66414AE072}"/>
              </a:ext>
            </a:extLst>
          </p:cNvPr>
          <p:cNvSpPr txBox="1">
            <a:spLocks/>
          </p:cNvSpPr>
          <p:nvPr/>
        </p:nvSpPr>
        <p:spPr>
          <a:xfrm>
            <a:off x="1136073" y="312738"/>
            <a:ext cx="5606250" cy="5790607"/>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pPr marL="25400" indent="0">
              <a:lnSpc>
                <a:spcPct val="120000"/>
              </a:lnSpc>
              <a:buFont typeface="Arial"/>
              <a:buNone/>
            </a:pPr>
            <a:endParaRPr lang="en-US" sz="2800" dirty="0">
              <a:latin typeface="+mj-lt"/>
            </a:endParaRPr>
          </a:p>
          <a:p>
            <a:pPr>
              <a:lnSpc>
                <a:spcPct val="120000"/>
              </a:lnSpc>
            </a:pPr>
            <a:r>
              <a:rPr lang="en-US" sz="2000" dirty="0">
                <a:latin typeface="+mj-lt"/>
              </a:rPr>
              <a:t>Strengthened and sustained of education partners and stakeholders thru Brigada </a:t>
            </a:r>
            <a:r>
              <a:rPr lang="en-US" sz="2000" dirty="0" err="1">
                <a:latin typeface="+mj-lt"/>
              </a:rPr>
              <a:t>Eskwela</a:t>
            </a:r>
            <a:r>
              <a:rPr lang="en-US" sz="2000" dirty="0">
                <a:latin typeface="+mj-lt"/>
              </a:rPr>
              <a:t> and Brigada Pag-Basa/6Bs Program.</a:t>
            </a:r>
          </a:p>
          <a:p>
            <a:pPr>
              <a:lnSpc>
                <a:spcPct val="120000"/>
              </a:lnSpc>
            </a:pPr>
            <a:r>
              <a:rPr lang="en-US" sz="2000" dirty="0">
                <a:latin typeface="+mj-lt"/>
              </a:rPr>
              <a:t>Operationalization of the Program Management Information System (PMIS).</a:t>
            </a:r>
          </a:p>
          <a:p>
            <a:pPr>
              <a:lnSpc>
                <a:spcPct val="120000"/>
              </a:lnSpc>
            </a:pPr>
            <a:r>
              <a:rPr lang="en-US" sz="2000" dirty="0">
                <a:latin typeface="+mj-lt"/>
              </a:rPr>
              <a:t>Implementation to the School  The 4:00 O’clock Sports  Training Habit   </a:t>
            </a:r>
          </a:p>
          <a:p>
            <a:pPr marL="342900" indent="-342900">
              <a:buFont typeface="Arial" panose="020B0604020202020204" pitchFamily="34" charset="0"/>
              <a:buChar char="•"/>
            </a:pPr>
            <a:r>
              <a:rPr lang="en-US" sz="2000" dirty="0"/>
              <a:t>  Institutionalization of the functions of the Division Monitoring and Evaluation Team  in M and E activities. </a:t>
            </a:r>
          </a:p>
          <a:p>
            <a:pPr marL="342900" indent="-342900">
              <a:buFont typeface="Arial" panose="020B0604020202020204" pitchFamily="34" charset="0"/>
              <a:buChar char="•"/>
            </a:pPr>
            <a:r>
              <a:rPr lang="en-US" sz="2000" dirty="0"/>
              <a:t> Use of Learning Management System (LMS) in monitoring and evaluating L and D activities.</a:t>
            </a:r>
          </a:p>
          <a:p>
            <a:pPr>
              <a:lnSpc>
                <a:spcPct val="120000"/>
              </a:lnSpc>
            </a:pPr>
            <a:endParaRPr lang="en-PH" sz="2000" dirty="0">
              <a:latin typeface="+mj-lt"/>
            </a:endParaRPr>
          </a:p>
          <a:p>
            <a:pPr>
              <a:lnSpc>
                <a:spcPct val="120000"/>
              </a:lnSpc>
            </a:pPr>
            <a:endParaRPr lang="en-US" sz="4500" dirty="0"/>
          </a:p>
        </p:txBody>
      </p:sp>
      <p:sp>
        <p:nvSpPr>
          <p:cNvPr id="7" name="Google Shape;490;p32">
            <a:extLst>
              <a:ext uri="{FF2B5EF4-FFF2-40B4-BE49-F238E27FC236}">
                <a16:creationId xmlns:a16="http://schemas.microsoft.com/office/drawing/2014/main" id="{B7F7CE67-EAC5-1120-D66D-DD35D8684312}"/>
              </a:ext>
            </a:extLst>
          </p:cNvPr>
          <p:cNvSpPr txBox="1">
            <a:spLocks/>
          </p:cNvSpPr>
          <p:nvPr/>
        </p:nvSpPr>
        <p:spPr>
          <a:xfrm>
            <a:off x="6380103" y="951716"/>
            <a:ext cx="5640747" cy="5790607"/>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r>
              <a:rPr lang="en-PH" sz="2000" dirty="0"/>
              <a:t>Project LIBRO (Library Improvement for Better Reading Opportunities)</a:t>
            </a:r>
          </a:p>
          <a:p>
            <a:r>
              <a:rPr lang="en-PH" sz="2000" dirty="0"/>
              <a:t>Project BRACE ME (Bridging Reading Apprehensions via Contextualization and Community Engagement for a Meaningful Educational Experience)</a:t>
            </a:r>
          </a:p>
          <a:p>
            <a:r>
              <a:rPr lang="en-US" sz="2000" dirty="0"/>
              <a:t>Crafted Monitoring Tool for the Opening of School Year 2025–2026</a:t>
            </a:r>
          </a:p>
          <a:p>
            <a:endParaRPr lang="en-PH" sz="2000" dirty="0"/>
          </a:p>
        </p:txBody>
      </p:sp>
    </p:spTree>
    <p:extLst>
      <p:ext uri="{BB962C8B-B14F-4D97-AF65-F5344CB8AC3E}">
        <p14:creationId xmlns:p14="http://schemas.microsoft.com/office/powerpoint/2010/main" val="37626599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74B4DD0-0443-B95C-D924-F58E3EE485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0338BF-7A40-1CB2-58D1-DDFA38106E5D}"/>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initiatives</a:t>
            </a:r>
          </a:p>
        </p:txBody>
      </p:sp>
      <p:sp>
        <p:nvSpPr>
          <p:cNvPr id="3" name="Title 1">
            <a:extLst>
              <a:ext uri="{FF2B5EF4-FFF2-40B4-BE49-F238E27FC236}">
                <a16:creationId xmlns:a16="http://schemas.microsoft.com/office/drawing/2014/main" id="{9D8E6761-63D1-03D0-D3F8-C70F1089A3CD}"/>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INITIATIVEs</a:t>
            </a:r>
          </a:p>
        </p:txBody>
      </p:sp>
      <p:sp>
        <p:nvSpPr>
          <p:cNvPr id="5" name="TextBox 4">
            <a:extLst>
              <a:ext uri="{FF2B5EF4-FFF2-40B4-BE49-F238E27FC236}">
                <a16:creationId xmlns:a16="http://schemas.microsoft.com/office/drawing/2014/main" id="{EDBCF3E8-6A21-D49A-C871-78D00B158EE5}"/>
              </a:ext>
            </a:extLst>
          </p:cNvPr>
          <p:cNvSpPr txBox="1"/>
          <p:nvPr/>
        </p:nvSpPr>
        <p:spPr>
          <a:xfrm>
            <a:off x="2046513" y="867736"/>
            <a:ext cx="9719539" cy="4893647"/>
          </a:xfrm>
          <a:prstGeom prst="rect">
            <a:avLst/>
          </a:prstGeom>
          <a:noFill/>
        </p:spPr>
        <p:txBody>
          <a:bodyPr wrap="square" rtlCol="0">
            <a:spAutoFit/>
          </a:bodyPr>
          <a:lstStyle/>
          <a:p>
            <a:pPr marL="457200" indent="-457200">
              <a:buFont typeface="Arial" panose="020B0604020202020204" pitchFamily="34" charset="0"/>
              <a:buChar char="•"/>
            </a:pPr>
            <a:r>
              <a:rPr lang="en-PH" sz="2000" kern="0" dirty="0">
                <a:effectLst/>
                <a:latin typeface="Bookman Old Style" panose="02050604050505020204" pitchFamily="18" charset="0"/>
                <a:ea typeface="Times New Roman" panose="02020603050405020304" pitchFamily="18" charset="0"/>
                <a:cs typeface="Arial" panose="020B0604020202020204" pitchFamily="34" charset="0"/>
              </a:rPr>
              <a:t>Training on “Enhancing Teaching Through Collaborative Lesson Study in Mathematics”</a:t>
            </a:r>
          </a:p>
          <a:p>
            <a:pPr marL="457200" indent="-457200">
              <a:buFont typeface="Arial" panose="020B0604020202020204" pitchFamily="34" charset="0"/>
              <a:buChar char="•"/>
            </a:pPr>
            <a:r>
              <a:rPr lang="en-PH" sz="2000" dirty="0">
                <a:latin typeface="Bookman Old Style" panose="02050604050505020204" pitchFamily="18" charset="0"/>
                <a:ea typeface="Times New Roman" panose="02020603050405020304" pitchFamily="18" charset="0"/>
                <a:cs typeface="Arial" panose="020B0604020202020204" pitchFamily="34" charset="0"/>
              </a:rPr>
              <a:t>Division Training on Bridging Reading Across Languages</a:t>
            </a:r>
          </a:p>
          <a:p>
            <a:pPr marL="457200" indent="-457200">
              <a:buFont typeface="Arial" panose="020B0604020202020204" pitchFamily="34" charset="0"/>
              <a:buChar char="•"/>
            </a:pPr>
            <a:r>
              <a:rPr lang="en-PH" sz="2000" kern="0" dirty="0">
                <a:effectLst/>
                <a:latin typeface="Bookman Old Style" panose="02050604050505020204" pitchFamily="18" charset="0"/>
                <a:ea typeface="Times New Roman" panose="02020603050405020304" pitchFamily="18" charset="0"/>
                <a:cs typeface="Arial" panose="020B0604020202020204" pitchFamily="34" charset="0"/>
              </a:rPr>
              <a:t>Division Training of Teachers on Language Strategies in Teaching Science, Math, &amp; EPP/TLE in cooperation  with Bicol University</a:t>
            </a:r>
          </a:p>
          <a:p>
            <a:pPr marL="457200" indent="-457200">
              <a:buFont typeface="Arial" panose="020B0604020202020204" pitchFamily="34" charset="0"/>
              <a:buChar char="•"/>
            </a:pPr>
            <a:r>
              <a:rPr lang="en-PH" sz="2000" kern="0" dirty="0">
                <a:effectLst/>
                <a:latin typeface="Bookman Old Style" panose="02050604050505020204" pitchFamily="18" charset="0"/>
                <a:ea typeface="Times New Roman" panose="02020603050405020304" pitchFamily="18" charset="0"/>
                <a:cs typeface="Arial" panose="020B0604020202020204" pitchFamily="34" charset="0"/>
              </a:rPr>
              <a:t> Resi</a:t>
            </a:r>
            <a:r>
              <a:rPr lang="en-PH" sz="2000" dirty="0">
                <a:latin typeface="Bookman Old Style" panose="02050604050505020204" pitchFamily="18" charset="0"/>
                <a:ea typeface="Times New Roman" panose="02020603050405020304" pitchFamily="18" charset="0"/>
                <a:cs typeface="Arial" panose="020B0604020202020204" pitchFamily="34" charset="0"/>
              </a:rPr>
              <a:t>lient Learning: Strategies for Education in Emergencies Through Alternative Delivery Mode</a:t>
            </a:r>
          </a:p>
          <a:p>
            <a:pPr marL="457200" indent="-457200">
              <a:buFont typeface="Arial" panose="020B0604020202020204" pitchFamily="34" charset="0"/>
              <a:buChar char="•"/>
            </a:pPr>
            <a:r>
              <a:rPr lang="en-US" sz="2000" dirty="0">
                <a:latin typeface="Bookman Old Style" panose="02050604050505020204" pitchFamily="18" charset="0"/>
              </a:rPr>
              <a:t>Project LIBRO (Library Improvement for Better Reading Opportunities)</a:t>
            </a:r>
            <a:endParaRPr lang="en-PH" sz="2000" dirty="0">
              <a:latin typeface="Bookman Old Style" panose="02050604050505020204" pitchFamily="18" charset="0"/>
            </a:endParaRPr>
          </a:p>
          <a:p>
            <a:pPr marL="457200" indent="-457200">
              <a:buFont typeface="Arial" panose="020B0604020202020204" pitchFamily="34" charset="0"/>
              <a:buChar char="•"/>
            </a:pPr>
            <a:r>
              <a:rPr lang="en-US" sz="2000" dirty="0">
                <a:latin typeface="Bookman Old Style" panose="02050604050505020204" pitchFamily="18" charset="0"/>
              </a:rPr>
              <a:t>Project BRACE ME (Bridging Reading Apprehensions via Contextualization and Community Engagement for a Meaningful Educational Experience)</a:t>
            </a:r>
            <a:endParaRPr lang="en-PH" sz="2000" dirty="0">
              <a:latin typeface="Bookman Old Style" panose="02050604050505020204" pitchFamily="18" charset="0"/>
            </a:endParaRPr>
          </a:p>
          <a:p>
            <a:pPr marL="457200" indent="-457200">
              <a:buFont typeface="Arial" panose="020B0604020202020204" pitchFamily="34" charset="0"/>
              <a:buChar char="•"/>
            </a:pPr>
            <a:r>
              <a:rPr lang="en-US" sz="2000" dirty="0">
                <a:latin typeface="Bookman Old Style" panose="02050604050505020204" pitchFamily="18" charset="0"/>
              </a:rPr>
              <a:t>Project GAINS (Gather Results on Learning Assessment and Initiative Intervention and Innovative Practices that Foster a Nurturing and Supportive Sustainable Environment) </a:t>
            </a:r>
            <a:endParaRPr lang="en-PH" sz="2000" dirty="0">
              <a:latin typeface="Bookman Old Style" panose="02050604050505020204" pitchFamily="18" charset="0"/>
            </a:endParaRPr>
          </a:p>
          <a:p>
            <a:pPr marL="457200" indent="-457200">
              <a:buFont typeface="Arial" panose="020B0604020202020204" pitchFamily="34" charset="0"/>
              <a:buChar char="•"/>
            </a:pPr>
            <a:endParaRPr lang="en-PH" sz="3200" dirty="0"/>
          </a:p>
        </p:txBody>
      </p:sp>
    </p:spTree>
    <p:extLst>
      <p:ext uri="{BB962C8B-B14F-4D97-AF65-F5344CB8AC3E}">
        <p14:creationId xmlns:p14="http://schemas.microsoft.com/office/powerpoint/2010/main" val="11810280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A091EE1-1665-16EE-F54C-19068CB451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20A718-BB59-37D0-7FA7-17D23D89ABC3}"/>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initiatives</a:t>
            </a:r>
          </a:p>
        </p:txBody>
      </p:sp>
      <p:sp>
        <p:nvSpPr>
          <p:cNvPr id="3" name="Title 1">
            <a:extLst>
              <a:ext uri="{FF2B5EF4-FFF2-40B4-BE49-F238E27FC236}">
                <a16:creationId xmlns:a16="http://schemas.microsoft.com/office/drawing/2014/main" id="{A7BAA9DC-F533-0822-6BA7-C8613FAA88AD}"/>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INITIATIVEs</a:t>
            </a:r>
          </a:p>
        </p:txBody>
      </p:sp>
      <p:sp>
        <p:nvSpPr>
          <p:cNvPr id="5" name="TextBox 4">
            <a:extLst>
              <a:ext uri="{FF2B5EF4-FFF2-40B4-BE49-F238E27FC236}">
                <a16:creationId xmlns:a16="http://schemas.microsoft.com/office/drawing/2014/main" id="{4588669C-3D9C-E43B-24D9-160B474F0FA6}"/>
              </a:ext>
            </a:extLst>
          </p:cNvPr>
          <p:cNvSpPr txBox="1"/>
          <p:nvPr/>
        </p:nvSpPr>
        <p:spPr>
          <a:xfrm>
            <a:off x="2046513" y="1169582"/>
            <a:ext cx="9719539" cy="4278094"/>
          </a:xfrm>
          <a:prstGeom prst="rect">
            <a:avLst/>
          </a:prstGeom>
          <a:noFill/>
        </p:spPr>
        <p:txBody>
          <a:bodyPr wrap="square" rtlCol="0">
            <a:spAutoFit/>
          </a:bodyPr>
          <a:lstStyle/>
          <a:p>
            <a:pPr algn="ctr"/>
            <a:r>
              <a:rPr lang="en-PH" sz="2000" b="1" i="1" dirty="0">
                <a:latin typeface="Bookman Old Style" panose="02050604050505020204" pitchFamily="18" charset="0"/>
                <a:ea typeface="Times New Roman" panose="02020603050405020304" pitchFamily="18" charset="0"/>
                <a:cs typeface="Arial" panose="020B0604020202020204" pitchFamily="34" charset="0"/>
              </a:rPr>
              <a:t>Project COSINE: “Creating Optimum Synergic Interventions for Numeracy Enhancement”</a:t>
            </a:r>
          </a:p>
          <a:p>
            <a:pPr algn="ctr"/>
            <a:endParaRPr lang="en-PH" sz="2000" b="1" i="1" dirty="0">
              <a:latin typeface="Bookman Old Style" panose="02050604050505020204" pitchFamily="18" charset="0"/>
              <a:ea typeface="Times New Roman" panose="02020603050405020304" pitchFamily="18" charset="0"/>
              <a:cs typeface="Arial" panose="020B0604020202020204" pitchFamily="34" charset="0"/>
            </a:endParaRPr>
          </a:p>
          <a:p>
            <a:pPr marL="342900" indent="-342900" algn="ctr">
              <a:lnSpc>
                <a:spcPct val="150000"/>
              </a:lnSpc>
              <a:buFont typeface="Arial" panose="020B0604020202020204" pitchFamily="34" charset="0"/>
              <a:buChar char="•"/>
            </a:pPr>
            <a:r>
              <a:rPr lang="en-US" sz="2000" dirty="0"/>
              <a:t>Bridging the Digital Divide: Integrating GeoGebra and other digital tools to transition from traditional, static methods to dynamic, inquiry-based learning.</a:t>
            </a:r>
          </a:p>
          <a:p>
            <a:pPr marL="342900" indent="-342900" algn="ctr">
              <a:lnSpc>
                <a:spcPct val="150000"/>
              </a:lnSpc>
              <a:buFont typeface="Arial" panose="020B0604020202020204" pitchFamily="34" charset="0"/>
              <a:buChar char="•"/>
            </a:pPr>
            <a:r>
              <a:rPr lang="en-US" sz="2000" dirty="0"/>
              <a:t>Empowering Educators: Utilizing Learning Action Cell (LAC) sessions to institutionalize the use of technology in lesson planning and peer mentoring.</a:t>
            </a:r>
          </a:p>
          <a:p>
            <a:pPr marL="342900" indent="-342900" algn="ctr">
              <a:lnSpc>
                <a:spcPct val="150000"/>
              </a:lnSpc>
              <a:buFont typeface="Arial" panose="020B0604020202020204" pitchFamily="34" charset="0"/>
              <a:buChar char="•"/>
            </a:pPr>
            <a:r>
              <a:rPr lang="en-US" sz="2000" dirty="0"/>
              <a:t>Targeted Remediation: Providing "Optimum" interventions that specifically address the 25.96% of students requiring urgent numeracy support.</a:t>
            </a:r>
            <a:endParaRPr lang="en-PH" sz="2000" dirty="0"/>
          </a:p>
          <a:p>
            <a:endParaRPr lang="en-PH" sz="3200" dirty="0"/>
          </a:p>
        </p:txBody>
      </p:sp>
    </p:spTree>
    <p:extLst>
      <p:ext uri="{BB962C8B-B14F-4D97-AF65-F5344CB8AC3E}">
        <p14:creationId xmlns:p14="http://schemas.microsoft.com/office/powerpoint/2010/main" val="24013731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15FFF5D-8816-6677-7CB5-EF74EF0006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4DE593-9224-A550-3921-A0FE6F6C8215}"/>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initiatives</a:t>
            </a:r>
          </a:p>
        </p:txBody>
      </p:sp>
      <p:sp>
        <p:nvSpPr>
          <p:cNvPr id="3" name="Title 1">
            <a:extLst>
              <a:ext uri="{FF2B5EF4-FFF2-40B4-BE49-F238E27FC236}">
                <a16:creationId xmlns:a16="http://schemas.microsoft.com/office/drawing/2014/main" id="{17A686B7-E712-FB11-CE52-D4540DF9840B}"/>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INITIATIVEs</a:t>
            </a:r>
          </a:p>
        </p:txBody>
      </p:sp>
      <p:sp>
        <p:nvSpPr>
          <p:cNvPr id="5" name="TextBox 4">
            <a:extLst>
              <a:ext uri="{FF2B5EF4-FFF2-40B4-BE49-F238E27FC236}">
                <a16:creationId xmlns:a16="http://schemas.microsoft.com/office/drawing/2014/main" id="{35B4D39B-17CE-62E7-6E0D-851381C4089C}"/>
              </a:ext>
            </a:extLst>
          </p:cNvPr>
          <p:cNvSpPr txBox="1"/>
          <p:nvPr/>
        </p:nvSpPr>
        <p:spPr>
          <a:xfrm>
            <a:off x="2046513" y="1169582"/>
            <a:ext cx="9719539" cy="4462760"/>
          </a:xfrm>
          <a:prstGeom prst="rect">
            <a:avLst/>
          </a:prstGeom>
          <a:noFill/>
        </p:spPr>
        <p:txBody>
          <a:bodyPr wrap="square" rtlCol="0">
            <a:spAutoFit/>
          </a:bodyPr>
          <a:lstStyle/>
          <a:p>
            <a:pPr algn="ctr"/>
            <a:r>
              <a:rPr lang="en-PH" sz="2400" b="1" i="1" dirty="0">
                <a:latin typeface="Bookman Old Style" panose="02050604050505020204" pitchFamily="18" charset="0"/>
                <a:ea typeface="Times New Roman" panose="02020603050405020304" pitchFamily="18" charset="0"/>
                <a:cs typeface="Arial" panose="020B0604020202020204" pitchFamily="34" charset="0"/>
              </a:rPr>
              <a:t>Project COSINE: “Creating Optimum Synergic Interventions for Numeracy Enhancement”</a:t>
            </a:r>
          </a:p>
          <a:p>
            <a:pPr algn="ctr"/>
            <a:endParaRPr lang="en-PH" sz="2400" b="1" i="1" dirty="0">
              <a:latin typeface="Bookman Old Style" panose="02050604050505020204" pitchFamily="18" charset="0"/>
              <a:ea typeface="Times New Roman" panose="02020603050405020304" pitchFamily="18" charset="0"/>
              <a:cs typeface="Arial" panose="020B0604020202020204" pitchFamily="34" charset="0"/>
            </a:endParaRPr>
          </a:p>
          <a:p>
            <a:pPr algn="ctr"/>
            <a:r>
              <a:rPr lang="en-US" sz="2000" dirty="0"/>
              <a:t>The </a:t>
            </a:r>
            <a:r>
              <a:rPr lang="en-US" sz="2000" b="1" dirty="0"/>
              <a:t>Project COSINE</a:t>
            </a:r>
            <a:r>
              <a:rPr lang="en-US" sz="2000" dirty="0"/>
              <a:t> was established as a proactive response to the critical findings in the </a:t>
            </a:r>
            <a:r>
              <a:rPr lang="en-US" sz="2000" b="1" dirty="0"/>
              <a:t>Rapid Mathematics Assessment (RMA)</a:t>
            </a:r>
            <a:r>
              <a:rPr lang="en-US" sz="2000" dirty="0"/>
              <a:t> for Key Stage 1, which revealed that approximately </a:t>
            </a:r>
            <a:r>
              <a:rPr lang="en-US" sz="2000" b="1" dirty="0"/>
              <a:t>65.88%</a:t>
            </a:r>
            <a:r>
              <a:rPr lang="en-US" sz="2000" dirty="0"/>
              <a:t> of learners in the division are currently at the </a:t>
            </a:r>
            <a:r>
              <a:rPr lang="en-US" sz="2000" b="1" dirty="0"/>
              <a:t>Emerging (Not Proficient and Low Proficient)</a:t>
            </a:r>
            <a:r>
              <a:rPr lang="en-US" sz="2000" dirty="0"/>
              <a:t> levels. This data highlights a foundational gap where only </a:t>
            </a:r>
            <a:r>
              <a:rPr lang="en-US" sz="2000" b="1" dirty="0"/>
              <a:t>2.09%</a:t>
            </a:r>
            <a:r>
              <a:rPr lang="en-US" sz="2000" dirty="0"/>
              <a:t> of students are performing </a:t>
            </a:r>
            <a:r>
              <a:rPr lang="en-US" sz="2000" b="1" dirty="0"/>
              <a:t>At Grade Level</a:t>
            </a:r>
            <a:r>
              <a:rPr lang="en-US" sz="2000" dirty="0"/>
              <a:t>.</a:t>
            </a:r>
          </a:p>
          <a:p>
            <a:pPr algn="ctr"/>
            <a:endParaRPr lang="en-US" sz="2000" dirty="0"/>
          </a:p>
          <a:p>
            <a:pPr algn="ctr"/>
            <a:r>
              <a:rPr lang="en-US" sz="2000" dirty="0"/>
              <a:t>The primary barrier identified is the </a:t>
            </a:r>
            <a:r>
              <a:rPr lang="en-US" sz="2000" b="1" dirty="0"/>
              <a:t>limited exposure of learners to technology-based instruction</a:t>
            </a:r>
            <a:r>
              <a:rPr lang="en-US" sz="2000" dirty="0"/>
              <a:t>, which restricts their ability to visualize and interact with abstract mathematical concepts. Project COSINE seeks to create a </a:t>
            </a:r>
            <a:r>
              <a:rPr lang="en-US" sz="2000" b="1" dirty="0"/>
              <a:t>synergistic intervention</a:t>
            </a:r>
            <a:endParaRPr lang="en-PH" sz="2000" dirty="0"/>
          </a:p>
          <a:p>
            <a:endParaRPr lang="en-PH" sz="3200" dirty="0"/>
          </a:p>
        </p:txBody>
      </p:sp>
    </p:spTree>
    <p:extLst>
      <p:ext uri="{BB962C8B-B14F-4D97-AF65-F5344CB8AC3E}">
        <p14:creationId xmlns:p14="http://schemas.microsoft.com/office/powerpoint/2010/main" val="292401577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64F601-FE63-CD89-6C9B-EFF8D3721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8E82D-F71C-116D-2060-91F9463E5176}"/>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initiatives</a:t>
            </a:r>
          </a:p>
        </p:txBody>
      </p:sp>
      <p:sp>
        <p:nvSpPr>
          <p:cNvPr id="3" name="Title 1">
            <a:extLst>
              <a:ext uri="{FF2B5EF4-FFF2-40B4-BE49-F238E27FC236}">
                <a16:creationId xmlns:a16="http://schemas.microsoft.com/office/drawing/2014/main" id="{A524C74E-37A3-8D25-9C37-A3C2348581C4}"/>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INITIATIVEs</a:t>
            </a:r>
          </a:p>
        </p:txBody>
      </p:sp>
      <p:sp>
        <p:nvSpPr>
          <p:cNvPr id="5" name="TextBox 4">
            <a:extLst>
              <a:ext uri="{FF2B5EF4-FFF2-40B4-BE49-F238E27FC236}">
                <a16:creationId xmlns:a16="http://schemas.microsoft.com/office/drawing/2014/main" id="{31A88F5E-D57C-486B-44E1-362486FD4CB0}"/>
              </a:ext>
            </a:extLst>
          </p:cNvPr>
          <p:cNvSpPr txBox="1"/>
          <p:nvPr/>
        </p:nvSpPr>
        <p:spPr>
          <a:xfrm>
            <a:off x="2046513" y="1169582"/>
            <a:ext cx="9719539" cy="4262705"/>
          </a:xfrm>
          <a:prstGeom prst="rect">
            <a:avLst/>
          </a:prstGeom>
          <a:noFill/>
        </p:spPr>
        <p:txBody>
          <a:bodyPr wrap="square" rtlCol="0">
            <a:spAutoFit/>
          </a:bodyPr>
          <a:lstStyle/>
          <a:p>
            <a:pPr lvl="0" algn="ctr">
              <a:lnSpc>
                <a:spcPct val="115000"/>
              </a:lnSpc>
              <a:spcAft>
                <a:spcPts val="1000"/>
              </a:spcAft>
              <a:defRPr/>
            </a:pPr>
            <a:r>
              <a:rPr lang="en-US" sz="2000" b="1" dirty="0">
                <a:latin typeface="Bookman Old Style" panose="02050604050505020204" pitchFamily="18" charset="0"/>
                <a:ea typeface="Calibri" panose="020F0502020204030204" pitchFamily="34" charset="0"/>
                <a:cs typeface="AppleSystemUIFont"/>
              </a:rPr>
              <a:t>"IRIGA Plus: A Partner in Reading and Numeracy"</a:t>
            </a:r>
            <a:endParaRPr lang="en-PH" sz="2000" dirty="0">
              <a:latin typeface="Calibri" panose="020F0502020204030204" pitchFamily="34" charset="0"/>
              <a:ea typeface="Calibri" panose="020F0502020204030204" pitchFamily="34" charset="0"/>
              <a:cs typeface="Times New Roman" panose="02020603050405020304" pitchFamily="18" charset="0"/>
            </a:endParaRPr>
          </a:p>
          <a:p>
            <a:pPr lvl="0" algn="ctr">
              <a:lnSpc>
                <a:spcPct val="115000"/>
              </a:lnSpc>
              <a:spcAft>
                <a:spcPts val="1000"/>
              </a:spcAft>
              <a:defRPr/>
            </a:pPr>
            <a:r>
              <a:rPr lang="en-US" sz="2000" dirty="0">
                <a:latin typeface="Bookman Old Style" panose="02050604050505020204" pitchFamily="18" charset="0"/>
                <a:ea typeface="Calibri" panose="020F0502020204030204" pitchFamily="34" charset="0"/>
                <a:cs typeface="AppleSystemUIFont"/>
              </a:rPr>
              <a:t>	</a:t>
            </a:r>
            <a:endParaRPr lang="en-PH" sz="2000" dirty="0">
              <a:latin typeface="Calibri" panose="020F0502020204030204" pitchFamily="34" charset="0"/>
              <a:ea typeface="Calibri" panose="020F0502020204030204" pitchFamily="34" charset="0"/>
              <a:cs typeface="Times New Roman" panose="02020603050405020304" pitchFamily="18" charset="0"/>
            </a:endParaRPr>
          </a:p>
          <a:p>
            <a:pPr lvl="0" indent="457200" algn="just">
              <a:lnSpc>
                <a:spcPct val="150000"/>
              </a:lnSpc>
              <a:spcAft>
                <a:spcPts val="1000"/>
              </a:spcAft>
              <a:defRPr/>
            </a:pPr>
            <a:r>
              <a:rPr lang="en-US" sz="2000" dirty="0">
                <a:latin typeface="Bookman Old Style" panose="02050604050505020204" pitchFamily="18" charset="0"/>
                <a:ea typeface="Calibri" panose="020F0502020204030204" pitchFamily="34" charset="0"/>
                <a:cs typeface="AppleSystemUIFont"/>
              </a:rPr>
              <a:t>The </a:t>
            </a:r>
            <a:r>
              <a:rPr lang="en-US" sz="2000" b="1" dirty="0">
                <a:latin typeface="Bookman Old Style" panose="02050604050505020204" pitchFamily="18" charset="0"/>
                <a:ea typeface="Calibri" panose="020F0502020204030204" pitchFamily="34" charset="0"/>
                <a:cs typeface="AppleSystemUIFont"/>
              </a:rPr>
              <a:t>IRIGA Plus Program</a:t>
            </a:r>
            <a:r>
              <a:rPr lang="en-US" sz="2000" dirty="0">
                <a:latin typeface="Bookman Old Style" panose="02050604050505020204" pitchFamily="18" charset="0"/>
                <a:ea typeface="Calibri" panose="020F0502020204030204" pitchFamily="34" charset="0"/>
                <a:cs typeface="AppleSystemUIFont"/>
              </a:rPr>
              <a:t> is an intervention program in reading and numeracy by the Schools Division of </a:t>
            </a:r>
            <a:r>
              <a:rPr lang="en-US" sz="2000" dirty="0" err="1">
                <a:latin typeface="Bookman Old Style" panose="02050604050505020204" pitchFamily="18" charset="0"/>
                <a:ea typeface="Calibri" panose="020F0502020204030204" pitchFamily="34" charset="0"/>
                <a:cs typeface="AppleSystemUIFont"/>
              </a:rPr>
              <a:t>Iriga</a:t>
            </a:r>
            <a:r>
              <a:rPr lang="en-US" sz="2000" dirty="0">
                <a:latin typeface="Bookman Old Style" panose="02050604050505020204" pitchFamily="18" charset="0"/>
                <a:ea typeface="Calibri" panose="020F0502020204030204" pitchFamily="34" charset="0"/>
                <a:cs typeface="AppleSystemUIFont"/>
              </a:rPr>
              <a:t> City. It aims to provide support to learners who are struggling with reading and math. This program is designed to enhance the literacy and numeracy skills of students who need additional assistance, so they can keep up with their peers and achieve academic success.</a:t>
            </a:r>
            <a:endParaRPr lang="en-PH" sz="2000" dirty="0">
              <a:latin typeface="Calibri" panose="020F0502020204030204" pitchFamily="34" charset="0"/>
              <a:ea typeface="Calibri" panose="020F0502020204030204" pitchFamily="34" charset="0"/>
              <a:cs typeface="Times New Roman" panose="02020603050405020304" pitchFamily="18" charset="0"/>
            </a:endParaRPr>
          </a:p>
          <a:p>
            <a:endParaRPr lang="en-PH" sz="2000" dirty="0"/>
          </a:p>
        </p:txBody>
      </p:sp>
    </p:spTree>
    <p:extLst>
      <p:ext uri="{BB962C8B-B14F-4D97-AF65-F5344CB8AC3E}">
        <p14:creationId xmlns:p14="http://schemas.microsoft.com/office/powerpoint/2010/main" val="17222083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AB94A29-E2B1-C4BA-7C64-C5A6910FFB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4ED65-CC80-0841-BCD4-EFC51EFEF67B}"/>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a:solidFill>
                  <a:srgbClr val="1F497D">
                    <a:lumMod val="75000"/>
                  </a:srgbClr>
                </a:solidFill>
                <a:latin typeface="Congenial Black" panose="02000503040000020004" pitchFamily="2" charset="0"/>
              </a:rPr>
              <a:t>INITIATIVE</a:t>
            </a:r>
          </a:p>
        </p:txBody>
      </p:sp>
      <p:sp>
        <p:nvSpPr>
          <p:cNvPr id="4" name="Title 1">
            <a:extLst>
              <a:ext uri="{FF2B5EF4-FFF2-40B4-BE49-F238E27FC236}">
                <a16:creationId xmlns:a16="http://schemas.microsoft.com/office/drawing/2014/main" id="{98B5BFE8-288D-8A55-C81D-50D96B94DB63}"/>
              </a:ext>
            </a:extLst>
          </p:cNvPr>
          <p:cNvSpPr txBox="1">
            <a:spLocks/>
          </p:cNvSpPr>
          <p:nvPr/>
        </p:nvSpPr>
        <p:spPr>
          <a:xfrm>
            <a:off x="1265280" y="1088066"/>
            <a:ext cx="4433771" cy="2739656"/>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L="457200" marR="0" lvl="0" indent="-457200" algn="just" defTabSz="609265" rtl="0" eaLnBrk="1" fontAlgn="auto" latinLnBrk="0" hangingPunct="1">
              <a:lnSpc>
                <a:spcPct val="100000"/>
              </a:lnSpc>
              <a:spcBef>
                <a:spcPct val="0"/>
              </a:spcBef>
              <a:spcAft>
                <a:spcPts val="0"/>
              </a:spcAft>
              <a:buClrTx/>
              <a:buSzTx/>
              <a:buAutoNum type="arabicPeriod"/>
              <a:tabLst/>
              <a:defRPr/>
            </a:pPr>
            <a:r>
              <a:rPr lang="en-US" sz="2000" b="0" dirty="0">
                <a:solidFill>
                  <a:srgbClr val="1F497D">
                    <a:lumMod val="75000"/>
                  </a:srgbClr>
                </a:solidFill>
                <a:latin typeface="Congenial Black" panose="02000503040000020004" pitchFamily="2" charset="0"/>
              </a:rPr>
              <a:t>NEAP QUALITY ASSURED  Professional development program:</a:t>
            </a:r>
          </a:p>
          <a:p>
            <a:pPr marL="457200" marR="0" lvl="0" indent="-457200" algn="just" defTabSz="609265" rtl="0" eaLnBrk="1" fontAlgn="auto" latinLnBrk="0" hangingPunct="1">
              <a:lnSpc>
                <a:spcPct val="100000"/>
              </a:lnSpc>
              <a:spcBef>
                <a:spcPct val="0"/>
              </a:spcBef>
              <a:spcAft>
                <a:spcPts val="0"/>
              </a:spcAft>
              <a:buClrTx/>
              <a:buSzTx/>
              <a:buAutoNum type="arabicPeriod"/>
              <a:tabLst/>
              <a:defRPr/>
            </a:pPr>
            <a:endParaRPr lang="en-US" sz="2000" b="0" dirty="0">
              <a:solidFill>
                <a:srgbClr val="1F497D">
                  <a:lumMod val="75000"/>
                </a:srgbClr>
              </a:solidFill>
              <a:latin typeface="Congenial Black" panose="02000503040000020004" pitchFamily="2" charset="0"/>
            </a:endParaRPr>
          </a:p>
          <a:p>
            <a:pPr marR="0" lvl="0" algn="just" defTabSz="609265" rtl="0" eaLnBrk="1" fontAlgn="auto" latinLnBrk="0" hangingPunct="1">
              <a:lnSpc>
                <a:spcPct val="100000"/>
              </a:lnSpc>
              <a:spcBef>
                <a:spcPct val="0"/>
              </a:spcBef>
              <a:spcAft>
                <a:spcPts val="0"/>
              </a:spcAft>
              <a:buClrTx/>
              <a:buSzTx/>
              <a:tabLst/>
              <a:defRPr/>
            </a:pPr>
            <a:r>
              <a:rPr lang="en-US" sz="2000" dirty="0">
                <a:solidFill>
                  <a:srgbClr val="1F497D">
                    <a:lumMod val="75000"/>
                  </a:srgbClr>
                </a:solidFill>
                <a:latin typeface="Congenial Black" panose="02000503040000020004" pitchFamily="2" charset="0"/>
              </a:rPr>
              <a:t>division training ON THE DEVELOPMENT OF LEARNING RESOURCES </a:t>
            </a:r>
            <a:r>
              <a:rPr lang="en-US" sz="2000" b="0" dirty="0">
                <a:solidFill>
                  <a:srgbClr val="1F497D">
                    <a:lumMod val="75000"/>
                  </a:srgbClr>
                </a:solidFill>
                <a:latin typeface="Congenial Black" panose="02000503040000020004" pitchFamily="2" charset="0"/>
              </a:rPr>
              <a:t>WITH PD PROGRAM QA CERTIFICATION NO. RPD2025-0012-1003</a:t>
            </a:r>
          </a:p>
          <a:p>
            <a:pPr marR="0" lvl="0" algn="just" defTabSz="609265" rtl="0" eaLnBrk="1" fontAlgn="auto" latinLnBrk="0" hangingPunct="1">
              <a:lnSpc>
                <a:spcPct val="100000"/>
              </a:lnSpc>
              <a:spcBef>
                <a:spcPct val="0"/>
              </a:spcBef>
              <a:spcAft>
                <a:spcPts val="0"/>
              </a:spcAft>
              <a:buClrTx/>
              <a:buSzTx/>
              <a:tabLst/>
              <a:defRPr/>
            </a:pPr>
            <a:r>
              <a:rPr lang="en-US" sz="2000" b="0" dirty="0">
                <a:solidFill>
                  <a:srgbClr val="1F497D">
                    <a:lumMod val="75000"/>
                  </a:srgbClr>
                </a:solidFill>
                <a:latin typeface="Congenial Black" panose="02000503040000020004" pitchFamily="2" charset="0"/>
              </a:rPr>
              <a:t>	</a:t>
            </a:r>
            <a:endParaRPr lang="en-US" sz="2800" b="0" dirty="0">
              <a:solidFill>
                <a:srgbClr val="1F497D">
                  <a:lumMod val="75000"/>
                </a:srgbClr>
              </a:solidFill>
              <a:latin typeface="Congenial Black" panose="02000503040000020004" pitchFamily="2" charset="0"/>
            </a:endParaRPr>
          </a:p>
        </p:txBody>
      </p:sp>
      <p:pic>
        <p:nvPicPr>
          <p:cNvPr id="5" name="Picture 4">
            <a:extLst>
              <a:ext uri="{FF2B5EF4-FFF2-40B4-BE49-F238E27FC236}">
                <a16:creationId xmlns:a16="http://schemas.microsoft.com/office/drawing/2014/main" id="{2E709C24-C7CA-784C-F52D-FABE385019E0}"/>
              </a:ext>
            </a:extLst>
          </p:cNvPr>
          <p:cNvPicPr>
            <a:picLocks noChangeAspect="1"/>
          </p:cNvPicPr>
          <p:nvPr/>
        </p:nvPicPr>
        <p:blipFill>
          <a:blip r:embed="rId3"/>
          <a:stretch>
            <a:fillRect/>
          </a:stretch>
        </p:blipFill>
        <p:spPr>
          <a:xfrm>
            <a:off x="6489776" y="31899"/>
            <a:ext cx="4982756" cy="6378676"/>
          </a:xfrm>
          <a:prstGeom prst="rect">
            <a:avLst/>
          </a:prstGeom>
        </p:spPr>
      </p:pic>
    </p:spTree>
    <p:extLst>
      <p:ext uri="{BB962C8B-B14F-4D97-AF65-F5344CB8AC3E}">
        <p14:creationId xmlns:p14="http://schemas.microsoft.com/office/powerpoint/2010/main" val="17003234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F635441-605D-D3B0-44EF-B18FB7033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528919-87B4-CA9E-A1A4-EBA4DE24D952}"/>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a:t>
            </a:r>
          </a:p>
        </p:txBody>
      </p:sp>
      <p:sp>
        <p:nvSpPr>
          <p:cNvPr id="3" name="Title 1">
            <a:extLst>
              <a:ext uri="{FF2B5EF4-FFF2-40B4-BE49-F238E27FC236}">
                <a16:creationId xmlns:a16="http://schemas.microsoft.com/office/drawing/2014/main" id="{F4618BD5-7365-92E4-A070-D0A6B72E5669}"/>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endParaRPr lang="en-US" sz="2800" dirty="0">
              <a:solidFill>
                <a:srgbClr val="1F497D">
                  <a:lumMod val="75000"/>
                </a:srgbClr>
              </a:solidFill>
              <a:latin typeface="Congenial Black" panose="02000503040000020004" pitchFamily="2" charset="0"/>
            </a:endParaRPr>
          </a:p>
        </p:txBody>
      </p:sp>
      <p:sp>
        <p:nvSpPr>
          <p:cNvPr id="4" name="Title 1">
            <a:extLst>
              <a:ext uri="{FF2B5EF4-FFF2-40B4-BE49-F238E27FC236}">
                <a16:creationId xmlns:a16="http://schemas.microsoft.com/office/drawing/2014/main" id="{97E0A404-F2E6-7FE4-A457-FF9FB49C23C3}"/>
              </a:ext>
            </a:extLst>
          </p:cNvPr>
          <p:cNvSpPr txBox="1">
            <a:spLocks/>
          </p:cNvSpPr>
          <p:nvPr/>
        </p:nvSpPr>
        <p:spPr>
          <a:xfrm>
            <a:off x="1265280" y="1088066"/>
            <a:ext cx="4433771" cy="2739656"/>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just" defTabSz="609265" rtl="0" eaLnBrk="1" fontAlgn="auto" latinLnBrk="0" hangingPunct="1">
              <a:lnSpc>
                <a:spcPct val="100000"/>
              </a:lnSpc>
              <a:spcBef>
                <a:spcPct val="0"/>
              </a:spcBef>
              <a:spcAft>
                <a:spcPts val="0"/>
              </a:spcAft>
              <a:buClrTx/>
              <a:buSzTx/>
              <a:tabLst/>
              <a:defRPr/>
            </a:pPr>
            <a:r>
              <a:rPr lang="en-US" sz="2000" b="0" dirty="0">
                <a:solidFill>
                  <a:srgbClr val="1F497D">
                    <a:lumMod val="75000"/>
                  </a:srgbClr>
                </a:solidFill>
              </a:rPr>
              <a:t>NEAP QUALITY ASSURED  Professional development program:</a:t>
            </a:r>
          </a:p>
          <a:p>
            <a:pPr marL="457200" marR="0" lvl="0" indent="-457200" algn="just" defTabSz="609265" rtl="0" eaLnBrk="1" fontAlgn="auto" latinLnBrk="0" hangingPunct="1">
              <a:lnSpc>
                <a:spcPct val="100000"/>
              </a:lnSpc>
              <a:spcBef>
                <a:spcPct val="0"/>
              </a:spcBef>
              <a:spcAft>
                <a:spcPts val="0"/>
              </a:spcAft>
              <a:buClrTx/>
              <a:buSzTx/>
              <a:buAutoNum type="arabicPeriod"/>
              <a:tabLst/>
              <a:defRPr/>
            </a:pPr>
            <a:endParaRPr lang="en-US" sz="2000" b="0" dirty="0">
              <a:solidFill>
                <a:srgbClr val="1F497D">
                  <a:lumMod val="75000"/>
                </a:srgbClr>
              </a:solidFill>
            </a:endParaRPr>
          </a:p>
          <a:p>
            <a:pPr marR="0" lvl="0" algn="just" defTabSz="609265" rtl="0" eaLnBrk="1" fontAlgn="auto" latinLnBrk="0" hangingPunct="1">
              <a:lnSpc>
                <a:spcPct val="100000"/>
              </a:lnSpc>
              <a:spcBef>
                <a:spcPct val="0"/>
              </a:spcBef>
              <a:spcAft>
                <a:spcPts val="0"/>
              </a:spcAft>
              <a:buClrTx/>
              <a:buSzTx/>
              <a:tabLst/>
              <a:defRPr/>
            </a:pPr>
            <a:r>
              <a:rPr lang="en-US" sz="2000" dirty="0">
                <a:solidFill>
                  <a:srgbClr val="1F497D">
                    <a:lumMod val="75000"/>
                  </a:srgbClr>
                </a:solidFill>
              </a:rPr>
              <a:t>division training ON THE DEVELOPMENT OF LEARNING RESOURCES </a:t>
            </a:r>
            <a:r>
              <a:rPr lang="en-US" sz="2000" b="0" dirty="0">
                <a:solidFill>
                  <a:srgbClr val="1F497D">
                    <a:lumMod val="75000"/>
                  </a:srgbClr>
                </a:solidFill>
              </a:rPr>
              <a:t>WITH PD PROGRAM QA CERTIFICATION NO. RPD2025-0012-1003</a:t>
            </a:r>
          </a:p>
          <a:p>
            <a:pPr marR="0" lvl="0" algn="just" defTabSz="609265" rtl="0" eaLnBrk="1" fontAlgn="auto" latinLnBrk="0" hangingPunct="1">
              <a:lnSpc>
                <a:spcPct val="100000"/>
              </a:lnSpc>
              <a:spcBef>
                <a:spcPct val="0"/>
              </a:spcBef>
              <a:spcAft>
                <a:spcPts val="0"/>
              </a:spcAft>
              <a:buClrTx/>
              <a:buSzTx/>
              <a:tabLst/>
              <a:defRPr/>
            </a:pPr>
            <a:r>
              <a:rPr lang="en-US" sz="2000" b="0" dirty="0">
                <a:solidFill>
                  <a:srgbClr val="1F497D">
                    <a:lumMod val="75000"/>
                  </a:srgbClr>
                </a:solidFill>
                <a:latin typeface="Congenial Black" panose="02000503040000020004" pitchFamily="2" charset="0"/>
              </a:rPr>
              <a:t>	</a:t>
            </a:r>
            <a:endParaRPr lang="en-US" sz="2800" b="0" dirty="0">
              <a:solidFill>
                <a:srgbClr val="1F497D">
                  <a:lumMod val="75000"/>
                </a:srgbClr>
              </a:solidFill>
              <a:latin typeface="Congenial Black" panose="02000503040000020004" pitchFamily="2" charset="0"/>
            </a:endParaRPr>
          </a:p>
        </p:txBody>
      </p:sp>
      <p:pic>
        <p:nvPicPr>
          <p:cNvPr id="5" name="Picture 4">
            <a:extLst>
              <a:ext uri="{FF2B5EF4-FFF2-40B4-BE49-F238E27FC236}">
                <a16:creationId xmlns:a16="http://schemas.microsoft.com/office/drawing/2014/main" id="{8176D8F8-C853-1D8E-087C-5031A4AEE4F6}"/>
              </a:ext>
            </a:extLst>
          </p:cNvPr>
          <p:cNvPicPr>
            <a:picLocks noChangeAspect="1"/>
          </p:cNvPicPr>
          <p:nvPr/>
        </p:nvPicPr>
        <p:blipFill>
          <a:blip r:embed="rId3"/>
          <a:stretch>
            <a:fillRect/>
          </a:stretch>
        </p:blipFill>
        <p:spPr>
          <a:xfrm>
            <a:off x="6094412" y="0"/>
            <a:ext cx="5282425" cy="6427459"/>
          </a:xfrm>
          <a:prstGeom prst="rect">
            <a:avLst/>
          </a:prstGeom>
        </p:spPr>
      </p:pic>
    </p:spTree>
    <p:extLst>
      <p:ext uri="{BB962C8B-B14F-4D97-AF65-F5344CB8AC3E}">
        <p14:creationId xmlns:p14="http://schemas.microsoft.com/office/powerpoint/2010/main" val="26372530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703FA01-B586-1074-3D17-3DC2658529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7A6911-DBDC-1CAB-D9D4-6086B97CAD3A}"/>
              </a:ext>
            </a:extLst>
          </p:cNvPr>
          <p:cNvPicPr>
            <a:picLocks noChangeAspect="1"/>
          </p:cNvPicPr>
          <p:nvPr/>
        </p:nvPicPr>
        <p:blipFill>
          <a:blip r:embed="rId3"/>
          <a:stretch>
            <a:fillRect/>
          </a:stretch>
        </p:blipFill>
        <p:spPr>
          <a:xfrm>
            <a:off x="4058278" y="1479672"/>
            <a:ext cx="7255872" cy="4836067"/>
          </a:xfrm>
          <a:prstGeom prst="rect">
            <a:avLst/>
          </a:prstGeom>
        </p:spPr>
      </p:pic>
      <p:pic>
        <p:nvPicPr>
          <p:cNvPr id="4" name="Picture 3">
            <a:extLst>
              <a:ext uri="{FF2B5EF4-FFF2-40B4-BE49-F238E27FC236}">
                <a16:creationId xmlns:a16="http://schemas.microsoft.com/office/drawing/2014/main" id="{3F6FD401-2E11-AD4C-5A8F-1B496CB5B7A2}"/>
              </a:ext>
            </a:extLst>
          </p:cNvPr>
          <p:cNvPicPr>
            <a:picLocks noChangeAspect="1"/>
          </p:cNvPicPr>
          <p:nvPr/>
        </p:nvPicPr>
        <p:blipFill>
          <a:blip r:embed="rId4"/>
          <a:srcRect t="35140" b="-35955"/>
          <a:stretch>
            <a:fillRect/>
          </a:stretch>
        </p:blipFill>
        <p:spPr>
          <a:xfrm>
            <a:off x="4075629" y="620087"/>
            <a:ext cx="7255872" cy="4876100"/>
          </a:xfrm>
          <a:prstGeom prst="rect">
            <a:avLst/>
          </a:prstGeom>
        </p:spPr>
      </p:pic>
      <p:sp>
        <p:nvSpPr>
          <p:cNvPr id="5" name="Title 1">
            <a:extLst>
              <a:ext uri="{FF2B5EF4-FFF2-40B4-BE49-F238E27FC236}">
                <a16:creationId xmlns:a16="http://schemas.microsoft.com/office/drawing/2014/main" id="{75870625-AE7A-2E9F-022A-F3FCE4492DE0}"/>
              </a:ext>
            </a:extLst>
          </p:cNvPr>
          <p:cNvSpPr txBox="1">
            <a:spLocks/>
          </p:cNvSpPr>
          <p:nvPr/>
        </p:nvSpPr>
        <p:spPr>
          <a:xfrm>
            <a:off x="414163" y="756324"/>
            <a:ext cx="3944679" cy="902923"/>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a:t>
            </a:r>
          </a:p>
        </p:txBody>
      </p:sp>
      <p:sp>
        <p:nvSpPr>
          <p:cNvPr id="6" name="TextBox 5">
            <a:extLst>
              <a:ext uri="{FF2B5EF4-FFF2-40B4-BE49-F238E27FC236}">
                <a16:creationId xmlns:a16="http://schemas.microsoft.com/office/drawing/2014/main" id="{3AFE08F6-1834-3980-5F3C-09EAA6361E2A}"/>
              </a:ext>
            </a:extLst>
          </p:cNvPr>
          <p:cNvSpPr txBox="1"/>
          <p:nvPr/>
        </p:nvSpPr>
        <p:spPr>
          <a:xfrm>
            <a:off x="1239248" y="1516948"/>
            <a:ext cx="2801679" cy="3139321"/>
          </a:xfrm>
          <a:prstGeom prst="rect">
            <a:avLst/>
          </a:prstGeom>
          <a:noFill/>
        </p:spPr>
        <p:txBody>
          <a:bodyPr wrap="square" rtlCol="0">
            <a:spAutoFit/>
          </a:bodyPr>
          <a:lstStyle/>
          <a:p>
            <a:r>
              <a:rPr lang="en-US" sz="1800" b="1" dirty="0"/>
              <a:t>Partnership with LGU – CHO </a:t>
            </a:r>
          </a:p>
          <a:p>
            <a:endParaRPr lang="en-US" sz="1800" b="1" dirty="0"/>
          </a:p>
          <a:p>
            <a:r>
              <a:rPr lang="en-US" sz="1800" b="1" dirty="0"/>
              <a:t>Signing of the Memorandum of Understanding (MOU) of the Information Service Delivery Network (ISDN) for Adolescent Health and Development (AHD)</a:t>
            </a:r>
            <a:endParaRPr lang="en-PH" sz="1800" b="1" dirty="0"/>
          </a:p>
        </p:txBody>
      </p:sp>
    </p:spTree>
    <p:extLst>
      <p:ext uri="{BB962C8B-B14F-4D97-AF65-F5344CB8AC3E}">
        <p14:creationId xmlns:p14="http://schemas.microsoft.com/office/powerpoint/2010/main" val="2153891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C36766-3564-7E5E-BC70-D819C69FE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B74F3A-CAF7-6E37-E894-64D2623B5A11}"/>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initiative</a:t>
            </a:r>
          </a:p>
        </p:txBody>
      </p:sp>
      <p:sp>
        <p:nvSpPr>
          <p:cNvPr id="4" name="TextBox 3">
            <a:extLst>
              <a:ext uri="{FF2B5EF4-FFF2-40B4-BE49-F238E27FC236}">
                <a16:creationId xmlns:a16="http://schemas.microsoft.com/office/drawing/2014/main" id="{D2BBA2B4-B521-8582-4D26-FE83FC848AEA}"/>
              </a:ext>
            </a:extLst>
          </p:cNvPr>
          <p:cNvSpPr txBox="1"/>
          <p:nvPr/>
        </p:nvSpPr>
        <p:spPr>
          <a:xfrm>
            <a:off x="701244" y="969527"/>
            <a:ext cx="6004356" cy="1015663"/>
          </a:xfrm>
          <a:prstGeom prst="rect">
            <a:avLst/>
          </a:prstGeom>
          <a:noFill/>
        </p:spPr>
        <p:txBody>
          <a:bodyPr wrap="square" rtlCol="0">
            <a:spAutoFit/>
          </a:bodyPr>
          <a:lstStyle/>
          <a:p>
            <a:r>
              <a:rPr lang="en-US" sz="2000" b="1" dirty="0"/>
              <a:t>Partnership with LGU – CHO</a:t>
            </a:r>
          </a:p>
          <a:p>
            <a:r>
              <a:rPr lang="en-US" sz="2000" b="1" dirty="0"/>
              <a:t>Delivering </a:t>
            </a:r>
            <a:r>
              <a:rPr lang="en-US" sz="2000" b="1" dirty="0" err="1"/>
              <a:t>Philhealth</a:t>
            </a:r>
            <a:r>
              <a:rPr lang="en-US" sz="2000" b="1" dirty="0"/>
              <a:t> </a:t>
            </a:r>
            <a:r>
              <a:rPr lang="en-US" sz="2000" b="1" dirty="0" err="1"/>
              <a:t>Konsulta</a:t>
            </a:r>
            <a:r>
              <a:rPr lang="en-US" sz="2000" b="1" dirty="0"/>
              <a:t>-Package to Public Elementary and Secondary School</a:t>
            </a:r>
            <a:endParaRPr lang="en-PH" sz="2000" b="1" dirty="0"/>
          </a:p>
        </p:txBody>
      </p:sp>
      <p:pic>
        <p:nvPicPr>
          <p:cNvPr id="5" name="Picture 4">
            <a:extLst>
              <a:ext uri="{FF2B5EF4-FFF2-40B4-BE49-F238E27FC236}">
                <a16:creationId xmlns:a16="http://schemas.microsoft.com/office/drawing/2014/main" id="{C7739418-37F8-FA0F-63E4-E09AE1814BE0}"/>
              </a:ext>
            </a:extLst>
          </p:cNvPr>
          <p:cNvPicPr>
            <a:picLocks noChangeAspect="1"/>
          </p:cNvPicPr>
          <p:nvPr/>
        </p:nvPicPr>
        <p:blipFill>
          <a:blip r:embed="rId3"/>
          <a:stretch>
            <a:fillRect/>
          </a:stretch>
        </p:blipFill>
        <p:spPr>
          <a:xfrm>
            <a:off x="1941849" y="2083814"/>
            <a:ext cx="4763751" cy="2130662"/>
          </a:xfrm>
          <a:prstGeom prst="rect">
            <a:avLst/>
          </a:prstGeom>
        </p:spPr>
      </p:pic>
      <p:pic>
        <p:nvPicPr>
          <p:cNvPr id="6" name="Picture 5">
            <a:extLst>
              <a:ext uri="{FF2B5EF4-FFF2-40B4-BE49-F238E27FC236}">
                <a16:creationId xmlns:a16="http://schemas.microsoft.com/office/drawing/2014/main" id="{BEF8ADC0-CAB8-33BC-1027-854209452E85}"/>
              </a:ext>
            </a:extLst>
          </p:cNvPr>
          <p:cNvPicPr>
            <a:picLocks noChangeAspect="1"/>
          </p:cNvPicPr>
          <p:nvPr/>
        </p:nvPicPr>
        <p:blipFill>
          <a:blip r:embed="rId4"/>
          <a:stretch>
            <a:fillRect/>
          </a:stretch>
        </p:blipFill>
        <p:spPr>
          <a:xfrm>
            <a:off x="4455042" y="3848106"/>
            <a:ext cx="5390707" cy="2411078"/>
          </a:xfrm>
          <a:prstGeom prst="rect">
            <a:avLst/>
          </a:prstGeom>
        </p:spPr>
      </p:pic>
      <p:pic>
        <p:nvPicPr>
          <p:cNvPr id="7" name="Picture 6">
            <a:extLst>
              <a:ext uri="{FF2B5EF4-FFF2-40B4-BE49-F238E27FC236}">
                <a16:creationId xmlns:a16="http://schemas.microsoft.com/office/drawing/2014/main" id="{E91EE0BB-31E5-B801-6088-A9C011E9A795}"/>
              </a:ext>
            </a:extLst>
          </p:cNvPr>
          <p:cNvPicPr>
            <a:picLocks noChangeAspect="1"/>
          </p:cNvPicPr>
          <p:nvPr/>
        </p:nvPicPr>
        <p:blipFill>
          <a:blip r:embed="rId5"/>
          <a:stretch>
            <a:fillRect/>
          </a:stretch>
        </p:blipFill>
        <p:spPr>
          <a:xfrm>
            <a:off x="7006116" y="447412"/>
            <a:ext cx="4289574" cy="2973876"/>
          </a:xfrm>
          <a:prstGeom prst="rect">
            <a:avLst/>
          </a:prstGeom>
        </p:spPr>
      </p:pic>
    </p:spTree>
    <p:extLst>
      <p:ext uri="{BB962C8B-B14F-4D97-AF65-F5344CB8AC3E}">
        <p14:creationId xmlns:p14="http://schemas.microsoft.com/office/powerpoint/2010/main" val="300981483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14CDE9E-CD70-19C1-3C04-5DFE222128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00220D-334D-63F5-4ACF-5DC9D3D991D2}"/>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Quick wins</a:t>
            </a:r>
          </a:p>
        </p:txBody>
      </p:sp>
      <p:pic>
        <p:nvPicPr>
          <p:cNvPr id="5" name="Picture 4">
            <a:extLst>
              <a:ext uri="{FF2B5EF4-FFF2-40B4-BE49-F238E27FC236}">
                <a16:creationId xmlns:a16="http://schemas.microsoft.com/office/drawing/2014/main" id="{CE389AB8-1D9B-3A69-E5DD-FE6446E51670}"/>
              </a:ext>
            </a:extLst>
          </p:cNvPr>
          <p:cNvPicPr>
            <a:picLocks noChangeAspect="1"/>
          </p:cNvPicPr>
          <p:nvPr/>
        </p:nvPicPr>
        <p:blipFill>
          <a:blip r:embed="rId3"/>
          <a:stretch>
            <a:fillRect/>
          </a:stretch>
        </p:blipFill>
        <p:spPr>
          <a:xfrm>
            <a:off x="2371319" y="1925914"/>
            <a:ext cx="9232316" cy="4484674"/>
          </a:xfrm>
          <a:prstGeom prst="rect">
            <a:avLst/>
          </a:prstGeom>
        </p:spPr>
      </p:pic>
      <p:sp>
        <p:nvSpPr>
          <p:cNvPr id="7" name="TextBox 6">
            <a:extLst>
              <a:ext uri="{FF2B5EF4-FFF2-40B4-BE49-F238E27FC236}">
                <a16:creationId xmlns:a16="http://schemas.microsoft.com/office/drawing/2014/main" id="{FDD17B4C-3FFF-55DF-87F1-5F248B2983D1}"/>
              </a:ext>
            </a:extLst>
          </p:cNvPr>
          <p:cNvSpPr txBox="1"/>
          <p:nvPr/>
        </p:nvSpPr>
        <p:spPr>
          <a:xfrm>
            <a:off x="2681620" y="979923"/>
            <a:ext cx="9401523" cy="2246769"/>
          </a:xfrm>
          <a:prstGeom prst="rect">
            <a:avLst/>
          </a:prstGeom>
          <a:noFill/>
        </p:spPr>
        <p:txBody>
          <a:bodyPr wrap="square">
            <a:spAutoFit/>
          </a:bodyPr>
          <a:lstStyle/>
          <a:p>
            <a:pPr marL="457200" indent="-457200">
              <a:buFont typeface="Arial" panose="020B0604020202020204" pitchFamily="34" charset="0"/>
              <a:buChar char="•"/>
            </a:pPr>
            <a:r>
              <a:rPr lang="en-US" sz="2800" b="0" i="0" dirty="0">
                <a:solidFill>
                  <a:srgbClr val="080809"/>
                </a:solidFill>
                <a:effectLst/>
                <a:latin typeface="Bookman Old Style" panose="02050604050505020204" pitchFamily="18" charset="0"/>
              </a:rPr>
              <a:t>109 newly promoted Elementary teaching personnel under the Expanded Career Progression Program</a:t>
            </a:r>
          </a:p>
          <a:p>
            <a:pPr marL="457200" indent="-457200">
              <a:buFont typeface="Arial" panose="020B0604020202020204" pitchFamily="34" charset="0"/>
              <a:buChar char="•"/>
            </a:pPr>
            <a:r>
              <a:rPr lang="en-US" sz="2800" dirty="0">
                <a:solidFill>
                  <a:srgbClr val="080809"/>
                </a:solidFill>
                <a:latin typeface="Bookman Old Style" panose="02050604050505020204" pitchFamily="18" charset="0"/>
              </a:rPr>
              <a:t>Assessed Teacher Applicant for the Promotion of ECP</a:t>
            </a:r>
            <a:endParaRPr lang="en-PH" sz="2800" dirty="0">
              <a:latin typeface="Bookman Old Style" panose="02050604050505020204" pitchFamily="18" charset="0"/>
            </a:endParaRPr>
          </a:p>
        </p:txBody>
      </p:sp>
    </p:spTree>
    <p:extLst>
      <p:ext uri="{BB962C8B-B14F-4D97-AF65-F5344CB8AC3E}">
        <p14:creationId xmlns:p14="http://schemas.microsoft.com/office/powerpoint/2010/main" val="238162327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CAD9E8C-13B6-9CA1-3F81-36A588590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1861A1-B6F6-81B8-48F9-91E649B5CA75}"/>
              </a:ext>
            </a:extLst>
          </p:cNvPr>
          <p:cNvSpPr txBox="1">
            <a:spLocks/>
          </p:cNvSpPr>
          <p:nvPr/>
        </p:nvSpPr>
        <p:spPr>
          <a:xfrm>
            <a:off x="152906" y="305897"/>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Quick wins</a:t>
            </a:r>
          </a:p>
        </p:txBody>
      </p:sp>
      <p:sp>
        <p:nvSpPr>
          <p:cNvPr id="3" name="TextBox 2">
            <a:extLst>
              <a:ext uri="{FF2B5EF4-FFF2-40B4-BE49-F238E27FC236}">
                <a16:creationId xmlns:a16="http://schemas.microsoft.com/office/drawing/2014/main" id="{C59B1383-7DEC-6FD2-2B9C-E90AED0058E2}"/>
              </a:ext>
            </a:extLst>
          </p:cNvPr>
          <p:cNvSpPr txBox="1"/>
          <p:nvPr/>
        </p:nvSpPr>
        <p:spPr>
          <a:xfrm>
            <a:off x="478912" y="1042204"/>
            <a:ext cx="9405087" cy="4185761"/>
          </a:xfrm>
          <a:prstGeom prst="rect">
            <a:avLst/>
          </a:prstGeom>
          <a:noFill/>
        </p:spPr>
        <p:txBody>
          <a:bodyPr wrap="square" rtlCol="0">
            <a:spAutoFit/>
          </a:bodyPr>
          <a:lstStyle/>
          <a:p>
            <a:pPr marL="457200" indent="-457200">
              <a:buFont typeface="Arial" panose="020B0604020202020204" pitchFamily="34" charset="0"/>
              <a:buChar char="•"/>
            </a:pPr>
            <a:r>
              <a:rPr lang="en-US" sz="1800" dirty="0">
                <a:latin typeface="Bookman Old Style" panose="02050604050505020204" pitchFamily="18" charset="0"/>
              </a:rPr>
              <a:t>Regional Wellness Campus First Place Winner </a:t>
            </a:r>
          </a:p>
          <a:p>
            <a:r>
              <a:rPr lang="en-US" sz="1800" dirty="0">
                <a:latin typeface="Bookman Old Style" panose="02050604050505020204" pitchFamily="18" charset="0"/>
              </a:rPr>
              <a:t>           Sto. </a:t>
            </a:r>
            <a:r>
              <a:rPr lang="en-US" sz="1800" dirty="0" err="1">
                <a:latin typeface="Bookman Old Style" panose="02050604050505020204" pitchFamily="18" charset="0"/>
              </a:rPr>
              <a:t>Niňo</a:t>
            </a:r>
            <a:r>
              <a:rPr lang="en-US" sz="1800" dirty="0">
                <a:latin typeface="Bookman Old Style" panose="02050604050505020204" pitchFamily="18" charset="0"/>
              </a:rPr>
              <a:t> National High School </a:t>
            </a:r>
          </a:p>
          <a:p>
            <a:endParaRPr lang="en-US" sz="1800" dirty="0">
              <a:latin typeface="Bookman Old Style" panose="02050604050505020204" pitchFamily="18" charset="0"/>
            </a:endParaRPr>
          </a:p>
          <a:p>
            <a:pPr marL="457200" indent="-457200">
              <a:buFont typeface="Arial" panose="020B0604020202020204" pitchFamily="34" charset="0"/>
              <a:buChar char="•"/>
            </a:pPr>
            <a:r>
              <a:rPr lang="en-US" sz="1800" dirty="0">
                <a:latin typeface="Bookman Old Style" panose="02050604050505020204" pitchFamily="18" charset="0"/>
              </a:rPr>
              <a:t> 2024 National Achievement Test for Grade 6             		</a:t>
            </a:r>
          </a:p>
          <a:p>
            <a:pPr marL="457200" indent="-457200">
              <a:buFont typeface="Arial" panose="020B0604020202020204" pitchFamily="34" charset="0"/>
              <a:buChar char="•"/>
            </a:pPr>
            <a:r>
              <a:rPr lang="en-US" sz="1800" dirty="0">
                <a:latin typeface="Bookman Old Style" panose="02050604050505020204" pitchFamily="18" charset="0"/>
              </a:rPr>
              <a:t>Ranked 2 Over all  – Regional Level</a:t>
            </a:r>
          </a:p>
          <a:p>
            <a:r>
              <a:rPr lang="en-US" sz="1800" dirty="0">
                <a:latin typeface="Bookman Old Style" panose="02050604050505020204" pitchFamily="18" charset="0"/>
              </a:rPr>
              <a:t>		Ranked 1 – Filipino (Regional Level)</a:t>
            </a:r>
          </a:p>
          <a:p>
            <a:r>
              <a:rPr lang="en-US" sz="1800" dirty="0">
                <a:latin typeface="Bookman Old Style" panose="02050604050505020204" pitchFamily="18" charset="0"/>
              </a:rPr>
              <a:t>              Ranked 1 – Mathematics (Regional Level)</a:t>
            </a:r>
          </a:p>
          <a:p>
            <a:r>
              <a:rPr lang="en-US" sz="1800" dirty="0">
                <a:latin typeface="Bookman Old Style" panose="02050604050505020204" pitchFamily="18" charset="0"/>
              </a:rPr>
              <a:t>		Ranked 2 – English, Science and AP  </a:t>
            </a:r>
          </a:p>
          <a:p>
            <a:r>
              <a:rPr lang="en-US" sz="1800" dirty="0">
                <a:latin typeface="Bookman Old Style" panose="02050604050505020204" pitchFamily="18" charset="0"/>
              </a:rPr>
              <a:t>		</a:t>
            </a:r>
          </a:p>
          <a:p>
            <a:pPr marL="457200" indent="-457200">
              <a:buFont typeface="Arial" panose="020B0604020202020204" pitchFamily="34" charset="0"/>
              <a:buChar char="•"/>
            </a:pPr>
            <a:r>
              <a:rPr lang="en-US" sz="1800" dirty="0">
                <a:latin typeface="Bookman Old Style" panose="02050604050505020204" pitchFamily="18" charset="0"/>
              </a:rPr>
              <a:t>Philippine Mathematical Olympiad </a:t>
            </a:r>
          </a:p>
          <a:p>
            <a:r>
              <a:rPr lang="en-US" sz="1800" dirty="0">
                <a:latin typeface="Bookman Old Style" panose="02050604050505020204" pitchFamily="18" charset="0"/>
              </a:rPr>
              <a:t>	Alyssa Louise C. Duro – Grade 11 USANT</a:t>
            </a:r>
          </a:p>
          <a:p>
            <a:r>
              <a:rPr lang="en-US" sz="1800" dirty="0">
                <a:latin typeface="Bookman Old Style" panose="02050604050505020204" pitchFamily="18" charset="0"/>
              </a:rPr>
              <a:t>            First Place Winner in Luzon Cluster</a:t>
            </a:r>
          </a:p>
          <a:p>
            <a:r>
              <a:rPr lang="en-US" sz="1800" dirty="0">
                <a:latin typeface="Bookman Old Style" panose="02050604050505020204" pitchFamily="18" charset="0"/>
              </a:rPr>
              <a:t>                        National Finalist </a:t>
            </a:r>
          </a:p>
          <a:p>
            <a:endParaRPr lang="en-PH" sz="3200" dirty="0">
              <a:latin typeface="Bookman Old Style" panose="02050604050505020204" pitchFamily="18" charset="0"/>
            </a:endParaRPr>
          </a:p>
        </p:txBody>
      </p:sp>
      <p:sp>
        <p:nvSpPr>
          <p:cNvPr id="4" name="TextBox 3">
            <a:extLst>
              <a:ext uri="{FF2B5EF4-FFF2-40B4-BE49-F238E27FC236}">
                <a16:creationId xmlns:a16="http://schemas.microsoft.com/office/drawing/2014/main" id="{BCD6100A-9168-3DC5-CEC8-A30F03EA3E0C}"/>
              </a:ext>
            </a:extLst>
          </p:cNvPr>
          <p:cNvSpPr txBox="1"/>
          <p:nvPr/>
        </p:nvSpPr>
        <p:spPr>
          <a:xfrm>
            <a:off x="6444739" y="1703923"/>
            <a:ext cx="10530347" cy="2862322"/>
          </a:xfrm>
          <a:prstGeom prst="rect">
            <a:avLst/>
          </a:prstGeom>
          <a:noFill/>
        </p:spPr>
        <p:txBody>
          <a:bodyPr wrap="square" rtlCol="0">
            <a:spAutoFit/>
          </a:bodyPr>
          <a:lstStyle/>
          <a:p>
            <a:endParaRPr lang="en-US" sz="1800" dirty="0">
              <a:latin typeface="Bookman Old Style" panose="02050604050505020204" pitchFamily="18" charset="0"/>
            </a:endParaRPr>
          </a:p>
          <a:p>
            <a:pPr marL="457200" indent="-457200">
              <a:buFont typeface="Arial" panose="020B0604020202020204" pitchFamily="34" charset="0"/>
              <a:buChar char="•"/>
            </a:pPr>
            <a:r>
              <a:rPr lang="en-US" sz="1800" dirty="0">
                <a:latin typeface="Bookman Old Style" panose="02050604050505020204" pitchFamily="18" charset="0"/>
              </a:rPr>
              <a:t>Philippine Mathematical Olympiad </a:t>
            </a:r>
          </a:p>
          <a:p>
            <a:r>
              <a:rPr lang="en-US" sz="1800" dirty="0">
                <a:latin typeface="Bookman Old Style" panose="02050604050505020204" pitchFamily="18" charset="0"/>
              </a:rPr>
              <a:t>	Alyssa Louise C. Duro – Grade 11 USANT</a:t>
            </a:r>
          </a:p>
          <a:p>
            <a:r>
              <a:rPr lang="en-US" sz="1800" dirty="0">
                <a:latin typeface="Bookman Old Style" panose="02050604050505020204" pitchFamily="18" charset="0"/>
              </a:rPr>
              <a:t>            First Place Winner in Luzon Cluster</a:t>
            </a:r>
          </a:p>
          <a:p>
            <a:r>
              <a:rPr lang="en-US" sz="1800" dirty="0">
                <a:latin typeface="Bookman Old Style" panose="02050604050505020204" pitchFamily="18" charset="0"/>
              </a:rPr>
              <a:t>                        National Finalist </a:t>
            </a:r>
          </a:p>
          <a:p>
            <a:endParaRPr lang="en-US" sz="1800" dirty="0">
              <a:latin typeface="Bookman Old Style" panose="02050604050505020204" pitchFamily="18" charset="0"/>
            </a:endParaRPr>
          </a:p>
          <a:p>
            <a:pPr marL="457200" indent="-457200">
              <a:buFont typeface="Arial" panose="020B0604020202020204" pitchFamily="34" charset="0"/>
              <a:buChar char="•"/>
            </a:pPr>
            <a:r>
              <a:rPr lang="en-US" sz="1800" dirty="0">
                <a:latin typeface="Bookman Old Style" panose="02050604050505020204" pitchFamily="18" charset="0"/>
              </a:rPr>
              <a:t>32</a:t>
            </a:r>
            <a:r>
              <a:rPr lang="en-US" sz="1800" baseline="30000" dirty="0">
                <a:latin typeface="Bookman Old Style" panose="02050604050505020204" pitchFamily="18" charset="0"/>
              </a:rPr>
              <a:t>nd</a:t>
            </a:r>
            <a:r>
              <a:rPr lang="en-US" sz="1800" dirty="0">
                <a:latin typeface="Bookman Old Style" panose="02050604050505020204" pitchFamily="18" charset="0"/>
              </a:rPr>
              <a:t> Regional Eagle Quiz </a:t>
            </a:r>
          </a:p>
          <a:p>
            <a:r>
              <a:rPr lang="en-US" sz="1800" dirty="0">
                <a:latin typeface="Bookman Old Style" panose="02050604050505020204" pitchFamily="18" charset="0"/>
              </a:rPr>
              <a:t>	Second Runner Up – Frances Nyah </a:t>
            </a:r>
          </a:p>
          <a:p>
            <a:r>
              <a:rPr lang="en-US" sz="1800" dirty="0">
                <a:latin typeface="Bookman Old Style" panose="02050604050505020204" pitchFamily="18" charset="0"/>
              </a:rPr>
              <a:t>		Taduran –    Grade 11 USANT </a:t>
            </a:r>
          </a:p>
          <a:p>
            <a:endParaRPr lang="en-PH" sz="1800" dirty="0">
              <a:latin typeface="Bookman Old Style" panose="02050604050505020204" pitchFamily="18" charset="0"/>
            </a:endParaRPr>
          </a:p>
        </p:txBody>
      </p:sp>
    </p:spTree>
    <p:extLst>
      <p:ext uri="{BB962C8B-B14F-4D97-AF65-F5344CB8AC3E}">
        <p14:creationId xmlns:p14="http://schemas.microsoft.com/office/powerpoint/2010/main" val="27491019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8BA9AC-D54C-4EFA-32A1-BCBD2052C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C519E5-ADA1-8D98-5EFB-E16BB48A6217}"/>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a:solidFill>
                  <a:srgbClr val="1F497D">
                    <a:lumMod val="75000"/>
                  </a:srgbClr>
                </a:solidFill>
                <a:latin typeface="Congenial Black" panose="02000503040000020004" pitchFamily="2" charset="0"/>
              </a:rPr>
              <a:t>BEST PRACTICES</a:t>
            </a:r>
          </a:p>
        </p:txBody>
      </p:sp>
      <p:sp>
        <p:nvSpPr>
          <p:cNvPr id="3" name="Title 1">
            <a:extLst>
              <a:ext uri="{FF2B5EF4-FFF2-40B4-BE49-F238E27FC236}">
                <a16:creationId xmlns:a16="http://schemas.microsoft.com/office/drawing/2014/main" id="{BA5E523E-168C-4EF3-5DAA-04F193DC5345}"/>
              </a:ext>
            </a:extLst>
          </p:cNvPr>
          <p:cNvSpPr txBox="1">
            <a:spLocks/>
          </p:cNvSpPr>
          <p:nvPr/>
        </p:nvSpPr>
        <p:spPr>
          <a:xfrm>
            <a:off x="893135" y="447412"/>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BEST PRACTICES</a:t>
            </a:r>
          </a:p>
        </p:txBody>
      </p:sp>
      <p:graphicFrame>
        <p:nvGraphicFramePr>
          <p:cNvPr id="4" name="Chart 3">
            <a:extLst>
              <a:ext uri="{FF2B5EF4-FFF2-40B4-BE49-F238E27FC236}">
                <a16:creationId xmlns:a16="http://schemas.microsoft.com/office/drawing/2014/main" id="{33B63B5C-754A-6EC5-895D-A3FDDC5DC6A2}"/>
              </a:ext>
            </a:extLst>
          </p:cNvPr>
          <p:cNvGraphicFramePr/>
          <p:nvPr>
            <p:extLst>
              <p:ext uri="{D42A27DB-BD31-4B8C-83A1-F6EECF244321}">
                <p14:modId xmlns:p14="http://schemas.microsoft.com/office/powerpoint/2010/main" val="2299461155"/>
              </p:ext>
            </p:extLst>
          </p:nvPr>
        </p:nvGraphicFramePr>
        <p:xfrm>
          <a:off x="-101574" y="893"/>
          <a:ext cx="6602280" cy="688160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5017DED6-A2D5-A926-4490-48887E049F39}"/>
              </a:ext>
            </a:extLst>
          </p:cNvPr>
          <p:cNvSpPr txBox="1"/>
          <p:nvPr/>
        </p:nvSpPr>
        <p:spPr>
          <a:xfrm>
            <a:off x="5991509" y="388048"/>
            <a:ext cx="5688118" cy="5847755"/>
          </a:xfrm>
          <a:prstGeom prst="rect">
            <a:avLst/>
          </a:prstGeom>
        </p:spPr>
        <p:txBody>
          <a:bodyPr wrap="square" lIns="0" tIns="0" rIns="0" bIns="0" rtlCol="0" anchor="t">
            <a:spAutoFit/>
          </a:bodyPr>
          <a:lstStyle/>
          <a:p>
            <a:pPr defTabSz="609448">
              <a:lnSpc>
                <a:spcPts val="2431"/>
              </a:lnSpc>
              <a:buClrTx/>
            </a:pPr>
            <a:r>
              <a:rPr lang="en-US" sz="2400" b="1" kern="1200" dirty="0">
                <a:solidFill>
                  <a:schemeClr val="tx1"/>
                </a:solidFill>
                <a:latin typeface="+mj-lt"/>
                <a:ea typeface="Arimo Bold"/>
                <a:cs typeface="Arimo Bold"/>
                <a:sym typeface="Arimo Bold"/>
              </a:rPr>
              <a:t>ASSESSMENT</a:t>
            </a:r>
          </a:p>
          <a:p>
            <a:pPr algn="just" defTabSz="609448">
              <a:lnSpc>
                <a:spcPts val="2431"/>
              </a:lnSpc>
              <a:buClrTx/>
            </a:pPr>
            <a:endParaRPr lang="en-US" sz="2400" b="1" kern="1200" dirty="0">
              <a:solidFill>
                <a:schemeClr val="tx1"/>
              </a:solidFill>
              <a:latin typeface="+mj-lt"/>
              <a:ea typeface="Arimo Bold"/>
              <a:cs typeface="Arimo Bold"/>
              <a:sym typeface="Arimo Bold"/>
            </a:endParaRPr>
          </a:p>
          <a:p>
            <a:pPr algn="just" defTabSz="609448">
              <a:lnSpc>
                <a:spcPts val="2431"/>
              </a:lnSpc>
              <a:buClrTx/>
            </a:pPr>
            <a:r>
              <a:rPr lang="en-US" sz="2400" b="1" kern="1200" dirty="0">
                <a:solidFill>
                  <a:schemeClr val="tx1"/>
                </a:solidFill>
                <a:latin typeface="+mj-lt"/>
                <a:ea typeface="Arimo Bold"/>
                <a:cs typeface="Arimo Bold"/>
                <a:sym typeface="Arimo Bold"/>
              </a:rPr>
              <a:t>In the 2024-2025 school year, there are a total of 2,145 Grade 3 learners in public elementary schools in SDO Iriga City. From these numbers, 1,975 have undergone reading validation under the IRIGA Plus Program, while 170 learners were absent.</a:t>
            </a:r>
          </a:p>
          <a:p>
            <a:pPr algn="just" defTabSz="609448">
              <a:lnSpc>
                <a:spcPts val="2431"/>
              </a:lnSpc>
              <a:buClrTx/>
            </a:pPr>
            <a:endParaRPr lang="en-US" sz="2400" b="1" kern="1200" dirty="0">
              <a:solidFill>
                <a:schemeClr val="tx1"/>
              </a:solidFill>
              <a:latin typeface="+mj-lt"/>
              <a:ea typeface="Arimo Bold"/>
              <a:cs typeface="Arimo Bold"/>
              <a:sym typeface="Arimo Bold"/>
            </a:endParaRPr>
          </a:p>
          <a:p>
            <a:pPr algn="just" defTabSz="609448">
              <a:lnSpc>
                <a:spcPts val="2431"/>
              </a:lnSpc>
              <a:buClrTx/>
            </a:pPr>
            <a:r>
              <a:rPr lang="en-US" sz="2400" b="1" kern="1200" dirty="0">
                <a:solidFill>
                  <a:schemeClr val="tx1"/>
                </a:solidFill>
                <a:latin typeface="+mj-lt"/>
                <a:ea typeface="Arimo Bold"/>
                <a:cs typeface="Arimo Bold"/>
                <a:sym typeface="Arimo Bold"/>
              </a:rPr>
              <a:t>This means that 92.07% of the whole Grade 3 population was assessed; thus, the data presented herein shows a general picture of the status of Grade 3 literacy in SDO Iriga City. The data also include 4 Schools with Zero-nonreaders. (San Andres ES, Nino Jesus ES, Santiago IS and Sta. Cruz Norte ES)</a:t>
            </a:r>
          </a:p>
        </p:txBody>
      </p:sp>
    </p:spTree>
    <p:extLst>
      <p:ext uri="{BB962C8B-B14F-4D97-AF65-F5344CB8AC3E}">
        <p14:creationId xmlns:p14="http://schemas.microsoft.com/office/powerpoint/2010/main" val="409051052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D89DCEC-6C33-E6D1-3AEB-2796DE02C36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F1841EE-DAE6-0B63-AC56-27EACD929131}"/>
              </a:ext>
            </a:extLst>
          </p:cNvPr>
          <p:cNvSpPr txBox="1">
            <a:spLocks/>
          </p:cNvSpPr>
          <p:nvPr/>
        </p:nvSpPr>
        <p:spPr>
          <a:xfrm>
            <a:off x="193932" y="281798"/>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BEST PRACTICES</a:t>
            </a:r>
          </a:p>
        </p:txBody>
      </p:sp>
      <p:sp>
        <p:nvSpPr>
          <p:cNvPr id="7" name="TextBox 6">
            <a:extLst>
              <a:ext uri="{FF2B5EF4-FFF2-40B4-BE49-F238E27FC236}">
                <a16:creationId xmlns:a16="http://schemas.microsoft.com/office/drawing/2014/main" id="{90CB87A1-DA00-196A-E567-F87AF3F9F4BD}"/>
              </a:ext>
            </a:extLst>
          </p:cNvPr>
          <p:cNvSpPr txBox="1"/>
          <p:nvPr/>
        </p:nvSpPr>
        <p:spPr>
          <a:xfrm>
            <a:off x="1086967" y="598815"/>
            <a:ext cx="9442876" cy="1200016"/>
          </a:xfrm>
          <a:prstGeom prst="rect">
            <a:avLst/>
          </a:prstGeom>
          <a:noFill/>
        </p:spPr>
        <p:txBody>
          <a:bodyPr wrap="square" rtlCol="0">
            <a:spAutoFit/>
          </a:bodyPr>
          <a:lstStyle/>
          <a:p>
            <a:pPr algn="ctr" defTabSz="914126">
              <a:buClrTx/>
            </a:pPr>
            <a:r>
              <a:rPr lang="en-US" sz="3599" kern="1200" dirty="0">
                <a:solidFill>
                  <a:prstClr val="black"/>
                </a:solidFill>
                <a:latin typeface="Aptos" panose="02110004020202020204"/>
                <a:ea typeface="+mn-ea"/>
                <a:cs typeface="+mn-cs"/>
              </a:rPr>
              <a:t>Comparative Analysis of  2024 – 2025 BoSY and </a:t>
            </a:r>
            <a:r>
              <a:rPr lang="en-US" sz="3599" kern="1200" dirty="0" err="1">
                <a:solidFill>
                  <a:prstClr val="black"/>
                </a:solidFill>
                <a:latin typeface="Aptos" panose="02110004020202020204"/>
                <a:ea typeface="+mn-ea"/>
                <a:cs typeface="+mn-cs"/>
              </a:rPr>
              <a:t>EoSY</a:t>
            </a:r>
            <a:r>
              <a:rPr lang="en-US" sz="3599" kern="1200" dirty="0">
                <a:solidFill>
                  <a:prstClr val="black"/>
                </a:solidFill>
                <a:latin typeface="Aptos" panose="02110004020202020204"/>
                <a:ea typeface="+mn-ea"/>
                <a:cs typeface="+mn-cs"/>
              </a:rPr>
              <a:t> RMA for Key Stage 1 </a:t>
            </a:r>
            <a:endParaRPr lang="en-PH" sz="3599" kern="1200" dirty="0">
              <a:solidFill>
                <a:prstClr val="black"/>
              </a:solidFill>
              <a:latin typeface="Aptos" panose="02110004020202020204"/>
              <a:ea typeface="+mn-ea"/>
              <a:cs typeface="+mn-cs"/>
            </a:endParaRPr>
          </a:p>
        </p:txBody>
      </p:sp>
      <p:graphicFrame>
        <p:nvGraphicFramePr>
          <p:cNvPr id="8" name="Table 7">
            <a:extLst>
              <a:ext uri="{FF2B5EF4-FFF2-40B4-BE49-F238E27FC236}">
                <a16:creationId xmlns:a16="http://schemas.microsoft.com/office/drawing/2014/main" id="{63E28A13-93C6-7FAA-DD10-169E9872D431}"/>
              </a:ext>
            </a:extLst>
          </p:cNvPr>
          <p:cNvGraphicFramePr>
            <a:graphicFrameLocks noGrp="1"/>
          </p:cNvGraphicFramePr>
          <p:nvPr>
            <p:extLst>
              <p:ext uri="{D42A27DB-BD31-4B8C-83A1-F6EECF244321}">
                <p14:modId xmlns:p14="http://schemas.microsoft.com/office/powerpoint/2010/main" val="1392617687"/>
              </p:ext>
            </p:extLst>
          </p:nvPr>
        </p:nvGraphicFramePr>
        <p:xfrm>
          <a:off x="193932" y="1776375"/>
          <a:ext cx="11385474" cy="3413664"/>
        </p:xfrm>
        <a:graphic>
          <a:graphicData uri="http://schemas.openxmlformats.org/drawingml/2006/table">
            <a:tbl>
              <a:tblPr firstRow="1" bandRow="1">
                <a:tableStyleId>{5C22544A-7EE6-4342-B048-85BDC9FD1C3A}</a:tableStyleId>
              </a:tblPr>
              <a:tblGrid>
                <a:gridCol w="1897579">
                  <a:extLst>
                    <a:ext uri="{9D8B030D-6E8A-4147-A177-3AD203B41FA5}">
                      <a16:colId xmlns:a16="http://schemas.microsoft.com/office/drawing/2014/main" val="2703962404"/>
                    </a:ext>
                  </a:extLst>
                </a:gridCol>
                <a:gridCol w="1897579">
                  <a:extLst>
                    <a:ext uri="{9D8B030D-6E8A-4147-A177-3AD203B41FA5}">
                      <a16:colId xmlns:a16="http://schemas.microsoft.com/office/drawing/2014/main" val="830888308"/>
                    </a:ext>
                  </a:extLst>
                </a:gridCol>
                <a:gridCol w="1897579">
                  <a:extLst>
                    <a:ext uri="{9D8B030D-6E8A-4147-A177-3AD203B41FA5}">
                      <a16:colId xmlns:a16="http://schemas.microsoft.com/office/drawing/2014/main" val="412129865"/>
                    </a:ext>
                  </a:extLst>
                </a:gridCol>
                <a:gridCol w="1897579">
                  <a:extLst>
                    <a:ext uri="{9D8B030D-6E8A-4147-A177-3AD203B41FA5}">
                      <a16:colId xmlns:a16="http://schemas.microsoft.com/office/drawing/2014/main" val="2751355600"/>
                    </a:ext>
                  </a:extLst>
                </a:gridCol>
                <a:gridCol w="1897579">
                  <a:extLst>
                    <a:ext uri="{9D8B030D-6E8A-4147-A177-3AD203B41FA5}">
                      <a16:colId xmlns:a16="http://schemas.microsoft.com/office/drawing/2014/main" val="1076290017"/>
                    </a:ext>
                  </a:extLst>
                </a:gridCol>
                <a:gridCol w="1897579">
                  <a:extLst>
                    <a:ext uri="{9D8B030D-6E8A-4147-A177-3AD203B41FA5}">
                      <a16:colId xmlns:a16="http://schemas.microsoft.com/office/drawing/2014/main" val="1504557358"/>
                    </a:ext>
                  </a:extLst>
                </a:gridCol>
              </a:tblGrid>
              <a:tr h="1005578">
                <a:tc>
                  <a:txBody>
                    <a:bodyPr/>
                    <a:lstStyle/>
                    <a:p>
                      <a:endParaRPr lang="en-PH" sz="1800" dirty="0"/>
                    </a:p>
                  </a:txBody>
                  <a:tcPr marL="91416" marR="91416" marT="45708" marB="45708"/>
                </a:tc>
                <a:tc>
                  <a:txBody>
                    <a:bodyPr/>
                    <a:lstStyle/>
                    <a:p>
                      <a:r>
                        <a:rPr lang="en-US" sz="2000" dirty="0"/>
                        <a:t>Emerging (Not Proficient )</a:t>
                      </a:r>
                      <a:endParaRPr lang="en-PH" sz="2000" dirty="0"/>
                    </a:p>
                  </a:txBody>
                  <a:tcPr marL="91416" marR="91416" marT="45708" marB="45708"/>
                </a:tc>
                <a:tc>
                  <a:txBody>
                    <a:bodyPr/>
                    <a:lstStyle/>
                    <a:p>
                      <a:r>
                        <a:rPr lang="en-US" sz="2000" dirty="0"/>
                        <a:t>Emerging (Low Proficient)</a:t>
                      </a:r>
                      <a:endParaRPr lang="en-PH" sz="2000" dirty="0"/>
                    </a:p>
                  </a:txBody>
                  <a:tcPr marL="91416" marR="91416" marT="45708" marB="45708"/>
                </a:tc>
                <a:tc>
                  <a:txBody>
                    <a:bodyPr/>
                    <a:lstStyle/>
                    <a:p>
                      <a:r>
                        <a:rPr lang="en-US" sz="2000" dirty="0"/>
                        <a:t>Developing (Nearly Proficient)</a:t>
                      </a:r>
                      <a:endParaRPr lang="en-PH" sz="2000" dirty="0"/>
                    </a:p>
                  </a:txBody>
                  <a:tcPr marL="91416" marR="91416" marT="45708" marB="45708"/>
                </a:tc>
                <a:tc>
                  <a:txBody>
                    <a:bodyPr/>
                    <a:lstStyle/>
                    <a:p>
                      <a:r>
                        <a:rPr lang="en-US" sz="2000" dirty="0"/>
                        <a:t>Transitioning (Proficient)</a:t>
                      </a:r>
                      <a:endParaRPr lang="en-PH" sz="2000" dirty="0"/>
                    </a:p>
                  </a:txBody>
                  <a:tcPr marL="91416" marR="91416" marT="45708" marB="45708"/>
                </a:tc>
                <a:tc>
                  <a:txBody>
                    <a:bodyPr/>
                    <a:lstStyle/>
                    <a:p>
                      <a:r>
                        <a:rPr lang="en-US" sz="2000" dirty="0"/>
                        <a:t>At Grade Level (Highly Proficient)</a:t>
                      </a:r>
                      <a:endParaRPr lang="en-PH" sz="2000" dirty="0"/>
                    </a:p>
                  </a:txBody>
                  <a:tcPr marL="91416" marR="91416" marT="45708" marB="45708"/>
                </a:tc>
                <a:extLst>
                  <a:ext uri="{0D108BD9-81ED-4DB2-BD59-A6C34878D82A}">
                    <a16:rowId xmlns:a16="http://schemas.microsoft.com/office/drawing/2014/main" val="3273321549"/>
                  </a:ext>
                </a:extLst>
              </a:tr>
              <a:tr h="700857">
                <a:tc>
                  <a:txBody>
                    <a:bodyPr/>
                    <a:lstStyle/>
                    <a:p>
                      <a:r>
                        <a:rPr lang="en-US" sz="1800" dirty="0"/>
                        <a:t>BoSY</a:t>
                      </a:r>
                      <a:endParaRPr lang="en-PH" sz="1800" dirty="0"/>
                    </a:p>
                  </a:txBody>
                  <a:tcPr marL="91416" marR="91416" marT="45708" marB="45708"/>
                </a:tc>
                <a:tc>
                  <a:txBody>
                    <a:bodyPr/>
                    <a:lstStyle/>
                    <a:p>
                      <a:r>
                        <a:rPr lang="en-US" sz="2000" dirty="0"/>
                        <a:t>16.23% or 971 learners </a:t>
                      </a:r>
                      <a:endParaRPr lang="en-PH" sz="2000" dirty="0"/>
                    </a:p>
                  </a:txBody>
                  <a:tcPr marL="91416" marR="91416" marT="45708" marB="45708"/>
                </a:tc>
                <a:tc>
                  <a:txBody>
                    <a:bodyPr/>
                    <a:lstStyle/>
                    <a:p>
                      <a:r>
                        <a:rPr lang="en-US" sz="2000" dirty="0"/>
                        <a:t>35.45% or 2122 learners </a:t>
                      </a:r>
                      <a:endParaRPr lang="en-PH" sz="2000" dirty="0"/>
                    </a:p>
                  </a:txBody>
                  <a:tcPr marL="91416" marR="91416" marT="45708" marB="45708"/>
                </a:tc>
                <a:tc>
                  <a:txBody>
                    <a:bodyPr/>
                    <a:lstStyle/>
                    <a:p>
                      <a:r>
                        <a:rPr lang="en-US" sz="2000" dirty="0"/>
                        <a:t>31.03% or 1857 learners </a:t>
                      </a:r>
                      <a:endParaRPr lang="en-PH" sz="2000" dirty="0"/>
                    </a:p>
                  </a:txBody>
                  <a:tcPr marL="91416" marR="91416" marT="45708" marB="45708"/>
                </a:tc>
                <a:tc>
                  <a:txBody>
                    <a:bodyPr/>
                    <a:lstStyle/>
                    <a:p>
                      <a:r>
                        <a:rPr lang="en-US" sz="2000" dirty="0"/>
                        <a:t>10.39% or 622 learners </a:t>
                      </a:r>
                      <a:endParaRPr lang="en-PH" sz="2000" dirty="0"/>
                    </a:p>
                  </a:txBody>
                  <a:tcPr marL="91416" marR="91416" marT="45708" marB="45708"/>
                </a:tc>
                <a:tc>
                  <a:txBody>
                    <a:bodyPr/>
                    <a:lstStyle/>
                    <a:p>
                      <a:r>
                        <a:rPr lang="en-US" sz="2000" dirty="0"/>
                        <a:t>6.89% or 412 learners </a:t>
                      </a:r>
                      <a:endParaRPr lang="en-PH" sz="2000" dirty="0"/>
                    </a:p>
                  </a:txBody>
                  <a:tcPr marL="91416" marR="91416" marT="45708" marB="45708"/>
                </a:tc>
                <a:extLst>
                  <a:ext uri="{0D108BD9-81ED-4DB2-BD59-A6C34878D82A}">
                    <a16:rowId xmlns:a16="http://schemas.microsoft.com/office/drawing/2014/main" val="2780826232"/>
                  </a:ext>
                </a:extLst>
              </a:tr>
              <a:tr h="700857">
                <a:tc>
                  <a:txBody>
                    <a:bodyPr/>
                    <a:lstStyle/>
                    <a:p>
                      <a:r>
                        <a:rPr lang="en-US" sz="1800" dirty="0" err="1"/>
                        <a:t>EoSY</a:t>
                      </a:r>
                      <a:endParaRPr lang="en-PH" sz="1800" dirty="0"/>
                    </a:p>
                  </a:txBody>
                  <a:tcPr marL="91416" marR="91416" marT="45708" marB="45708"/>
                </a:tc>
                <a:tc>
                  <a:txBody>
                    <a:bodyPr/>
                    <a:lstStyle/>
                    <a:p>
                      <a:r>
                        <a:rPr lang="en-US" sz="2000" dirty="0"/>
                        <a:t>4.04% or 242</a:t>
                      </a:r>
                      <a:endParaRPr lang="en-PH" sz="2000" dirty="0"/>
                    </a:p>
                  </a:txBody>
                  <a:tcPr marL="91416" marR="91416" marT="45708" marB="45708"/>
                </a:tc>
                <a:tc>
                  <a:txBody>
                    <a:bodyPr/>
                    <a:lstStyle/>
                    <a:p>
                      <a:r>
                        <a:rPr lang="en-US" sz="2000" dirty="0"/>
                        <a:t>11.04% or 661 learners </a:t>
                      </a:r>
                      <a:endParaRPr lang="en-PH" sz="2000" dirty="0"/>
                    </a:p>
                  </a:txBody>
                  <a:tcPr marL="91416" marR="91416" marT="45708" marB="45708"/>
                </a:tc>
                <a:tc>
                  <a:txBody>
                    <a:bodyPr/>
                    <a:lstStyle/>
                    <a:p>
                      <a:r>
                        <a:rPr lang="en-US" sz="2000" dirty="0"/>
                        <a:t>27.69% or 1657 learners </a:t>
                      </a:r>
                      <a:endParaRPr lang="en-PH" sz="2000" dirty="0"/>
                    </a:p>
                  </a:txBody>
                  <a:tcPr marL="91416" marR="91416" marT="45708" marB="45708"/>
                </a:tc>
                <a:tc>
                  <a:txBody>
                    <a:bodyPr/>
                    <a:lstStyle/>
                    <a:p>
                      <a:r>
                        <a:rPr lang="en-US" sz="2000" dirty="0"/>
                        <a:t>24.41% 1461 learners </a:t>
                      </a:r>
                      <a:endParaRPr lang="en-PH" sz="2000" dirty="0"/>
                    </a:p>
                  </a:txBody>
                  <a:tcPr marL="91416" marR="91416" marT="45708" marB="45708"/>
                </a:tc>
                <a:tc>
                  <a:txBody>
                    <a:bodyPr/>
                    <a:lstStyle/>
                    <a:p>
                      <a:r>
                        <a:rPr lang="en-US" sz="2000" dirty="0"/>
                        <a:t>32.82% or 1964 learners </a:t>
                      </a:r>
                      <a:endParaRPr lang="en-PH" sz="2000" dirty="0"/>
                    </a:p>
                  </a:txBody>
                  <a:tcPr marL="91416" marR="91416" marT="45708" marB="45708"/>
                </a:tc>
                <a:extLst>
                  <a:ext uri="{0D108BD9-81ED-4DB2-BD59-A6C34878D82A}">
                    <a16:rowId xmlns:a16="http://schemas.microsoft.com/office/drawing/2014/main" val="517161962"/>
                  </a:ext>
                </a:extLst>
              </a:tr>
              <a:tr h="1005578">
                <a:tc>
                  <a:txBody>
                    <a:bodyPr/>
                    <a:lstStyle/>
                    <a:p>
                      <a:endParaRPr lang="en-PH" sz="1800"/>
                    </a:p>
                  </a:txBody>
                  <a:tcPr marL="91416" marR="91416" marT="45708" marB="45708"/>
                </a:tc>
                <a:tc>
                  <a:txBody>
                    <a:bodyPr/>
                    <a:lstStyle/>
                    <a:p>
                      <a:r>
                        <a:rPr lang="en-US" sz="2000" dirty="0"/>
                        <a:t>Decrease of 75.08% or 729 learners </a:t>
                      </a:r>
                      <a:endParaRPr lang="en-PH" sz="2000" dirty="0"/>
                    </a:p>
                  </a:txBody>
                  <a:tcPr marL="91416" marR="91416" marT="45708" marB="45708"/>
                </a:tc>
                <a:tc>
                  <a:txBody>
                    <a:bodyPr/>
                    <a:lstStyle/>
                    <a:p>
                      <a:r>
                        <a:rPr lang="en-US" sz="2000" dirty="0"/>
                        <a:t>Decrease of 221.03% or 1461 learners </a:t>
                      </a:r>
                      <a:endParaRPr lang="en-PH" sz="2000" dirty="0"/>
                    </a:p>
                  </a:txBody>
                  <a:tcPr marL="91416" marR="91416" marT="45708" marB="45708"/>
                </a:tc>
                <a:tc>
                  <a:txBody>
                    <a:bodyPr/>
                    <a:lstStyle/>
                    <a:p>
                      <a:r>
                        <a:rPr lang="en-US" sz="2000" dirty="0"/>
                        <a:t>Decrease of 10.77% or  200 learners </a:t>
                      </a:r>
                      <a:endParaRPr lang="en-PH" sz="2000" dirty="0"/>
                    </a:p>
                  </a:txBody>
                  <a:tcPr marL="91416" marR="91416" marT="45708" marB="45708"/>
                </a:tc>
                <a:tc>
                  <a:txBody>
                    <a:bodyPr/>
                    <a:lstStyle/>
                    <a:p>
                      <a:r>
                        <a:rPr lang="en-US" sz="2000" dirty="0"/>
                        <a:t>Increase of 134.89% or 839 learners </a:t>
                      </a:r>
                      <a:endParaRPr lang="en-PH" sz="2000" dirty="0"/>
                    </a:p>
                  </a:txBody>
                  <a:tcPr marL="91416" marR="91416" marT="45708" marB="45708"/>
                </a:tc>
                <a:tc>
                  <a:txBody>
                    <a:bodyPr/>
                    <a:lstStyle/>
                    <a:p>
                      <a:r>
                        <a:rPr lang="en-US" sz="2000" dirty="0"/>
                        <a:t>Increase of 376.70% or 1552 learners </a:t>
                      </a:r>
                      <a:endParaRPr lang="en-PH" sz="2000" dirty="0"/>
                    </a:p>
                  </a:txBody>
                  <a:tcPr marL="91416" marR="91416" marT="45708" marB="45708"/>
                </a:tc>
                <a:extLst>
                  <a:ext uri="{0D108BD9-81ED-4DB2-BD59-A6C34878D82A}">
                    <a16:rowId xmlns:a16="http://schemas.microsoft.com/office/drawing/2014/main" val="236445433"/>
                  </a:ext>
                </a:extLst>
              </a:tr>
            </a:tbl>
          </a:graphicData>
        </a:graphic>
      </p:graphicFrame>
      <p:sp>
        <p:nvSpPr>
          <p:cNvPr id="9" name="TextBox 8">
            <a:extLst>
              <a:ext uri="{FF2B5EF4-FFF2-40B4-BE49-F238E27FC236}">
                <a16:creationId xmlns:a16="http://schemas.microsoft.com/office/drawing/2014/main" id="{8431D16B-F401-B617-C535-6A1B644B757E}"/>
              </a:ext>
            </a:extLst>
          </p:cNvPr>
          <p:cNvSpPr txBox="1"/>
          <p:nvPr/>
        </p:nvSpPr>
        <p:spPr>
          <a:xfrm>
            <a:off x="6039759" y="5336657"/>
            <a:ext cx="5636339" cy="584623"/>
          </a:xfrm>
          <a:prstGeom prst="rect">
            <a:avLst/>
          </a:prstGeom>
          <a:noFill/>
        </p:spPr>
        <p:txBody>
          <a:bodyPr wrap="square" rtlCol="0">
            <a:spAutoFit/>
          </a:bodyPr>
          <a:lstStyle/>
          <a:p>
            <a:pPr defTabSz="914126">
              <a:buClrTx/>
            </a:pPr>
            <a:r>
              <a:rPr lang="en-US" sz="3199" kern="1200" dirty="0">
                <a:solidFill>
                  <a:prstClr val="black"/>
                </a:solidFill>
                <a:latin typeface="Aptos" panose="02110004020202020204"/>
                <a:ea typeface="+mn-ea"/>
                <a:cs typeface="+mn-cs"/>
              </a:rPr>
              <a:t>Total Learners Assessed: 5985</a:t>
            </a:r>
            <a:endParaRPr lang="en-PH" sz="3199" kern="1200" dirty="0">
              <a:solidFill>
                <a:prstClr val="black"/>
              </a:solidFill>
              <a:latin typeface="Aptos" panose="02110004020202020204"/>
              <a:ea typeface="+mn-ea"/>
              <a:cs typeface="+mn-cs"/>
            </a:endParaRPr>
          </a:p>
        </p:txBody>
      </p:sp>
    </p:spTree>
    <p:extLst>
      <p:ext uri="{BB962C8B-B14F-4D97-AF65-F5344CB8AC3E}">
        <p14:creationId xmlns:p14="http://schemas.microsoft.com/office/powerpoint/2010/main" val="33794947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E8A250-1B8C-D1DC-48AE-6B278B8F1F2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FFE0312-7E8B-B4B0-167E-BDBC8335EE76}"/>
              </a:ext>
            </a:extLst>
          </p:cNvPr>
          <p:cNvSpPr txBox="1">
            <a:spLocks/>
          </p:cNvSpPr>
          <p:nvPr/>
        </p:nvSpPr>
        <p:spPr>
          <a:xfrm>
            <a:off x="434886" y="170130"/>
            <a:ext cx="3859618" cy="722170"/>
          </a:xfrm>
          <a:prstGeom prst="rect">
            <a:avLst/>
          </a:prstGeom>
        </p:spPr>
        <p:txBody>
          <a:bodyPr vert="horz" lIns="60944" tIns="30472" rIns="60944" bIns="30472" rtlCol="0" anchor="t">
            <a:noAutofit/>
          </a:bodyPr>
          <a:lstStyle>
            <a:lvl1pPr algn="l" defTabSz="914126" rtl="0" eaLnBrk="1" latinLnBrk="0" hangingPunct="1">
              <a:spcBef>
                <a:spcPct val="0"/>
              </a:spcBef>
              <a:buNone/>
              <a:defRPr sz="3999" b="1" kern="1200" cap="all">
                <a:solidFill>
                  <a:srgbClr val="FFC000"/>
                </a:solidFill>
                <a:latin typeface="+mj-lt"/>
                <a:ea typeface="+mj-ea"/>
                <a:cs typeface="+mj-cs"/>
              </a:defRPr>
            </a:lvl1pPr>
          </a:lstStyle>
          <a:p>
            <a:pPr marR="0" lvl="0" algn="ctr" defTabSz="609265" rtl="0" eaLnBrk="1" fontAlgn="auto" latinLnBrk="0" hangingPunct="1">
              <a:lnSpc>
                <a:spcPct val="100000"/>
              </a:lnSpc>
              <a:spcBef>
                <a:spcPct val="0"/>
              </a:spcBef>
              <a:spcAft>
                <a:spcPts val="0"/>
              </a:spcAft>
              <a:buClrTx/>
              <a:buSzTx/>
              <a:tabLst/>
              <a:defRPr/>
            </a:pPr>
            <a:r>
              <a:rPr lang="en-US" sz="2800" dirty="0">
                <a:solidFill>
                  <a:srgbClr val="1F497D">
                    <a:lumMod val="75000"/>
                  </a:srgbClr>
                </a:solidFill>
                <a:latin typeface="Congenial Black" panose="02000503040000020004" pitchFamily="2" charset="0"/>
              </a:rPr>
              <a:t>Way forward</a:t>
            </a:r>
          </a:p>
        </p:txBody>
      </p:sp>
      <p:sp>
        <p:nvSpPr>
          <p:cNvPr id="4" name="TextBox 3">
            <a:extLst>
              <a:ext uri="{FF2B5EF4-FFF2-40B4-BE49-F238E27FC236}">
                <a16:creationId xmlns:a16="http://schemas.microsoft.com/office/drawing/2014/main" id="{17DFC5D9-E7A9-31EF-8A3A-8C36B3ECAD1C}"/>
              </a:ext>
            </a:extLst>
          </p:cNvPr>
          <p:cNvSpPr txBox="1"/>
          <p:nvPr/>
        </p:nvSpPr>
        <p:spPr>
          <a:xfrm>
            <a:off x="1306286" y="589376"/>
            <a:ext cx="10716649" cy="5603842"/>
          </a:xfrm>
          <a:prstGeom prst="rect">
            <a:avLst/>
          </a:prstGeom>
          <a:noFill/>
        </p:spPr>
        <p:txBody>
          <a:bodyPr wrap="square">
            <a:spAutoFit/>
          </a:bodyPr>
          <a:lstStyle/>
          <a:p>
            <a:pPr marL="285750" indent="-285750">
              <a:lnSpc>
                <a:spcPct val="115000"/>
              </a:lnSpc>
              <a:spcAft>
                <a:spcPts val="800"/>
              </a:spcAft>
              <a:buFont typeface="Arial" panose="020B0604020202020204" pitchFamily="34" charset="0"/>
              <a:buChar char="•"/>
            </a:pP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Continuous Modular/</a:t>
            </a:r>
            <a:r>
              <a:rPr lang="en-PH" sz="1600" kern="100" dirty="0">
                <a:latin typeface="Bookman Old Style" panose="02050604050505020204" pitchFamily="18" charset="0"/>
                <a:ea typeface="Aptos" panose="020B0004020202020204" pitchFamily="34" charset="0"/>
                <a:cs typeface="Times New Roman" panose="02020603050405020304" pitchFamily="18" charset="0"/>
              </a:rPr>
              <a:t>Blended Learning Delivery and Early identification and Basic Guidance support for ALS Learners</a:t>
            </a:r>
          </a:p>
          <a:p>
            <a:pPr marL="285750" indent="-285750">
              <a:lnSpc>
                <a:spcPct val="115000"/>
              </a:lnSpc>
              <a:spcAft>
                <a:spcPts val="800"/>
              </a:spcAft>
              <a:buFont typeface="Arial" panose="020B0604020202020204" pitchFamily="34" charset="0"/>
              <a:buChar char="•"/>
            </a:pP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Intensify monitoring of 180 Days Non-Negot</a:t>
            </a:r>
            <a:r>
              <a:rPr lang="en-PH" sz="1600" kern="100" dirty="0">
                <a:latin typeface="Bookman Old Style" panose="02050604050505020204" pitchFamily="18" charset="0"/>
                <a:ea typeface="Aptos" panose="020B0004020202020204" pitchFamily="34" charset="0"/>
                <a:cs typeface="Times New Roman" panose="02020603050405020304" pitchFamily="18" charset="0"/>
              </a:rPr>
              <a:t>iable Contact Time for Teaching and Learning</a:t>
            </a:r>
          </a:p>
          <a:p>
            <a:pPr marL="285750" indent="-285750">
              <a:lnSpc>
                <a:spcPct val="115000"/>
              </a:lnSpc>
              <a:spcAft>
                <a:spcPts val="800"/>
              </a:spcAft>
              <a:buFont typeface="Arial" panose="020B0604020202020204" pitchFamily="34" charset="0"/>
              <a:buChar char="•"/>
            </a:pP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Strengthen the literacy and numeracy program through our Reading, Science and Technology and Math Programs with the implementation of “PROJECT IRIGA PLUS (Intensifying Remedial Instruction for Greater Achievement)” by mobilizing stakeholders supports and initiatives.</a:t>
            </a:r>
          </a:p>
          <a:p>
            <a:pPr marL="285750" indent="-285750">
              <a:lnSpc>
                <a:spcPct val="115000"/>
              </a:lnSpc>
              <a:spcAft>
                <a:spcPts val="800"/>
              </a:spcAft>
              <a:buFont typeface="Arial" panose="020B0604020202020204" pitchFamily="34" charset="0"/>
              <a:buChar char="•"/>
            </a:pP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Provide continuous support to inclusive education programs, including the Alternative Learning System (ALS), as well as initiatives for Indigenous Peoples (IP) learners and learners with disabilities.</a:t>
            </a:r>
          </a:p>
          <a:p>
            <a:pPr marL="285750" indent="-285750">
              <a:lnSpc>
                <a:spcPct val="115000"/>
              </a:lnSpc>
              <a:spcAft>
                <a:spcPts val="800"/>
              </a:spcAft>
              <a:buFont typeface="Arial" panose="020B0604020202020204" pitchFamily="34" charset="0"/>
              <a:buChar char="•"/>
            </a:pP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Strengthen language-based teaching strategies across all learning areas to improve overall learning outcomes.</a:t>
            </a:r>
          </a:p>
          <a:p>
            <a:pPr marL="285750" indent="-285750">
              <a:lnSpc>
                <a:spcPct val="115000"/>
              </a:lnSpc>
              <a:spcAft>
                <a:spcPts val="800"/>
              </a:spcAft>
              <a:buFont typeface="Arial" panose="020B0604020202020204" pitchFamily="34" charset="0"/>
              <a:buChar char="•"/>
            </a:pP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Intensify partnership among stakeholders and </a:t>
            </a:r>
            <a:r>
              <a:rPr lang="en-PH" sz="1600" kern="100" dirty="0">
                <a:latin typeface="Bookman Old Style" panose="02050604050505020204" pitchFamily="18" charset="0"/>
                <a:ea typeface="Aptos" panose="020B0004020202020204" pitchFamily="34" charset="0"/>
                <a:cs typeface="Times New Roman" panose="02020603050405020304" pitchFamily="18" charset="0"/>
              </a:rPr>
              <a:t>e</a:t>
            </a: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nsure the sustained implementation of </a:t>
            </a:r>
            <a:r>
              <a:rPr lang="en-PH" sz="1600" kern="100" dirty="0">
                <a:latin typeface="Bookman Old Style" panose="02050604050505020204" pitchFamily="18" charset="0"/>
                <a:ea typeface="Aptos" panose="020B0004020202020204" pitchFamily="34" charset="0"/>
                <a:cs typeface="Times New Roman" panose="02020603050405020304" pitchFamily="18" charset="0"/>
              </a:rPr>
              <a:t>the</a:t>
            </a: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 programs in all schools.</a:t>
            </a:r>
          </a:p>
          <a:p>
            <a:pPr marL="285750" indent="-285750">
              <a:lnSpc>
                <a:spcPct val="115000"/>
              </a:lnSpc>
              <a:spcAft>
                <a:spcPts val="800"/>
              </a:spcAft>
              <a:buFont typeface="Arial" panose="020B0604020202020204" pitchFamily="34" charset="0"/>
              <a:buChar char="•"/>
            </a:pP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Conduct a research study to assess the alignment between validation results and reported Consolidated Reading and Literacy Assessment (CRLA) data, with the goal of revalidating and improving data accuracy.</a:t>
            </a:r>
          </a:p>
          <a:p>
            <a:pPr marL="285750" indent="-285750">
              <a:lnSpc>
                <a:spcPct val="115000"/>
              </a:lnSpc>
              <a:spcAft>
                <a:spcPts val="800"/>
              </a:spcAft>
              <a:buFont typeface="Arial" panose="020B0604020202020204" pitchFamily="34" charset="0"/>
              <a:buChar char="•"/>
            </a:pPr>
            <a:r>
              <a:rPr lang="en-PH" sz="1600" kern="100" dirty="0">
                <a:effectLst/>
                <a:latin typeface="Bookman Old Style" panose="02050604050505020204" pitchFamily="18" charset="0"/>
                <a:ea typeface="Aptos" panose="020B0004020202020204" pitchFamily="34" charset="0"/>
                <a:cs typeface="Times New Roman" panose="02020603050405020304" pitchFamily="18" charset="0"/>
              </a:rPr>
              <a:t>Encourage schools with non-readers or a high number of learners requiring full reading intervention to benchmark best practices from schools with zero non-readers.</a:t>
            </a:r>
          </a:p>
        </p:txBody>
      </p:sp>
    </p:spTree>
    <p:extLst>
      <p:ext uri="{BB962C8B-B14F-4D97-AF65-F5344CB8AC3E}">
        <p14:creationId xmlns:p14="http://schemas.microsoft.com/office/powerpoint/2010/main" val="277706497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a:extLst>
            <a:ext uri="{FF2B5EF4-FFF2-40B4-BE49-F238E27FC236}">
              <a16:creationId xmlns:a16="http://schemas.microsoft.com/office/drawing/2014/main" id="{6274F3C3-A522-9827-0D84-3F15E8B99857}"/>
            </a:ext>
          </a:extLst>
        </p:cNvPr>
        <p:cNvGrpSpPr/>
        <p:nvPr/>
      </p:nvGrpSpPr>
      <p:grpSpPr>
        <a:xfrm>
          <a:off x="0" y="0"/>
          <a:ext cx="0" cy="0"/>
          <a:chOff x="0" y="0"/>
          <a:chExt cx="0" cy="0"/>
        </a:xfrm>
      </p:grpSpPr>
    </p:spTree>
    <p:extLst>
      <p:ext uri="{BB962C8B-B14F-4D97-AF65-F5344CB8AC3E}">
        <p14:creationId xmlns:p14="http://schemas.microsoft.com/office/powerpoint/2010/main" val="85672177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epEd PowerPoint Presentation Template (1)">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1585</TotalTime>
  <Words>9969</Words>
  <Application>Microsoft Office PowerPoint</Application>
  <PresentationFormat>Custom</PresentationFormat>
  <Paragraphs>2730</Paragraphs>
  <Slides>105</Slides>
  <Notes>2</Notes>
  <HiddenSlides>0</HiddenSlides>
  <MMClips>0</MMClips>
  <ScaleCrop>false</ScaleCrop>
  <HeadingPairs>
    <vt:vector size="6" baseType="variant">
      <vt:variant>
        <vt:lpstr>Fonts Used</vt:lpstr>
      </vt:variant>
      <vt:variant>
        <vt:i4>14</vt:i4>
      </vt:variant>
      <vt:variant>
        <vt:lpstr>Theme</vt:lpstr>
      </vt:variant>
      <vt:variant>
        <vt:i4>2</vt:i4>
      </vt:variant>
      <vt:variant>
        <vt:lpstr>Slide Titles</vt:lpstr>
      </vt:variant>
      <vt:variant>
        <vt:i4>105</vt:i4>
      </vt:variant>
    </vt:vector>
  </HeadingPairs>
  <TitlesOfParts>
    <vt:vector size="121" baseType="lpstr">
      <vt:lpstr>D-DINExp</vt:lpstr>
      <vt:lpstr>Arial Rounded</vt:lpstr>
      <vt:lpstr>Amasis MT Pro Medium</vt:lpstr>
      <vt:lpstr>Bookman Old Style</vt:lpstr>
      <vt:lpstr>Copperplate Gothic Bold</vt:lpstr>
      <vt:lpstr>Calibri</vt:lpstr>
      <vt:lpstr>Century</vt:lpstr>
      <vt:lpstr>Arial</vt:lpstr>
      <vt:lpstr>Aptos Narrow</vt:lpstr>
      <vt:lpstr>Congenial Black</vt:lpstr>
      <vt:lpstr>Century Gothic</vt:lpstr>
      <vt:lpstr>Poppins</vt:lpstr>
      <vt:lpstr>Amasis MT Pro Black</vt:lpstr>
      <vt:lpstr>Aptos</vt:lpstr>
      <vt:lpstr>Simple Light</vt:lpstr>
      <vt:lpstr>3_DepEd PowerPoint Presentation Template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on filling-up</dc:title>
  <dc:creator>pmmoreno</dc:creator>
  <cp:lastModifiedBy>Jhomer Rosal</cp:lastModifiedBy>
  <cp:revision>61</cp:revision>
  <cp:lastPrinted>2026-01-23T02:17:31Z</cp:lastPrinted>
  <dcterms:created xsi:type="dcterms:W3CDTF">2019-05-06T11:33:50Z</dcterms:created>
  <dcterms:modified xsi:type="dcterms:W3CDTF">2026-01-23T06:58:45Z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0x01010064E980191D2BF94E80B3FDA0C0926D11</vt:lpwstr>
  </property>
  <property fmtid="{D5CDD505-2E9C-101B-9397-08002B2CF9AE}" pid="3" name="MediaServiceImageTags">
    <vt:lpwstr/>
  </property>
</Properties>
</file>